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6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7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embeddings/oleObject1.bin" ContentType="application/vnd.openxmlformats-officedocument.oleObject"/>
  <Override PartName="/ppt/notesSlides/notesSlide53.xml" ContentType="application/vnd.openxmlformats-officedocument.presentationml.notesSlide+xml"/>
  <Override PartName="/ppt/tags/tag2.xml" ContentType="application/vnd.openxmlformats-officedocument.presentationml.tags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3.xml" ContentType="application/vnd.openxmlformats-officedocument.presentationml.tags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tags/tag4.xml" ContentType="application/vnd.openxmlformats-officedocument.presentationml.tags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732" r:id="rId3"/>
    <p:sldMasterId id="2147483706" r:id="rId4"/>
    <p:sldMasterId id="2147483676" r:id="rId5"/>
    <p:sldMasterId id="2147483688" r:id="rId6"/>
    <p:sldMasterId id="2147483719" r:id="rId7"/>
    <p:sldMasterId id="2147483745" r:id="rId8"/>
  </p:sldMasterIdLst>
  <p:notesMasterIdLst>
    <p:notesMasterId r:id="rId234"/>
  </p:notesMasterIdLst>
  <p:sldIdLst>
    <p:sldId id="358" r:id="rId9"/>
    <p:sldId id="360" r:id="rId10"/>
    <p:sldId id="490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85" r:id="rId35"/>
    <p:sldId id="386" r:id="rId36"/>
    <p:sldId id="387" r:id="rId37"/>
    <p:sldId id="388" r:id="rId38"/>
    <p:sldId id="389" r:id="rId39"/>
    <p:sldId id="390" r:id="rId40"/>
    <p:sldId id="494" r:id="rId41"/>
    <p:sldId id="391" r:id="rId42"/>
    <p:sldId id="474" r:id="rId43"/>
    <p:sldId id="392" r:id="rId44"/>
    <p:sldId id="393" r:id="rId45"/>
    <p:sldId id="394" r:id="rId46"/>
    <p:sldId id="395" r:id="rId47"/>
    <p:sldId id="396" r:id="rId48"/>
    <p:sldId id="397" r:id="rId49"/>
    <p:sldId id="398" r:id="rId50"/>
    <p:sldId id="399" r:id="rId51"/>
    <p:sldId id="400" r:id="rId52"/>
    <p:sldId id="401" r:id="rId53"/>
    <p:sldId id="402" r:id="rId54"/>
    <p:sldId id="403" r:id="rId55"/>
    <p:sldId id="404" r:id="rId56"/>
    <p:sldId id="405" r:id="rId57"/>
    <p:sldId id="262" r:id="rId58"/>
    <p:sldId id="263" r:id="rId59"/>
    <p:sldId id="406" r:id="rId60"/>
    <p:sldId id="407" r:id="rId61"/>
    <p:sldId id="408" r:id="rId62"/>
    <p:sldId id="409" r:id="rId63"/>
    <p:sldId id="410" r:id="rId64"/>
    <p:sldId id="411" r:id="rId65"/>
    <p:sldId id="257" r:id="rId66"/>
    <p:sldId id="258" r:id="rId67"/>
    <p:sldId id="259" r:id="rId68"/>
    <p:sldId id="260" r:id="rId69"/>
    <p:sldId id="261" r:id="rId70"/>
    <p:sldId id="264" r:id="rId71"/>
    <p:sldId id="265" r:id="rId72"/>
    <p:sldId id="266" r:id="rId73"/>
    <p:sldId id="267" r:id="rId74"/>
    <p:sldId id="268" r:id="rId75"/>
    <p:sldId id="269" r:id="rId76"/>
    <p:sldId id="270" r:id="rId77"/>
    <p:sldId id="271" r:id="rId78"/>
    <p:sldId id="272" r:id="rId79"/>
    <p:sldId id="273" r:id="rId80"/>
    <p:sldId id="274" r:id="rId81"/>
    <p:sldId id="275" r:id="rId82"/>
    <p:sldId id="276" r:id="rId83"/>
    <p:sldId id="277" r:id="rId84"/>
    <p:sldId id="278" r:id="rId85"/>
    <p:sldId id="493" r:id="rId86"/>
    <p:sldId id="279" r:id="rId87"/>
    <p:sldId id="280" r:id="rId88"/>
    <p:sldId id="281" r:id="rId89"/>
    <p:sldId id="282" r:id="rId90"/>
    <p:sldId id="283" r:id="rId91"/>
    <p:sldId id="284" r:id="rId92"/>
    <p:sldId id="285" r:id="rId93"/>
    <p:sldId id="286" r:id="rId94"/>
    <p:sldId id="287" r:id="rId95"/>
    <p:sldId id="288" r:id="rId96"/>
    <p:sldId id="289" r:id="rId97"/>
    <p:sldId id="290" r:id="rId98"/>
    <p:sldId id="291" r:id="rId99"/>
    <p:sldId id="292" r:id="rId100"/>
    <p:sldId id="293" r:id="rId101"/>
    <p:sldId id="294" r:id="rId102"/>
    <p:sldId id="478" r:id="rId103"/>
    <p:sldId id="295" r:id="rId104"/>
    <p:sldId id="296" r:id="rId105"/>
    <p:sldId id="297" r:id="rId106"/>
    <p:sldId id="298" r:id="rId107"/>
    <p:sldId id="299" r:id="rId108"/>
    <p:sldId id="300" r:id="rId109"/>
    <p:sldId id="301" r:id="rId110"/>
    <p:sldId id="302" r:id="rId111"/>
    <p:sldId id="303" r:id="rId112"/>
    <p:sldId id="304" r:id="rId113"/>
    <p:sldId id="305" r:id="rId114"/>
    <p:sldId id="306" r:id="rId115"/>
    <p:sldId id="307" r:id="rId116"/>
    <p:sldId id="308" r:id="rId117"/>
    <p:sldId id="309" r:id="rId118"/>
    <p:sldId id="310" r:id="rId119"/>
    <p:sldId id="311" r:id="rId120"/>
    <p:sldId id="312" r:id="rId121"/>
    <p:sldId id="313" r:id="rId122"/>
    <p:sldId id="314" r:id="rId123"/>
    <p:sldId id="315" r:id="rId124"/>
    <p:sldId id="492" r:id="rId125"/>
    <p:sldId id="317" r:id="rId126"/>
    <p:sldId id="318" r:id="rId127"/>
    <p:sldId id="319" r:id="rId128"/>
    <p:sldId id="320" r:id="rId129"/>
    <p:sldId id="321" r:id="rId130"/>
    <p:sldId id="322" r:id="rId131"/>
    <p:sldId id="323" r:id="rId132"/>
    <p:sldId id="324" r:id="rId133"/>
    <p:sldId id="325" r:id="rId134"/>
    <p:sldId id="326" r:id="rId135"/>
    <p:sldId id="327" r:id="rId136"/>
    <p:sldId id="328" r:id="rId137"/>
    <p:sldId id="329" r:id="rId138"/>
    <p:sldId id="330" r:id="rId139"/>
    <p:sldId id="331" r:id="rId140"/>
    <p:sldId id="332" r:id="rId141"/>
    <p:sldId id="489" r:id="rId142"/>
    <p:sldId id="471" r:id="rId143"/>
    <p:sldId id="334" r:id="rId144"/>
    <p:sldId id="476" r:id="rId145"/>
    <p:sldId id="486" r:id="rId146"/>
    <p:sldId id="473" r:id="rId147"/>
    <p:sldId id="335" r:id="rId148"/>
    <p:sldId id="336" r:id="rId149"/>
    <p:sldId id="337" r:id="rId150"/>
    <p:sldId id="487" r:id="rId151"/>
    <p:sldId id="488" r:id="rId152"/>
    <p:sldId id="338" r:id="rId153"/>
    <p:sldId id="479" r:id="rId154"/>
    <p:sldId id="482" r:id="rId155"/>
    <p:sldId id="483" r:id="rId156"/>
    <p:sldId id="491" r:id="rId157"/>
    <p:sldId id="481" r:id="rId158"/>
    <p:sldId id="339" r:id="rId159"/>
    <p:sldId id="340" r:id="rId160"/>
    <p:sldId id="341" r:id="rId161"/>
    <p:sldId id="342" r:id="rId162"/>
    <p:sldId id="343" r:id="rId163"/>
    <p:sldId id="344" r:id="rId164"/>
    <p:sldId id="345" r:id="rId165"/>
    <p:sldId id="346" r:id="rId166"/>
    <p:sldId id="347" r:id="rId167"/>
    <p:sldId id="348" r:id="rId168"/>
    <p:sldId id="349" r:id="rId169"/>
    <p:sldId id="350" r:id="rId170"/>
    <p:sldId id="351" r:id="rId171"/>
    <p:sldId id="352" r:id="rId172"/>
    <p:sldId id="353" r:id="rId173"/>
    <p:sldId id="354" r:id="rId174"/>
    <p:sldId id="355" r:id="rId175"/>
    <p:sldId id="356" r:id="rId176"/>
    <p:sldId id="414" r:id="rId177"/>
    <p:sldId id="415" r:id="rId178"/>
    <p:sldId id="416" r:id="rId179"/>
    <p:sldId id="417" r:id="rId180"/>
    <p:sldId id="418" r:id="rId181"/>
    <p:sldId id="419" r:id="rId182"/>
    <p:sldId id="420" r:id="rId183"/>
    <p:sldId id="421" r:id="rId184"/>
    <p:sldId id="422" r:id="rId185"/>
    <p:sldId id="423" r:id="rId186"/>
    <p:sldId id="424" r:id="rId187"/>
    <p:sldId id="425" r:id="rId188"/>
    <p:sldId id="426" r:id="rId189"/>
    <p:sldId id="427" r:id="rId190"/>
    <p:sldId id="428" r:id="rId191"/>
    <p:sldId id="429" r:id="rId192"/>
    <p:sldId id="430" r:id="rId193"/>
    <p:sldId id="431" r:id="rId194"/>
    <p:sldId id="432" r:id="rId195"/>
    <p:sldId id="433" r:id="rId196"/>
    <p:sldId id="434" r:id="rId197"/>
    <p:sldId id="435" r:id="rId198"/>
    <p:sldId id="436" r:id="rId199"/>
    <p:sldId id="437" r:id="rId200"/>
    <p:sldId id="438" r:id="rId201"/>
    <p:sldId id="439" r:id="rId202"/>
    <p:sldId id="440" r:id="rId203"/>
    <p:sldId id="441" r:id="rId204"/>
    <p:sldId id="442" r:id="rId205"/>
    <p:sldId id="443" r:id="rId206"/>
    <p:sldId id="444" r:id="rId207"/>
    <p:sldId id="445" r:id="rId208"/>
    <p:sldId id="446" r:id="rId209"/>
    <p:sldId id="447" r:id="rId210"/>
    <p:sldId id="448" r:id="rId211"/>
    <p:sldId id="449" r:id="rId212"/>
    <p:sldId id="450" r:id="rId213"/>
    <p:sldId id="451" r:id="rId214"/>
    <p:sldId id="452" r:id="rId215"/>
    <p:sldId id="453" r:id="rId216"/>
    <p:sldId id="454" r:id="rId217"/>
    <p:sldId id="455" r:id="rId218"/>
    <p:sldId id="456" r:id="rId219"/>
    <p:sldId id="457" r:id="rId220"/>
    <p:sldId id="458" r:id="rId221"/>
    <p:sldId id="459" r:id="rId222"/>
    <p:sldId id="460" r:id="rId223"/>
    <p:sldId id="461" r:id="rId224"/>
    <p:sldId id="462" r:id="rId225"/>
    <p:sldId id="463" r:id="rId226"/>
    <p:sldId id="464" r:id="rId227"/>
    <p:sldId id="465" r:id="rId228"/>
    <p:sldId id="466" r:id="rId229"/>
    <p:sldId id="467" r:id="rId230"/>
    <p:sldId id="468" r:id="rId231"/>
    <p:sldId id="469" r:id="rId232"/>
    <p:sldId id="470" r:id="rId2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5C5C"/>
    <a:srgbClr val="C01B1C"/>
    <a:srgbClr val="C40836"/>
    <a:srgbClr val="590F4A"/>
    <a:srgbClr val="166813"/>
    <a:srgbClr val="004FBB"/>
    <a:srgbClr val="383838"/>
    <a:srgbClr val="00A2D7"/>
    <a:srgbClr val="FFCF00"/>
    <a:srgbClr val="F27D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02" autoAdjust="0"/>
  </p:normalViewPr>
  <p:slideViewPr>
    <p:cSldViewPr>
      <p:cViewPr varScale="1">
        <p:scale>
          <a:sx n="108" d="100"/>
          <a:sy n="108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6" Type="http://schemas.openxmlformats.org/officeDocument/2006/relationships/slide" Target="slides/slide98.xml"/><Relationship Id="rId107" Type="http://schemas.openxmlformats.org/officeDocument/2006/relationships/slide" Target="slides/slide99.xml"/><Relationship Id="rId108" Type="http://schemas.openxmlformats.org/officeDocument/2006/relationships/slide" Target="slides/slide100.xml"/><Relationship Id="rId109" Type="http://schemas.openxmlformats.org/officeDocument/2006/relationships/slide" Target="slides/slide101.xml"/><Relationship Id="rId70" Type="http://schemas.openxmlformats.org/officeDocument/2006/relationships/slide" Target="slides/slide62.xml"/><Relationship Id="rId71" Type="http://schemas.openxmlformats.org/officeDocument/2006/relationships/slide" Target="slides/slide63.xml"/><Relationship Id="rId72" Type="http://schemas.openxmlformats.org/officeDocument/2006/relationships/slide" Target="slides/slide64.xml"/><Relationship Id="rId73" Type="http://schemas.openxmlformats.org/officeDocument/2006/relationships/slide" Target="slides/slide65.xml"/><Relationship Id="rId74" Type="http://schemas.openxmlformats.org/officeDocument/2006/relationships/slide" Target="slides/slide66.xml"/><Relationship Id="rId75" Type="http://schemas.openxmlformats.org/officeDocument/2006/relationships/slide" Target="slides/slide67.xml"/><Relationship Id="rId76" Type="http://schemas.openxmlformats.org/officeDocument/2006/relationships/slide" Target="slides/slide68.xml"/><Relationship Id="rId77" Type="http://schemas.openxmlformats.org/officeDocument/2006/relationships/slide" Target="slides/slide69.xml"/><Relationship Id="rId78" Type="http://schemas.openxmlformats.org/officeDocument/2006/relationships/slide" Target="slides/slide70.xml"/><Relationship Id="rId79" Type="http://schemas.openxmlformats.org/officeDocument/2006/relationships/slide" Target="slides/slide71.xml"/><Relationship Id="rId170" Type="http://schemas.openxmlformats.org/officeDocument/2006/relationships/slide" Target="slides/slide162.xml"/><Relationship Id="rId171" Type="http://schemas.openxmlformats.org/officeDocument/2006/relationships/slide" Target="slides/slide163.xml"/><Relationship Id="rId172" Type="http://schemas.openxmlformats.org/officeDocument/2006/relationships/slide" Target="slides/slide164.xml"/><Relationship Id="rId173" Type="http://schemas.openxmlformats.org/officeDocument/2006/relationships/slide" Target="slides/slide165.xml"/><Relationship Id="rId174" Type="http://schemas.openxmlformats.org/officeDocument/2006/relationships/slide" Target="slides/slide166.xml"/><Relationship Id="rId175" Type="http://schemas.openxmlformats.org/officeDocument/2006/relationships/slide" Target="slides/slide167.xml"/><Relationship Id="rId176" Type="http://schemas.openxmlformats.org/officeDocument/2006/relationships/slide" Target="slides/slide168.xml"/><Relationship Id="rId177" Type="http://schemas.openxmlformats.org/officeDocument/2006/relationships/slide" Target="slides/slide169.xml"/><Relationship Id="rId178" Type="http://schemas.openxmlformats.org/officeDocument/2006/relationships/slide" Target="slides/slide170.xml"/><Relationship Id="rId179" Type="http://schemas.openxmlformats.org/officeDocument/2006/relationships/slide" Target="slides/slide17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10" Type="http://schemas.openxmlformats.org/officeDocument/2006/relationships/slide" Target="slides/slide102.xml"/><Relationship Id="rId111" Type="http://schemas.openxmlformats.org/officeDocument/2006/relationships/slide" Target="slides/slide103.xml"/><Relationship Id="rId112" Type="http://schemas.openxmlformats.org/officeDocument/2006/relationships/slide" Target="slides/slide104.xml"/><Relationship Id="rId113" Type="http://schemas.openxmlformats.org/officeDocument/2006/relationships/slide" Target="slides/slide105.xml"/><Relationship Id="rId114" Type="http://schemas.openxmlformats.org/officeDocument/2006/relationships/slide" Target="slides/slide106.xml"/><Relationship Id="rId115" Type="http://schemas.openxmlformats.org/officeDocument/2006/relationships/slide" Target="slides/slide107.xml"/><Relationship Id="rId116" Type="http://schemas.openxmlformats.org/officeDocument/2006/relationships/slide" Target="slides/slide108.xml"/><Relationship Id="rId117" Type="http://schemas.openxmlformats.org/officeDocument/2006/relationships/slide" Target="slides/slide109.xml"/><Relationship Id="rId118" Type="http://schemas.openxmlformats.org/officeDocument/2006/relationships/slide" Target="slides/slide110.xml"/><Relationship Id="rId119" Type="http://schemas.openxmlformats.org/officeDocument/2006/relationships/slide" Target="slides/slide111.xml"/><Relationship Id="rId200" Type="http://schemas.openxmlformats.org/officeDocument/2006/relationships/slide" Target="slides/slide192.xml"/><Relationship Id="rId201" Type="http://schemas.openxmlformats.org/officeDocument/2006/relationships/slide" Target="slides/slide193.xml"/><Relationship Id="rId202" Type="http://schemas.openxmlformats.org/officeDocument/2006/relationships/slide" Target="slides/slide194.xml"/><Relationship Id="rId203" Type="http://schemas.openxmlformats.org/officeDocument/2006/relationships/slide" Target="slides/slide195.xml"/><Relationship Id="rId204" Type="http://schemas.openxmlformats.org/officeDocument/2006/relationships/slide" Target="slides/slide196.xml"/><Relationship Id="rId205" Type="http://schemas.openxmlformats.org/officeDocument/2006/relationships/slide" Target="slides/slide197.xml"/><Relationship Id="rId206" Type="http://schemas.openxmlformats.org/officeDocument/2006/relationships/slide" Target="slides/slide198.xml"/><Relationship Id="rId207" Type="http://schemas.openxmlformats.org/officeDocument/2006/relationships/slide" Target="slides/slide199.xml"/><Relationship Id="rId208" Type="http://schemas.openxmlformats.org/officeDocument/2006/relationships/slide" Target="slides/slide200.xml"/><Relationship Id="rId209" Type="http://schemas.openxmlformats.org/officeDocument/2006/relationships/slide" Target="slides/slide20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" Target="slides/slide1.xml"/><Relationship Id="rId80" Type="http://schemas.openxmlformats.org/officeDocument/2006/relationships/slide" Target="slides/slide72.xml"/><Relationship Id="rId81" Type="http://schemas.openxmlformats.org/officeDocument/2006/relationships/slide" Target="slides/slide73.xml"/><Relationship Id="rId82" Type="http://schemas.openxmlformats.org/officeDocument/2006/relationships/slide" Target="slides/slide74.xml"/><Relationship Id="rId83" Type="http://schemas.openxmlformats.org/officeDocument/2006/relationships/slide" Target="slides/slide75.xml"/><Relationship Id="rId84" Type="http://schemas.openxmlformats.org/officeDocument/2006/relationships/slide" Target="slides/slide76.xml"/><Relationship Id="rId85" Type="http://schemas.openxmlformats.org/officeDocument/2006/relationships/slide" Target="slides/slide77.xml"/><Relationship Id="rId86" Type="http://schemas.openxmlformats.org/officeDocument/2006/relationships/slide" Target="slides/slide78.xml"/><Relationship Id="rId87" Type="http://schemas.openxmlformats.org/officeDocument/2006/relationships/slide" Target="slides/slide79.xml"/><Relationship Id="rId88" Type="http://schemas.openxmlformats.org/officeDocument/2006/relationships/slide" Target="slides/slide80.xml"/><Relationship Id="rId89" Type="http://schemas.openxmlformats.org/officeDocument/2006/relationships/slide" Target="slides/slide81.xml"/><Relationship Id="rId180" Type="http://schemas.openxmlformats.org/officeDocument/2006/relationships/slide" Target="slides/slide172.xml"/><Relationship Id="rId181" Type="http://schemas.openxmlformats.org/officeDocument/2006/relationships/slide" Target="slides/slide173.xml"/><Relationship Id="rId182" Type="http://schemas.openxmlformats.org/officeDocument/2006/relationships/slide" Target="slides/slide174.xml"/><Relationship Id="rId183" Type="http://schemas.openxmlformats.org/officeDocument/2006/relationships/slide" Target="slides/slide175.xml"/><Relationship Id="rId184" Type="http://schemas.openxmlformats.org/officeDocument/2006/relationships/slide" Target="slides/slide176.xml"/><Relationship Id="rId185" Type="http://schemas.openxmlformats.org/officeDocument/2006/relationships/slide" Target="slides/slide177.xml"/><Relationship Id="rId186" Type="http://schemas.openxmlformats.org/officeDocument/2006/relationships/slide" Target="slides/slide178.xml"/><Relationship Id="rId187" Type="http://schemas.openxmlformats.org/officeDocument/2006/relationships/slide" Target="slides/slide179.xml"/><Relationship Id="rId188" Type="http://schemas.openxmlformats.org/officeDocument/2006/relationships/slide" Target="slides/slide180.xml"/><Relationship Id="rId189" Type="http://schemas.openxmlformats.org/officeDocument/2006/relationships/slide" Target="slides/slide18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20" Type="http://schemas.openxmlformats.org/officeDocument/2006/relationships/slide" Target="slides/slide112.xml"/><Relationship Id="rId121" Type="http://schemas.openxmlformats.org/officeDocument/2006/relationships/slide" Target="slides/slide113.xml"/><Relationship Id="rId122" Type="http://schemas.openxmlformats.org/officeDocument/2006/relationships/slide" Target="slides/slide114.xml"/><Relationship Id="rId123" Type="http://schemas.openxmlformats.org/officeDocument/2006/relationships/slide" Target="slides/slide115.xml"/><Relationship Id="rId124" Type="http://schemas.openxmlformats.org/officeDocument/2006/relationships/slide" Target="slides/slide116.xml"/><Relationship Id="rId125" Type="http://schemas.openxmlformats.org/officeDocument/2006/relationships/slide" Target="slides/slide117.xml"/><Relationship Id="rId126" Type="http://schemas.openxmlformats.org/officeDocument/2006/relationships/slide" Target="slides/slide118.xml"/><Relationship Id="rId127" Type="http://schemas.openxmlformats.org/officeDocument/2006/relationships/slide" Target="slides/slide119.xml"/><Relationship Id="rId128" Type="http://schemas.openxmlformats.org/officeDocument/2006/relationships/slide" Target="slides/slide120.xml"/><Relationship Id="rId129" Type="http://schemas.openxmlformats.org/officeDocument/2006/relationships/slide" Target="slides/slide121.xml"/><Relationship Id="rId210" Type="http://schemas.openxmlformats.org/officeDocument/2006/relationships/slide" Target="slides/slide202.xml"/><Relationship Id="rId211" Type="http://schemas.openxmlformats.org/officeDocument/2006/relationships/slide" Target="slides/slide203.xml"/><Relationship Id="rId212" Type="http://schemas.openxmlformats.org/officeDocument/2006/relationships/slide" Target="slides/slide204.xml"/><Relationship Id="rId213" Type="http://schemas.openxmlformats.org/officeDocument/2006/relationships/slide" Target="slides/slide205.xml"/><Relationship Id="rId214" Type="http://schemas.openxmlformats.org/officeDocument/2006/relationships/slide" Target="slides/slide206.xml"/><Relationship Id="rId215" Type="http://schemas.openxmlformats.org/officeDocument/2006/relationships/slide" Target="slides/slide207.xml"/><Relationship Id="rId216" Type="http://schemas.openxmlformats.org/officeDocument/2006/relationships/slide" Target="slides/slide208.xml"/><Relationship Id="rId217" Type="http://schemas.openxmlformats.org/officeDocument/2006/relationships/slide" Target="slides/slide209.xml"/><Relationship Id="rId218" Type="http://schemas.openxmlformats.org/officeDocument/2006/relationships/slide" Target="slides/slide210.xml"/><Relationship Id="rId219" Type="http://schemas.openxmlformats.org/officeDocument/2006/relationships/slide" Target="slides/slide211.xml"/><Relationship Id="rId90" Type="http://schemas.openxmlformats.org/officeDocument/2006/relationships/slide" Target="slides/slide82.xml"/><Relationship Id="rId91" Type="http://schemas.openxmlformats.org/officeDocument/2006/relationships/slide" Target="slides/slide83.xml"/><Relationship Id="rId92" Type="http://schemas.openxmlformats.org/officeDocument/2006/relationships/slide" Target="slides/slide84.xml"/><Relationship Id="rId93" Type="http://schemas.openxmlformats.org/officeDocument/2006/relationships/slide" Target="slides/slide85.xml"/><Relationship Id="rId94" Type="http://schemas.openxmlformats.org/officeDocument/2006/relationships/slide" Target="slides/slide86.xml"/><Relationship Id="rId95" Type="http://schemas.openxmlformats.org/officeDocument/2006/relationships/slide" Target="slides/slide87.xml"/><Relationship Id="rId96" Type="http://schemas.openxmlformats.org/officeDocument/2006/relationships/slide" Target="slides/slide88.xml"/><Relationship Id="rId97" Type="http://schemas.openxmlformats.org/officeDocument/2006/relationships/slide" Target="slides/slide89.xml"/><Relationship Id="rId98" Type="http://schemas.openxmlformats.org/officeDocument/2006/relationships/slide" Target="slides/slide90.xml"/><Relationship Id="rId99" Type="http://schemas.openxmlformats.org/officeDocument/2006/relationships/slide" Target="slides/slide91.xml"/><Relationship Id="rId190" Type="http://schemas.openxmlformats.org/officeDocument/2006/relationships/slide" Target="slides/slide182.xml"/><Relationship Id="rId191" Type="http://schemas.openxmlformats.org/officeDocument/2006/relationships/slide" Target="slides/slide183.xml"/><Relationship Id="rId192" Type="http://schemas.openxmlformats.org/officeDocument/2006/relationships/slide" Target="slides/slide184.xml"/><Relationship Id="rId193" Type="http://schemas.openxmlformats.org/officeDocument/2006/relationships/slide" Target="slides/slide185.xml"/><Relationship Id="rId194" Type="http://schemas.openxmlformats.org/officeDocument/2006/relationships/slide" Target="slides/slide186.xml"/><Relationship Id="rId195" Type="http://schemas.openxmlformats.org/officeDocument/2006/relationships/slide" Target="slides/slide187.xml"/><Relationship Id="rId196" Type="http://schemas.openxmlformats.org/officeDocument/2006/relationships/slide" Target="slides/slide188.xml"/><Relationship Id="rId197" Type="http://schemas.openxmlformats.org/officeDocument/2006/relationships/slide" Target="slides/slide189.xml"/><Relationship Id="rId198" Type="http://schemas.openxmlformats.org/officeDocument/2006/relationships/slide" Target="slides/slide190.xml"/><Relationship Id="rId199" Type="http://schemas.openxmlformats.org/officeDocument/2006/relationships/slide" Target="slides/slide19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130" Type="http://schemas.openxmlformats.org/officeDocument/2006/relationships/slide" Target="slides/slide122.xml"/><Relationship Id="rId131" Type="http://schemas.openxmlformats.org/officeDocument/2006/relationships/slide" Target="slides/slide123.xml"/><Relationship Id="rId132" Type="http://schemas.openxmlformats.org/officeDocument/2006/relationships/slide" Target="slides/slide124.xml"/><Relationship Id="rId133" Type="http://schemas.openxmlformats.org/officeDocument/2006/relationships/slide" Target="slides/slide125.xml"/><Relationship Id="rId220" Type="http://schemas.openxmlformats.org/officeDocument/2006/relationships/slide" Target="slides/slide212.xml"/><Relationship Id="rId221" Type="http://schemas.openxmlformats.org/officeDocument/2006/relationships/slide" Target="slides/slide213.xml"/><Relationship Id="rId222" Type="http://schemas.openxmlformats.org/officeDocument/2006/relationships/slide" Target="slides/slide214.xml"/><Relationship Id="rId223" Type="http://schemas.openxmlformats.org/officeDocument/2006/relationships/slide" Target="slides/slide215.xml"/><Relationship Id="rId224" Type="http://schemas.openxmlformats.org/officeDocument/2006/relationships/slide" Target="slides/slide216.xml"/><Relationship Id="rId225" Type="http://schemas.openxmlformats.org/officeDocument/2006/relationships/slide" Target="slides/slide217.xml"/><Relationship Id="rId226" Type="http://schemas.openxmlformats.org/officeDocument/2006/relationships/slide" Target="slides/slide218.xml"/><Relationship Id="rId227" Type="http://schemas.openxmlformats.org/officeDocument/2006/relationships/slide" Target="slides/slide219.xml"/><Relationship Id="rId228" Type="http://schemas.openxmlformats.org/officeDocument/2006/relationships/slide" Target="slides/slide220.xml"/><Relationship Id="rId229" Type="http://schemas.openxmlformats.org/officeDocument/2006/relationships/slide" Target="slides/slide221.xml"/><Relationship Id="rId134" Type="http://schemas.openxmlformats.org/officeDocument/2006/relationships/slide" Target="slides/slide126.xml"/><Relationship Id="rId135" Type="http://schemas.openxmlformats.org/officeDocument/2006/relationships/slide" Target="slides/slide127.xml"/><Relationship Id="rId136" Type="http://schemas.openxmlformats.org/officeDocument/2006/relationships/slide" Target="slides/slide128.xml"/><Relationship Id="rId137" Type="http://schemas.openxmlformats.org/officeDocument/2006/relationships/slide" Target="slides/slide129.xml"/><Relationship Id="rId138" Type="http://schemas.openxmlformats.org/officeDocument/2006/relationships/slide" Target="slides/slide130.xml"/><Relationship Id="rId139" Type="http://schemas.openxmlformats.org/officeDocument/2006/relationships/slide" Target="slides/slide1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140" Type="http://schemas.openxmlformats.org/officeDocument/2006/relationships/slide" Target="slides/slide132.xml"/><Relationship Id="rId141" Type="http://schemas.openxmlformats.org/officeDocument/2006/relationships/slide" Target="slides/slide133.xml"/><Relationship Id="rId142" Type="http://schemas.openxmlformats.org/officeDocument/2006/relationships/slide" Target="slides/slide134.xml"/><Relationship Id="rId143" Type="http://schemas.openxmlformats.org/officeDocument/2006/relationships/slide" Target="slides/slide135.xml"/><Relationship Id="rId144" Type="http://schemas.openxmlformats.org/officeDocument/2006/relationships/slide" Target="slides/slide136.xml"/><Relationship Id="rId145" Type="http://schemas.openxmlformats.org/officeDocument/2006/relationships/slide" Target="slides/slide137.xml"/><Relationship Id="rId146" Type="http://schemas.openxmlformats.org/officeDocument/2006/relationships/slide" Target="slides/slide138.xml"/><Relationship Id="rId147" Type="http://schemas.openxmlformats.org/officeDocument/2006/relationships/slide" Target="slides/slide139.xml"/><Relationship Id="rId148" Type="http://schemas.openxmlformats.org/officeDocument/2006/relationships/slide" Target="slides/slide140.xml"/><Relationship Id="rId149" Type="http://schemas.openxmlformats.org/officeDocument/2006/relationships/slide" Target="slides/slide141.xml"/><Relationship Id="rId230" Type="http://schemas.openxmlformats.org/officeDocument/2006/relationships/slide" Target="slides/slide222.xml"/><Relationship Id="rId231" Type="http://schemas.openxmlformats.org/officeDocument/2006/relationships/slide" Target="slides/slide223.xml"/><Relationship Id="rId232" Type="http://schemas.openxmlformats.org/officeDocument/2006/relationships/slide" Target="slides/slide224.xml"/><Relationship Id="rId233" Type="http://schemas.openxmlformats.org/officeDocument/2006/relationships/slide" Target="slides/slide225.xml"/><Relationship Id="rId234" Type="http://schemas.openxmlformats.org/officeDocument/2006/relationships/notesMaster" Target="notesMasters/notesMaster1.xml"/><Relationship Id="rId235" Type="http://schemas.openxmlformats.org/officeDocument/2006/relationships/printerSettings" Target="printerSettings/printerSettings1.bin"/><Relationship Id="rId236" Type="http://schemas.openxmlformats.org/officeDocument/2006/relationships/presProps" Target="presProps.xml"/><Relationship Id="rId237" Type="http://schemas.openxmlformats.org/officeDocument/2006/relationships/viewProps" Target="viewProps.xml"/><Relationship Id="rId238" Type="http://schemas.openxmlformats.org/officeDocument/2006/relationships/theme" Target="theme/theme1.xml"/><Relationship Id="rId239" Type="http://schemas.openxmlformats.org/officeDocument/2006/relationships/tableStyles" Target="tableStyles.xml"/><Relationship Id="rId50" Type="http://schemas.openxmlformats.org/officeDocument/2006/relationships/slide" Target="slides/slide42.xml"/><Relationship Id="rId51" Type="http://schemas.openxmlformats.org/officeDocument/2006/relationships/slide" Target="slides/slide43.xml"/><Relationship Id="rId52" Type="http://schemas.openxmlformats.org/officeDocument/2006/relationships/slide" Target="slides/slide44.xml"/><Relationship Id="rId53" Type="http://schemas.openxmlformats.org/officeDocument/2006/relationships/slide" Target="slides/slide45.xml"/><Relationship Id="rId54" Type="http://schemas.openxmlformats.org/officeDocument/2006/relationships/slide" Target="slides/slide46.xml"/><Relationship Id="rId55" Type="http://schemas.openxmlformats.org/officeDocument/2006/relationships/slide" Target="slides/slide47.xml"/><Relationship Id="rId56" Type="http://schemas.openxmlformats.org/officeDocument/2006/relationships/slide" Target="slides/slide48.xml"/><Relationship Id="rId57" Type="http://schemas.openxmlformats.org/officeDocument/2006/relationships/slide" Target="slides/slide49.xml"/><Relationship Id="rId58" Type="http://schemas.openxmlformats.org/officeDocument/2006/relationships/slide" Target="slides/slide50.xml"/><Relationship Id="rId59" Type="http://schemas.openxmlformats.org/officeDocument/2006/relationships/slide" Target="slides/slide51.xml"/><Relationship Id="rId150" Type="http://schemas.openxmlformats.org/officeDocument/2006/relationships/slide" Target="slides/slide142.xml"/><Relationship Id="rId151" Type="http://schemas.openxmlformats.org/officeDocument/2006/relationships/slide" Target="slides/slide143.xml"/><Relationship Id="rId152" Type="http://schemas.openxmlformats.org/officeDocument/2006/relationships/slide" Target="slides/slide144.xml"/><Relationship Id="rId153" Type="http://schemas.openxmlformats.org/officeDocument/2006/relationships/slide" Target="slides/slide145.xml"/><Relationship Id="rId154" Type="http://schemas.openxmlformats.org/officeDocument/2006/relationships/slide" Target="slides/slide146.xml"/><Relationship Id="rId155" Type="http://schemas.openxmlformats.org/officeDocument/2006/relationships/slide" Target="slides/slide147.xml"/><Relationship Id="rId156" Type="http://schemas.openxmlformats.org/officeDocument/2006/relationships/slide" Target="slides/slide148.xml"/><Relationship Id="rId157" Type="http://schemas.openxmlformats.org/officeDocument/2006/relationships/slide" Target="slides/slide149.xml"/><Relationship Id="rId158" Type="http://schemas.openxmlformats.org/officeDocument/2006/relationships/slide" Target="slides/slide150.xml"/><Relationship Id="rId159" Type="http://schemas.openxmlformats.org/officeDocument/2006/relationships/slide" Target="slides/slide151.xml"/><Relationship Id="rId60" Type="http://schemas.openxmlformats.org/officeDocument/2006/relationships/slide" Target="slides/slide52.xml"/><Relationship Id="rId61" Type="http://schemas.openxmlformats.org/officeDocument/2006/relationships/slide" Target="slides/slide53.xml"/><Relationship Id="rId62" Type="http://schemas.openxmlformats.org/officeDocument/2006/relationships/slide" Target="slides/slide54.xml"/><Relationship Id="rId63" Type="http://schemas.openxmlformats.org/officeDocument/2006/relationships/slide" Target="slides/slide55.xml"/><Relationship Id="rId64" Type="http://schemas.openxmlformats.org/officeDocument/2006/relationships/slide" Target="slides/slide56.xml"/><Relationship Id="rId65" Type="http://schemas.openxmlformats.org/officeDocument/2006/relationships/slide" Target="slides/slide57.xml"/><Relationship Id="rId66" Type="http://schemas.openxmlformats.org/officeDocument/2006/relationships/slide" Target="slides/slide58.xml"/><Relationship Id="rId67" Type="http://schemas.openxmlformats.org/officeDocument/2006/relationships/slide" Target="slides/slide59.xml"/><Relationship Id="rId68" Type="http://schemas.openxmlformats.org/officeDocument/2006/relationships/slide" Target="slides/slide60.xml"/><Relationship Id="rId69" Type="http://schemas.openxmlformats.org/officeDocument/2006/relationships/slide" Target="slides/slide61.xml"/><Relationship Id="rId160" Type="http://schemas.openxmlformats.org/officeDocument/2006/relationships/slide" Target="slides/slide152.xml"/><Relationship Id="rId161" Type="http://schemas.openxmlformats.org/officeDocument/2006/relationships/slide" Target="slides/slide153.xml"/><Relationship Id="rId162" Type="http://schemas.openxmlformats.org/officeDocument/2006/relationships/slide" Target="slides/slide154.xml"/><Relationship Id="rId163" Type="http://schemas.openxmlformats.org/officeDocument/2006/relationships/slide" Target="slides/slide155.xml"/><Relationship Id="rId164" Type="http://schemas.openxmlformats.org/officeDocument/2006/relationships/slide" Target="slides/slide156.xml"/><Relationship Id="rId165" Type="http://schemas.openxmlformats.org/officeDocument/2006/relationships/slide" Target="slides/slide157.xml"/><Relationship Id="rId166" Type="http://schemas.openxmlformats.org/officeDocument/2006/relationships/slide" Target="slides/slide158.xml"/><Relationship Id="rId167" Type="http://schemas.openxmlformats.org/officeDocument/2006/relationships/slide" Target="slides/slide159.xml"/><Relationship Id="rId168" Type="http://schemas.openxmlformats.org/officeDocument/2006/relationships/slide" Target="slides/slide160.xml"/><Relationship Id="rId169" Type="http://schemas.openxmlformats.org/officeDocument/2006/relationships/slide" Target="slides/slide161.xml"/><Relationship Id="rId100" Type="http://schemas.openxmlformats.org/officeDocument/2006/relationships/slide" Target="slides/slide92.xml"/><Relationship Id="rId101" Type="http://schemas.openxmlformats.org/officeDocument/2006/relationships/slide" Target="slides/slide93.xml"/><Relationship Id="rId102" Type="http://schemas.openxmlformats.org/officeDocument/2006/relationships/slide" Target="slides/slide94.xml"/><Relationship Id="rId103" Type="http://schemas.openxmlformats.org/officeDocument/2006/relationships/slide" Target="slides/slide95.xml"/><Relationship Id="rId104" Type="http://schemas.openxmlformats.org/officeDocument/2006/relationships/slide" Target="slides/slide96.xml"/><Relationship Id="rId105" Type="http://schemas.openxmlformats.org/officeDocument/2006/relationships/slide" Target="slides/slide9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3331B-8105-7149-99B7-6C8CCD148E4A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132F1-DD98-EA4D-A9BC-70B05860B69B}">
      <dgm:prSet phldrT="[Text]"/>
      <dgm:spPr/>
      <dgm:t>
        <a:bodyPr/>
        <a:lstStyle/>
        <a:p>
          <a:r>
            <a:rPr lang="en-US" dirty="0" smtClean="0"/>
            <a:t>DNS Master</a:t>
          </a:r>
          <a:endParaRPr lang="en-US" dirty="0"/>
        </a:p>
      </dgm:t>
    </dgm:pt>
    <dgm:pt modelId="{CBD27949-70A8-CA45-BA61-6D0B06EB25C7}" type="parTrans" cxnId="{592345B4-378D-5942-A4F0-ECE7FE242C17}">
      <dgm:prSet/>
      <dgm:spPr/>
      <dgm:t>
        <a:bodyPr/>
        <a:lstStyle/>
        <a:p>
          <a:endParaRPr lang="en-US"/>
        </a:p>
      </dgm:t>
    </dgm:pt>
    <dgm:pt modelId="{4195E30D-4675-BA4E-B999-3F95327DE77F}" type="sibTrans" cxnId="{592345B4-378D-5942-A4F0-ECE7FE242C17}">
      <dgm:prSet/>
      <dgm:spPr/>
      <dgm:t>
        <a:bodyPr/>
        <a:lstStyle/>
        <a:p>
          <a:endParaRPr lang="en-US"/>
        </a:p>
      </dgm:t>
    </dgm:pt>
    <dgm:pt modelId="{29DC4EAB-FDCE-7E49-BB05-AE2865C2A893}">
      <dgm:prSet phldrT="[Text]"/>
      <dgm:spPr/>
      <dgm:t>
        <a:bodyPr/>
        <a:lstStyle/>
        <a:p>
          <a:r>
            <a:rPr lang="en-US" dirty="0" smtClean="0"/>
            <a:t>DNSSEC Signer</a:t>
          </a:r>
          <a:endParaRPr lang="en-US" dirty="0"/>
        </a:p>
      </dgm:t>
    </dgm:pt>
    <dgm:pt modelId="{AF1C7392-EE5E-EC43-B41B-C8BE734BDE01}" type="parTrans" cxnId="{02797735-4340-0A41-B620-B371245D12B8}">
      <dgm:prSet/>
      <dgm:spPr/>
      <dgm:t>
        <a:bodyPr/>
        <a:lstStyle/>
        <a:p>
          <a:endParaRPr lang="en-US"/>
        </a:p>
      </dgm:t>
    </dgm:pt>
    <dgm:pt modelId="{2F7F7C63-F825-A346-A54A-5BEA48BF6C88}" type="sibTrans" cxnId="{02797735-4340-0A41-B620-B371245D12B8}">
      <dgm:prSet/>
      <dgm:spPr/>
      <dgm:t>
        <a:bodyPr/>
        <a:lstStyle/>
        <a:p>
          <a:endParaRPr lang="en-US"/>
        </a:p>
      </dgm:t>
    </dgm:pt>
    <dgm:pt modelId="{7B2F3096-A6D8-8347-8394-2EDE17A6568B}">
      <dgm:prSet phldrT="[Text]"/>
      <dgm:spPr/>
      <dgm:t>
        <a:bodyPr/>
        <a:lstStyle/>
        <a:p>
          <a:r>
            <a:rPr lang="en-US" dirty="0" smtClean="0"/>
            <a:t>Signs the zones</a:t>
          </a:r>
          <a:endParaRPr lang="en-US" dirty="0"/>
        </a:p>
      </dgm:t>
    </dgm:pt>
    <dgm:pt modelId="{028B79E6-3F2A-FB4C-AF9F-1386830F1FCB}" type="parTrans" cxnId="{F05E773D-561B-2647-8DE9-8C626857B723}">
      <dgm:prSet/>
      <dgm:spPr/>
      <dgm:t>
        <a:bodyPr/>
        <a:lstStyle/>
        <a:p>
          <a:endParaRPr lang="en-US"/>
        </a:p>
      </dgm:t>
    </dgm:pt>
    <dgm:pt modelId="{713C8172-3433-E74E-9221-EEA1FCCCCFE9}" type="sibTrans" cxnId="{F05E773D-561B-2647-8DE9-8C626857B723}">
      <dgm:prSet/>
      <dgm:spPr/>
      <dgm:t>
        <a:bodyPr/>
        <a:lstStyle/>
        <a:p>
          <a:endParaRPr lang="en-US"/>
        </a:p>
      </dgm:t>
    </dgm:pt>
    <dgm:pt modelId="{85D5BA9F-B3D4-A447-9D27-2582D537EF6C}">
      <dgm:prSet phldrT="[Text]"/>
      <dgm:spPr/>
      <dgm:t>
        <a:bodyPr/>
        <a:lstStyle/>
        <a:p>
          <a:r>
            <a:rPr lang="en-US" dirty="0" smtClean="0"/>
            <a:t>DNS Server</a:t>
          </a:r>
          <a:endParaRPr lang="en-US" dirty="0"/>
        </a:p>
      </dgm:t>
    </dgm:pt>
    <dgm:pt modelId="{476F534B-74AB-2447-A801-098B655DCF15}" type="parTrans" cxnId="{2F5C7B83-A2C7-0648-A994-0C29D6667ECE}">
      <dgm:prSet/>
      <dgm:spPr/>
      <dgm:t>
        <a:bodyPr/>
        <a:lstStyle/>
        <a:p>
          <a:endParaRPr lang="en-US"/>
        </a:p>
      </dgm:t>
    </dgm:pt>
    <dgm:pt modelId="{0FD4434D-E24B-B844-8F09-920188F44222}" type="sibTrans" cxnId="{2F5C7B83-A2C7-0648-A994-0C29D6667ECE}">
      <dgm:prSet/>
      <dgm:spPr/>
      <dgm:t>
        <a:bodyPr/>
        <a:lstStyle/>
        <a:p>
          <a:endParaRPr lang="en-US"/>
        </a:p>
      </dgm:t>
    </dgm:pt>
    <dgm:pt modelId="{267DC449-C8D9-AF4F-8BE3-6E0E96B6FF81}">
      <dgm:prSet phldrT="[Text]"/>
      <dgm:spPr/>
      <dgm:t>
        <a:bodyPr/>
        <a:lstStyle/>
        <a:p>
          <a:r>
            <a:rPr lang="en-US" dirty="0" smtClean="0"/>
            <a:t>Answer queries</a:t>
          </a:r>
          <a:endParaRPr lang="en-US" dirty="0"/>
        </a:p>
      </dgm:t>
    </dgm:pt>
    <dgm:pt modelId="{D80767F8-634E-B044-B7CE-26A0AC0AF73C}" type="parTrans" cxnId="{22D053E0-4CCA-2C47-BD9B-12D9CBC6FB5E}">
      <dgm:prSet/>
      <dgm:spPr/>
      <dgm:t>
        <a:bodyPr/>
        <a:lstStyle/>
        <a:p>
          <a:endParaRPr lang="en-US"/>
        </a:p>
      </dgm:t>
    </dgm:pt>
    <dgm:pt modelId="{20A7E731-CA32-5941-8B12-541D6DC64C74}" type="sibTrans" cxnId="{22D053E0-4CCA-2C47-BD9B-12D9CBC6FB5E}">
      <dgm:prSet/>
      <dgm:spPr/>
      <dgm:t>
        <a:bodyPr/>
        <a:lstStyle/>
        <a:p>
          <a:endParaRPr lang="en-US"/>
        </a:p>
      </dgm:t>
    </dgm:pt>
    <dgm:pt modelId="{421918DE-6965-644A-951C-A69DB74658FB}">
      <dgm:prSet phldrT="[Text]"/>
      <dgm:spPr/>
      <dgm:t>
        <a:bodyPr/>
        <a:lstStyle/>
        <a:p>
          <a:r>
            <a:rPr lang="en-US" dirty="0" smtClean="0"/>
            <a:t>Creates the zones as per usual</a:t>
          </a:r>
          <a:endParaRPr lang="en-US" dirty="0"/>
        </a:p>
      </dgm:t>
    </dgm:pt>
    <dgm:pt modelId="{86E04283-A549-1A4F-81BB-E47DDF629FE3}" type="parTrans" cxnId="{34B1A5C0-FA33-E643-AB31-22970E7139E9}">
      <dgm:prSet/>
      <dgm:spPr/>
      <dgm:t>
        <a:bodyPr/>
        <a:lstStyle/>
        <a:p>
          <a:endParaRPr lang="en-US"/>
        </a:p>
      </dgm:t>
    </dgm:pt>
    <dgm:pt modelId="{264EE0C7-27E2-094B-94BE-8AE47A535ABD}" type="sibTrans" cxnId="{34B1A5C0-FA33-E643-AB31-22970E7139E9}">
      <dgm:prSet/>
      <dgm:spPr/>
      <dgm:t>
        <a:bodyPr/>
        <a:lstStyle/>
        <a:p>
          <a:endParaRPr lang="en-US"/>
        </a:p>
      </dgm:t>
    </dgm:pt>
    <dgm:pt modelId="{5F01B4E6-91CB-5F44-A53D-720428145E2D}">
      <dgm:prSet phldrT="[Text]"/>
      <dgm:spPr/>
      <dgm:t>
        <a:bodyPr/>
        <a:lstStyle/>
        <a:p>
          <a:r>
            <a:rPr lang="en-US" dirty="0" smtClean="0"/>
            <a:t>Propagates the signed zones</a:t>
          </a:r>
          <a:endParaRPr lang="en-US" dirty="0"/>
        </a:p>
      </dgm:t>
    </dgm:pt>
    <dgm:pt modelId="{BF1F0FD3-9414-164F-BF5A-9E5E251A1D9D}" type="parTrans" cxnId="{6897406B-E6BC-C24F-B60D-83739DB5ABE9}">
      <dgm:prSet/>
      <dgm:spPr/>
      <dgm:t>
        <a:bodyPr/>
        <a:lstStyle/>
        <a:p>
          <a:endParaRPr lang="en-US"/>
        </a:p>
      </dgm:t>
    </dgm:pt>
    <dgm:pt modelId="{98B62714-89DA-0C49-9919-951916CC0125}" type="sibTrans" cxnId="{6897406B-E6BC-C24F-B60D-83739DB5ABE9}">
      <dgm:prSet/>
      <dgm:spPr/>
      <dgm:t>
        <a:bodyPr/>
        <a:lstStyle/>
        <a:p>
          <a:endParaRPr lang="en-US"/>
        </a:p>
      </dgm:t>
    </dgm:pt>
    <dgm:pt modelId="{D488C483-0B46-B847-B87E-343D3C2BBDEE}" type="pres">
      <dgm:prSet presAssocID="{8AF3331B-8105-7149-99B7-6C8CCD148E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F078E6-5113-B74E-AF2C-AB3CECE33ED0}" type="pres">
      <dgm:prSet presAssocID="{0C8132F1-DD98-EA4D-A9BC-70B05860B69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7C393-BEDD-594B-8B85-84F54E362E6D}" type="pres">
      <dgm:prSet presAssocID="{4195E30D-4675-BA4E-B999-3F95327DE77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F827617-A9F3-284C-861D-CDB7EB460016}" type="pres">
      <dgm:prSet presAssocID="{4195E30D-4675-BA4E-B999-3F95327DE77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480186A6-BFDC-8948-92F3-2FE27D4D58C8}" type="pres">
      <dgm:prSet presAssocID="{29DC4EAB-FDCE-7E49-BB05-AE2865C2A89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57111-0B8E-4246-AA76-05C74C97001C}" type="pres">
      <dgm:prSet presAssocID="{2F7F7C63-F825-A346-A54A-5BEA48BF6C8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76E4AC7D-EF88-5D41-A3A4-273CEC1355F1}" type="pres">
      <dgm:prSet presAssocID="{2F7F7C63-F825-A346-A54A-5BEA48BF6C8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52D678E2-19C0-3D49-A650-FF21C13BF102}" type="pres">
      <dgm:prSet presAssocID="{85D5BA9F-B3D4-A447-9D27-2582D537EF6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1AD555-CD01-2B48-BCE9-6B7C32A63E79}" type="presOf" srcId="{29DC4EAB-FDCE-7E49-BB05-AE2865C2A893}" destId="{480186A6-BFDC-8948-92F3-2FE27D4D58C8}" srcOrd="0" destOrd="0" presId="urn:microsoft.com/office/officeart/2005/8/layout/process1"/>
    <dgm:cxn modelId="{1D09C6A4-50BA-BE45-9382-1317AFBD8DC7}" type="presOf" srcId="{85D5BA9F-B3D4-A447-9D27-2582D537EF6C}" destId="{52D678E2-19C0-3D49-A650-FF21C13BF102}" srcOrd="0" destOrd="0" presId="urn:microsoft.com/office/officeart/2005/8/layout/process1"/>
    <dgm:cxn modelId="{A3FC0D18-B2A2-934C-98E0-B4174B636959}" type="presOf" srcId="{267DC449-C8D9-AF4F-8BE3-6E0E96B6FF81}" destId="{52D678E2-19C0-3D49-A650-FF21C13BF102}" srcOrd="0" destOrd="1" presId="urn:microsoft.com/office/officeart/2005/8/layout/process1"/>
    <dgm:cxn modelId="{2F5C7B83-A2C7-0648-A994-0C29D6667ECE}" srcId="{8AF3331B-8105-7149-99B7-6C8CCD148E4A}" destId="{85D5BA9F-B3D4-A447-9D27-2582D537EF6C}" srcOrd="2" destOrd="0" parTransId="{476F534B-74AB-2447-A801-098B655DCF15}" sibTransId="{0FD4434D-E24B-B844-8F09-920188F44222}"/>
    <dgm:cxn modelId="{6897406B-E6BC-C24F-B60D-83739DB5ABE9}" srcId="{29DC4EAB-FDCE-7E49-BB05-AE2865C2A893}" destId="{5F01B4E6-91CB-5F44-A53D-720428145E2D}" srcOrd="1" destOrd="0" parTransId="{BF1F0FD3-9414-164F-BF5A-9E5E251A1D9D}" sibTransId="{98B62714-89DA-0C49-9919-951916CC0125}"/>
    <dgm:cxn modelId="{56FD0C0A-F0CC-4348-9C71-55C88B395C28}" type="presOf" srcId="{0C8132F1-DD98-EA4D-A9BC-70B05860B69B}" destId="{51F078E6-5113-B74E-AF2C-AB3CECE33ED0}" srcOrd="0" destOrd="0" presId="urn:microsoft.com/office/officeart/2005/8/layout/process1"/>
    <dgm:cxn modelId="{EEE69FF1-048D-6C48-BF5F-ACA3E3689CC8}" type="presOf" srcId="{2F7F7C63-F825-A346-A54A-5BEA48BF6C88}" destId="{11057111-0B8E-4246-AA76-05C74C97001C}" srcOrd="0" destOrd="0" presId="urn:microsoft.com/office/officeart/2005/8/layout/process1"/>
    <dgm:cxn modelId="{03EB1EEA-EC29-384E-980E-7F1B1EF54685}" type="presOf" srcId="{4195E30D-4675-BA4E-B999-3F95327DE77F}" destId="{7F827617-A9F3-284C-861D-CDB7EB460016}" srcOrd="1" destOrd="0" presId="urn:microsoft.com/office/officeart/2005/8/layout/process1"/>
    <dgm:cxn modelId="{22D053E0-4CCA-2C47-BD9B-12D9CBC6FB5E}" srcId="{85D5BA9F-B3D4-A447-9D27-2582D537EF6C}" destId="{267DC449-C8D9-AF4F-8BE3-6E0E96B6FF81}" srcOrd="0" destOrd="0" parTransId="{D80767F8-634E-B044-B7CE-26A0AC0AF73C}" sibTransId="{20A7E731-CA32-5941-8B12-541D6DC64C74}"/>
    <dgm:cxn modelId="{02797735-4340-0A41-B620-B371245D12B8}" srcId="{8AF3331B-8105-7149-99B7-6C8CCD148E4A}" destId="{29DC4EAB-FDCE-7E49-BB05-AE2865C2A893}" srcOrd="1" destOrd="0" parTransId="{AF1C7392-EE5E-EC43-B41B-C8BE734BDE01}" sibTransId="{2F7F7C63-F825-A346-A54A-5BEA48BF6C88}"/>
    <dgm:cxn modelId="{34B1A5C0-FA33-E643-AB31-22970E7139E9}" srcId="{0C8132F1-DD98-EA4D-A9BC-70B05860B69B}" destId="{421918DE-6965-644A-951C-A69DB74658FB}" srcOrd="0" destOrd="0" parTransId="{86E04283-A549-1A4F-81BB-E47DDF629FE3}" sibTransId="{264EE0C7-27E2-094B-94BE-8AE47A535ABD}"/>
    <dgm:cxn modelId="{13248A89-D13B-0D41-B4A8-FF7DD111D547}" type="presOf" srcId="{7B2F3096-A6D8-8347-8394-2EDE17A6568B}" destId="{480186A6-BFDC-8948-92F3-2FE27D4D58C8}" srcOrd="0" destOrd="1" presId="urn:microsoft.com/office/officeart/2005/8/layout/process1"/>
    <dgm:cxn modelId="{52391F56-A68C-6741-B1AB-67501B95072A}" type="presOf" srcId="{8AF3331B-8105-7149-99B7-6C8CCD148E4A}" destId="{D488C483-0B46-B847-B87E-343D3C2BBDEE}" srcOrd="0" destOrd="0" presId="urn:microsoft.com/office/officeart/2005/8/layout/process1"/>
    <dgm:cxn modelId="{FCA6185F-8148-CE4E-9B44-90787DB0D330}" type="presOf" srcId="{5F01B4E6-91CB-5F44-A53D-720428145E2D}" destId="{480186A6-BFDC-8948-92F3-2FE27D4D58C8}" srcOrd="0" destOrd="2" presId="urn:microsoft.com/office/officeart/2005/8/layout/process1"/>
    <dgm:cxn modelId="{7C3CA5A4-68DF-0146-9140-07F8FF77F1E3}" type="presOf" srcId="{421918DE-6965-644A-951C-A69DB74658FB}" destId="{51F078E6-5113-B74E-AF2C-AB3CECE33ED0}" srcOrd="0" destOrd="1" presId="urn:microsoft.com/office/officeart/2005/8/layout/process1"/>
    <dgm:cxn modelId="{592345B4-378D-5942-A4F0-ECE7FE242C17}" srcId="{8AF3331B-8105-7149-99B7-6C8CCD148E4A}" destId="{0C8132F1-DD98-EA4D-A9BC-70B05860B69B}" srcOrd="0" destOrd="0" parTransId="{CBD27949-70A8-CA45-BA61-6D0B06EB25C7}" sibTransId="{4195E30D-4675-BA4E-B999-3F95327DE77F}"/>
    <dgm:cxn modelId="{A258755E-D9C5-654C-AA67-33DFA713B7A1}" type="presOf" srcId="{4195E30D-4675-BA4E-B999-3F95327DE77F}" destId="{C557C393-BEDD-594B-8B85-84F54E362E6D}" srcOrd="0" destOrd="0" presId="urn:microsoft.com/office/officeart/2005/8/layout/process1"/>
    <dgm:cxn modelId="{4D96023D-D927-3747-8231-64AC1FF63CBB}" type="presOf" srcId="{2F7F7C63-F825-A346-A54A-5BEA48BF6C88}" destId="{76E4AC7D-EF88-5D41-A3A4-273CEC1355F1}" srcOrd="1" destOrd="0" presId="urn:microsoft.com/office/officeart/2005/8/layout/process1"/>
    <dgm:cxn modelId="{F05E773D-561B-2647-8DE9-8C626857B723}" srcId="{29DC4EAB-FDCE-7E49-BB05-AE2865C2A893}" destId="{7B2F3096-A6D8-8347-8394-2EDE17A6568B}" srcOrd="0" destOrd="0" parTransId="{028B79E6-3F2A-FB4C-AF9F-1386830F1FCB}" sibTransId="{713C8172-3433-E74E-9221-EEA1FCCCCFE9}"/>
    <dgm:cxn modelId="{BB06DD5C-FADE-C14C-A06D-9324C8F5FD82}" type="presParOf" srcId="{D488C483-0B46-B847-B87E-343D3C2BBDEE}" destId="{51F078E6-5113-B74E-AF2C-AB3CECE33ED0}" srcOrd="0" destOrd="0" presId="urn:microsoft.com/office/officeart/2005/8/layout/process1"/>
    <dgm:cxn modelId="{E07ABA62-6066-934B-87A3-25BDAF550A7B}" type="presParOf" srcId="{D488C483-0B46-B847-B87E-343D3C2BBDEE}" destId="{C557C393-BEDD-594B-8B85-84F54E362E6D}" srcOrd="1" destOrd="0" presId="urn:microsoft.com/office/officeart/2005/8/layout/process1"/>
    <dgm:cxn modelId="{047F40FF-7D51-7A4B-9937-CAA7F4D80317}" type="presParOf" srcId="{C557C393-BEDD-594B-8B85-84F54E362E6D}" destId="{7F827617-A9F3-284C-861D-CDB7EB460016}" srcOrd="0" destOrd="0" presId="urn:microsoft.com/office/officeart/2005/8/layout/process1"/>
    <dgm:cxn modelId="{AC2935BC-E2D9-164F-AD72-41DF0A4C6163}" type="presParOf" srcId="{D488C483-0B46-B847-B87E-343D3C2BBDEE}" destId="{480186A6-BFDC-8948-92F3-2FE27D4D58C8}" srcOrd="2" destOrd="0" presId="urn:microsoft.com/office/officeart/2005/8/layout/process1"/>
    <dgm:cxn modelId="{AB1CC13F-DFBA-B848-B75F-24F2256A8267}" type="presParOf" srcId="{D488C483-0B46-B847-B87E-343D3C2BBDEE}" destId="{11057111-0B8E-4246-AA76-05C74C97001C}" srcOrd="3" destOrd="0" presId="urn:microsoft.com/office/officeart/2005/8/layout/process1"/>
    <dgm:cxn modelId="{8FDDF320-7AFD-0444-97E8-F3B3494C5540}" type="presParOf" srcId="{11057111-0B8E-4246-AA76-05C74C97001C}" destId="{76E4AC7D-EF88-5D41-A3A4-273CEC1355F1}" srcOrd="0" destOrd="0" presId="urn:microsoft.com/office/officeart/2005/8/layout/process1"/>
    <dgm:cxn modelId="{7839D29F-50E1-464D-AEBB-245A7FF07B1C}" type="presParOf" srcId="{D488C483-0B46-B847-B87E-343D3C2BBDEE}" destId="{52D678E2-19C0-3D49-A650-FF21C13BF10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0EEA6-3FE3-4FAA-B648-A79F7B237411}" type="datetimeFigureOut">
              <a:rPr lang="en-AU" smtClean="0"/>
              <a:t>12/11/14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60B50-68CE-4856-A7F5-953E39274F9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9407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2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4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5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8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9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5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7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8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1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2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3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4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7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5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7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0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1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4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6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7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8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0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6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7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0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1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5691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823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80520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2685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01610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53597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71599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881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232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w="12700" cap="flat">
            <a:solidFill>
              <a:schemeClr val="tx1"/>
            </a:solidFill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13" y="4344508"/>
            <a:ext cx="5030775" cy="4112584"/>
          </a:xfrm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80520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78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5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789057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1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705788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620163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770822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3607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427012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583439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899338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308790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8259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07130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150068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772803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3964550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cap="flat"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w="12700" cap="flat">
            <a:solidFill>
              <a:schemeClr val="tx1"/>
            </a:solidFill>
          </a:ln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13" y="4344508"/>
            <a:ext cx="5030775" cy="4112584"/>
          </a:xfrm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w="12700" cap="flat">
            <a:solidFill>
              <a:schemeClr val="tx1"/>
            </a:solidFill>
          </a:ln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13" y="4344508"/>
            <a:ext cx="5030775" cy="4112584"/>
          </a:xfrm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5433759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w="12700" cap="flat">
            <a:solidFill>
              <a:schemeClr val="tx1"/>
            </a:solidFill>
          </a:ln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13" y="4344508"/>
            <a:ext cx="5030775" cy="4112584"/>
          </a:xfrm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w="12700" cap="flat">
            <a:solidFill>
              <a:schemeClr val="tx1"/>
            </a:solidFill>
          </a:ln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13" y="4344508"/>
            <a:ext cx="5030775" cy="4112584"/>
          </a:xfrm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cap="flat"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cap="flat"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cap="flat"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cap="flat"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305890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7259203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cap="flat"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9075175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4113" y="692150"/>
            <a:ext cx="4554537" cy="3416300"/>
          </a:xfrm>
          <a:ln w="12700" cap="flat">
            <a:solidFill>
              <a:schemeClr val="tx1"/>
            </a:solidFill>
          </a:ln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13" y="4344508"/>
            <a:ext cx="5030775" cy="4112584"/>
          </a:xfrm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2372022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2150"/>
            <a:ext cx="4554537" cy="3414713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6.jpe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6.jpe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6.jpe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6.jpeg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7.jpeg"/><Relationship Id="rId3" Type="http://schemas.openxmlformats.org/officeDocument/2006/relationships/image" Target="../media/image4.jpe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6.jpeg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7.jpeg"/><Relationship Id="rId3" Type="http://schemas.openxmlformats.org/officeDocument/2006/relationships/image" Target="../media/image4.jpeg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Relationship Id="rId3" Type="http://schemas.openxmlformats.org/officeDocument/2006/relationships/image" Target="../media/image4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Relationship Id="rId3" Type="http://schemas.openxmlformats.org/officeDocument/2006/relationships/image" Target="../media/image4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jpeg"/><Relationship Id="rId3" Type="http://schemas.openxmlformats.org/officeDocument/2006/relationships/image" Target="../media/image4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jpeg"/><Relationship Id="rId3" Type="http://schemas.openxmlformats.org/officeDocument/2006/relationships/image" Target="../media/image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jpe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jpe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jpe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jpeg"/><Relationship Id="rId3" Type="http://schemas.openxmlformats.org/officeDocument/2006/relationships/image" Target="../media/image4.jpe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jpe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jpeg"/><Relationship Id="rId3" Type="http://schemas.openxmlformats.org/officeDocument/2006/relationships/image" Target="../media/image4.jpe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6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6.jpe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6.jpe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6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6.jpe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7.jpeg"/><Relationship Id="rId3" Type="http://schemas.openxmlformats.org/officeDocument/2006/relationships/image" Target="../media/image4.jpe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6.jpe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7.jpeg"/><Relationship Id="rId3" Type="http://schemas.openxmlformats.org/officeDocument/2006/relationships/image" Target="../media/image4.jpe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9.jpe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9.jpe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9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9.jpe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9.jpe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0.jpeg"/><Relationship Id="rId3" Type="http://schemas.openxmlformats.org/officeDocument/2006/relationships/image" Target="../media/image4.jpe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9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0.jpeg"/><Relationship Id="rId3" Type="http://schemas.openxmlformats.org/officeDocument/2006/relationships/image" Target="../media/image4.jpe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3.jpe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3.jpe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3.jpe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3.jpe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3.jpeg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4.jpeg"/><Relationship Id="rId3" Type="http://schemas.openxmlformats.org/officeDocument/2006/relationships/image" Target="../media/image4.jpe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3.jpe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4.jpeg"/><Relationship Id="rId3" Type="http://schemas.openxmlformats.org/officeDocument/2006/relationships/image" Target="../media/image4.jpe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1672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548966"/>
            <a:ext cx="2736304" cy="22762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8611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1693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44853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4142729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454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05514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2621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rgbClr val="5C5C5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13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5C5C5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rgbClr val="5C5C5C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7869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5C5C5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53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715194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5416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364122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689787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880021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3152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986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1131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8374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703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37465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413479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38221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597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17646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6970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17646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0256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84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18279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66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80885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577339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99403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072892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33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6365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210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20087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92154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8685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4894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342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76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985287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8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33912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906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00097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074152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924724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461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947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42667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4108005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42402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9851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0036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26104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214712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47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155664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796268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97189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78427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8053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9977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896126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17646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548966"/>
            <a:ext cx="3960440" cy="227624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548965"/>
            <a:ext cx="288032" cy="216024"/>
          </a:xfrm>
        </p:spPr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486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54090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9975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6970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496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rgbClr val="16681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6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16681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rgbClr val="16681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548966"/>
            <a:ext cx="3960440" cy="227624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548965"/>
            <a:ext cx="288032" cy="216024"/>
          </a:xfrm>
        </p:spPr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285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16681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7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203099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464266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676956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17646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548966"/>
            <a:ext cx="3960440" cy="227624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548965"/>
            <a:ext cx="288032" cy="216024"/>
          </a:xfrm>
        </p:spPr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AU" smtClean="0"/>
              <a:t>Drag picture to placeholder or click icon to add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5656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64599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1166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148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084477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849309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9078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6970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5397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rgbClr val="590F4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3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590F4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rgbClr val="590F4A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7568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>
                <a:solidFill>
                  <a:srgbClr val="004FBB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548966"/>
            <a:ext cx="2736304" cy="22762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76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590F4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5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4100504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147221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914666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739400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8216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9805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90632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524050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8207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004FBB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rgbClr val="004FBB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636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5209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1877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rgbClr val="C01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18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C01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rgbClr val="C01B1C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1553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5544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C01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2808312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81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4224834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140235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45946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752866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046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theme" Target="../theme/theme2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2.xml"/><Relationship Id="rId15" Type="http://schemas.openxmlformats.org/officeDocument/2006/relationships/theme" Target="../theme/theme3.xml"/><Relationship Id="rId16" Type="http://schemas.openxmlformats.org/officeDocument/2006/relationships/image" Target="../media/image8.jpeg"/><Relationship Id="rId17" Type="http://schemas.openxmlformats.org/officeDocument/2006/relationships/image" Target="../media/image9.jpe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56.xml"/><Relationship Id="rId15" Type="http://schemas.openxmlformats.org/officeDocument/2006/relationships/theme" Target="../theme/theme4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0.xml"/><Relationship Id="rId15" Type="http://schemas.openxmlformats.org/officeDocument/2006/relationships/theme" Target="../theme/theme5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<Relationship Id="rId15" Type="http://schemas.openxmlformats.org/officeDocument/2006/relationships/theme" Target="../theme/theme6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98.xml"/><Relationship Id="rId15" Type="http://schemas.openxmlformats.org/officeDocument/2006/relationships/theme" Target="../theme/theme7.xml"/><Relationship Id="rId16" Type="http://schemas.openxmlformats.org/officeDocument/2006/relationships/image" Target="../media/image21.jpeg"/><Relationship Id="rId17" Type="http://schemas.openxmlformats.org/officeDocument/2006/relationships/image" Target="../media/image22.jpeg"/><Relationship Id="rId1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1.xml"/><Relationship Id="rId8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4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2.xml"/><Relationship Id="rId15" Type="http://schemas.openxmlformats.org/officeDocument/2006/relationships/theme" Target="../theme/theme8.xml"/><Relationship Id="rId16" Type="http://schemas.openxmlformats.org/officeDocument/2006/relationships/image" Target="../media/image25.jpeg"/><Relationship Id="rId1" Type="http://schemas.openxmlformats.org/officeDocument/2006/relationships/slideLayout" Target="../slideLayouts/slideLayout99.xml"/><Relationship Id="rId2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41532"/>
            <a:ext cx="9144000" cy="51646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317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04" r:id="rId2"/>
    <p:sldLayoutId id="2147483650" r:id="rId3"/>
    <p:sldLayoutId id="2147483662" r:id="rId4"/>
    <p:sldLayoutId id="2147483766" r:id="rId5"/>
    <p:sldLayoutId id="2147483705" r:id="rId6"/>
    <p:sldLayoutId id="2147483758" r:id="rId7"/>
    <p:sldLayoutId id="2147483663" r:id="rId8"/>
    <p:sldLayoutId id="2147483651" r:id="rId9"/>
    <p:sldLayoutId id="2147483661" r:id="rId10"/>
    <p:sldLayoutId id="2147483652" r:id="rId11"/>
    <p:sldLayoutId id="2147483653" r:id="rId12"/>
    <p:sldLayoutId id="2147483654" r:id="rId13"/>
    <p:sldLayoutId id="2147483655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4FBB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53174"/>
            <a:ext cx="9144000" cy="5048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02578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767" r:id="rId5"/>
    <p:sldLayoutId id="2147483701" r:id="rId6"/>
    <p:sldLayoutId id="2147483759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58466"/>
            <a:ext cx="9144000" cy="49953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41268"/>
            <a:ext cx="9144000" cy="51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3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68" r:id="rId5"/>
    <p:sldLayoutId id="2147483737" r:id="rId6"/>
    <p:sldLayoutId id="2147483760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43650"/>
            <a:ext cx="9144000" cy="51434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42509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69" r:id="rId5"/>
    <p:sldLayoutId id="2147483711" r:id="rId6"/>
    <p:sldLayoutId id="214748376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38888"/>
            <a:ext cx="9144000" cy="51911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64306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770" r:id="rId5"/>
    <p:sldLayoutId id="2147483702" r:id="rId6"/>
    <p:sldLayoutId id="2147483762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166813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30950"/>
            <a:ext cx="9144000" cy="52704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90462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771" r:id="rId5"/>
    <p:sldLayoutId id="2147483703" r:id="rId6"/>
    <p:sldLayoutId id="2147483763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590F4A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50000"/>
            <a:ext cx="9144000" cy="50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27775"/>
            <a:ext cx="9144000" cy="5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9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72" r:id="rId5"/>
    <p:sldLayoutId id="2147483724" r:id="rId6"/>
    <p:sldLayoutId id="214748376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C01B1C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41532"/>
            <a:ext cx="9144000" cy="5164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AU" kern="0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27847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73" r:id="rId5"/>
    <p:sldLayoutId id="2147483750" r:id="rId6"/>
    <p:sldLayoutId id="2147483765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5C5C5C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4" Type="http://schemas.openxmlformats.org/officeDocument/2006/relationships/image" Target="../media/image30.w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13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3.png"/><Relationship Id="rId8" Type="http://schemas.openxmlformats.org/officeDocument/2006/relationships/image" Target="../media/image42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13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4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6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hyperlink" Target="http://openresolverproject.org/" TargetMode="External"/><Relationship Id="rId4" Type="http://schemas.openxmlformats.org/officeDocument/2006/relationships/hyperlink" Target="http://dns.measurement-factory.com/cgi-bin/openresolvercheck.pl" TargetMode="External"/><Relationship Id="rId5" Type="http://schemas.openxmlformats.org/officeDocument/2006/relationships/hyperlink" Target="http://dns.measurement-factory.com/surveys/openresolvers/ASN-reports/latest.html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48.png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<Relationship Id="rId3" Type="http://schemas.openxmlformats.org/officeDocument/2006/relationships/hyperlink" Target="http://ss.vix.su/~vjs/rrlrpz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0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dcwg.org/" TargetMode="Externa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9.png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1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3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4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5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6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8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9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0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1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wmf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3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4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5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6.xml"/><Relationship Id="rId3" Type="http://schemas.openxmlformats.org/officeDocument/2006/relationships/hyperlink" Target="http://www.example.net" TargetMode="Externa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7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ftp://ftp.rs.internic.net" TargetMode="Externa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8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9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0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1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png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3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4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1.png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wmf"/><Relationship Id="rId3" Type="http://schemas.openxmlformats.org/officeDocument/2006/relationships/image" Target="../media/image30.wmf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1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2.png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3.png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wmf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tools.ietf.org/html/rfc6781" TargetMode="External"/><Relationship Id="rId3" Type="http://schemas.openxmlformats.org/officeDocument/2006/relationships/hyperlink" Target="http://tools.ietf.org/html/rfc6841" TargetMode="Externa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wmf"/><Relationship Id="rId3" Type="http://schemas.openxmlformats.org/officeDocument/2006/relationships/image" Target="../media/image30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isc.org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ftp://ftp.rs.internic.net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google.com" TargetMode="Externa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30.wmf"/><Relationship Id="rId5" Type="http://schemas.openxmlformats.org/officeDocument/2006/relationships/image" Target="../media/image31.w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DNS/DNSSEC Deployment </a:t>
            </a:r>
            <a:br>
              <a:rPr lang="en-US" dirty="0" smtClean="0"/>
            </a:b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</a:t>
            </a:r>
            <a:r>
              <a:rPr lang="en-US" dirty="0"/>
              <a:t>part of </a:t>
            </a:r>
            <a:r>
              <a:rPr lang="en-US" dirty="0" err="1"/>
              <a:t>bdNOG</a:t>
            </a:r>
            <a:r>
              <a:rPr lang="en-US" dirty="0"/>
              <a:t> 2 </a:t>
            </a:r>
            <a:r>
              <a:rPr lang="en-US" dirty="0" smtClean="0"/>
              <a:t>Conference and Workshop</a:t>
            </a:r>
            <a:endParaRPr lang="en-US" dirty="0"/>
          </a:p>
          <a:p>
            <a:r>
              <a:rPr lang="en-US" dirty="0"/>
              <a:t>11 November 2014</a:t>
            </a:r>
            <a:endParaRPr lang="en-US" dirty="0" smtClean="0"/>
          </a:p>
        </p:txBody>
      </p:sp>
      <p:pic>
        <p:nvPicPr>
          <p:cNvPr id="4" name="Picture 3" descr="NI000071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437112"/>
            <a:ext cx="2376264" cy="116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9" name="Text Box 3"/>
          <p:cNvSpPr txBox="1">
            <a:spLocks noChangeArrowheads="1"/>
          </p:cNvSpPr>
          <p:nvPr/>
        </p:nvSpPr>
        <p:spPr bwMode="auto">
          <a:xfrm>
            <a:off x="3631681" y="1010986"/>
            <a:ext cx="856800" cy="581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eaLnBrk="1">
              <a:lnSpc>
                <a:spcPct val="50000"/>
              </a:lnSpc>
            </a:pPr>
            <a:r>
              <a:rPr lang="en-US" sz="1600"/>
              <a:t>Root</a:t>
            </a:r>
          </a:p>
          <a:p>
            <a:pPr eaLnBrk="1">
              <a:lnSpc>
                <a:spcPct val="50000"/>
              </a:lnSpc>
            </a:pPr>
            <a:r>
              <a:rPr lang="en-US" sz="3200"/>
              <a:t>.</a:t>
            </a:r>
            <a:endParaRPr lang="en-GB" sz="3200"/>
          </a:p>
        </p:txBody>
      </p:sp>
      <p:cxnSp>
        <p:nvCxnSpPr>
          <p:cNvPr id="434180" name="AutoShape 4"/>
          <p:cNvCxnSpPr>
            <a:cxnSpLocks noChangeShapeType="1"/>
            <a:stCxn id="434179" idx="2"/>
          </p:cNvCxnSpPr>
          <p:nvPr/>
        </p:nvCxnSpPr>
        <p:spPr bwMode="auto">
          <a:xfrm rot="5400000">
            <a:off x="2212540" y="121867"/>
            <a:ext cx="375880" cy="3317760"/>
          </a:xfrm>
          <a:prstGeom prst="straightConnector1">
            <a:avLst/>
          </a:prstGeom>
          <a:noFill/>
          <a:ln w="1905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181" name="AutoShape 5"/>
          <p:cNvCxnSpPr>
            <a:cxnSpLocks noChangeShapeType="1"/>
            <a:stCxn id="434179" idx="2"/>
          </p:cNvCxnSpPr>
          <p:nvPr/>
        </p:nvCxnSpPr>
        <p:spPr bwMode="auto">
          <a:xfrm rot="5400000">
            <a:off x="2557420" y="466747"/>
            <a:ext cx="375880" cy="2628000"/>
          </a:xfrm>
          <a:prstGeom prst="straightConnector1">
            <a:avLst/>
          </a:prstGeom>
          <a:noFill/>
          <a:ln w="1905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182" name="AutoShape 6"/>
          <p:cNvCxnSpPr>
            <a:cxnSpLocks noChangeShapeType="1"/>
            <a:stCxn id="434179" idx="2"/>
          </p:cNvCxnSpPr>
          <p:nvPr/>
        </p:nvCxnSpPr>
        <p:spPr bwMode="auto">
          <a:xfrm rot="16200000" flipH="1">
            <a:off x="5109826" y="542341"/>
            <a:ext cx="266428" cy="2367360"/>
          </a:xfrm>
          <a:prstGeom prst="straightConnector1">
            <a:avLst/>
          </a:prstGeom>
          <a:noFill/>
          <a:ln w="952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183" name="AutoShape 7"/>
          <p:cNvCxnSpPr>
            <a:cxnSpLocks noChangeShapeType="1"/>
            <a:stCxn id="434179" idx="2"/>
          </p:cNvCxnSpPr>
          <p:nvPr/>
        </p:nvCxnSpPr>
        <p:spPr bwMode="auto">
          <a:xfrm rot="5400000">
            <a:off x="2903740" y="813067"/>
            <a:ext cx="375880" cy="1935360"/>
          </a:xfrm>
          <a:prstGeom prst="straightConnector1">
            <a:avLst/>
          </a:prstGeom>
          <a:noFill/>
          <a:ln w="1905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34880" y="1968688"/>
            <a:ext cx="613440" cy="838168"/>
            <a:chOff x="4548" y="3179"/>
            <a:chExt cx="437" cy="597"/>
          </a:xfrm>
        </p:grpSpPr>
        <p:pic>
          <p:nvPicPr>
            <p:cNvPr id="83020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48" y="3179"/>
              <a:ext cx="437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21" name="Text Box 10"/>
            <p:cNvSpPr txBox="1">
              <a:spLocks noChangeArrowheads="1"/>
            </p:cNvSpPr>
            <p:nvPr/>
          </p:nvSpPr>
          <p:spPr bwMode="auto">
            <a:xfrm>
              <a:off x="4553" y="3532"/>
              <a:ext cx="3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600" dirty="0">
                  <a:latin typeface="Verdana" charset="0"/>
                </a:rPr>
                <a:t>.</a:t>
              </a:r>
              <a:r>
                <a:rPr lang="en-US" sz="1600" dirty="0">
                  <a:solidFill>
                    <a:srgbClr val="2D2178"/>
                  </a:solidFill>
                  <a:latin typeface="Verdana" charset="0"/>
                </a:rPr>
                <a:t>org</a:t>
              </a:r>
              <a:endParaRPr lang="en-GB" sz="1600" dirty="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126080" y="1968688"/>
            <a:ext cx="612000" cy="838168"/>
            <a:chOff x="4548" y="3179"/>
            <a:chExt cx="437" cy="597"/>
          </a:xfrm>
        </p:grpSpPr>
        <p:pic>
          <p:nvPicPr>
            <p:cNvPr id="8301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48" y="3179"/>
              <a:ext cx="437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19" name="Text Box 13"/>
            <p:cNvSpPr txBox="1">
              <a:spLocks noChangeArrowheads="1"/>
            </p:cNvSpPr>
            <p:nvPr/>
          </p:nvSpPr>
          <p:spPr bwMode="auto">
            <a:xfrm>
              <a:off x="4553" y="3532"/>
              <a:ext cx="3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600">
                  <a:latin typeface="Verdana" charset="0"/>
                </a:rPr>
                <a:t>.</a:t>
              </a:r>
              <a:r>
                <a:rPr lang="en-US" sz="1600">
                  <a:solidFill>
                    <a:srgbClr val="2D2178"/>
                  </a:solidFill>
                  <a:latin typeface="Verdana" charset="0"/>
                </a:rPr>
                <a:t>net</a:t>
              </a:r>
              <a:endParaRPr lang="en-GB" sz="160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817280" y="1968688"/>
            <a:ext cx="613440" cy="838168"/>
            <a:chOff x="1313" y="1716"/>
            <a:chExt cx="437" cy="597"/>
          </a:xfrm>
        </p:grpSpPr>
        <p:pic>
          <p:nvPicPr>
            <p:cNvPr id="83016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13" y="1716"/>
              <a:ext cx="437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17" name="Text Box 16"/>
            <p:cNvSpPr txBox="1">
              <a:spLocks noChangeArrowheads="1"/>
            </p:cNvSpPr>
            <p:nvPr/>
          </p:nvSpPr>
          <p:spPr bwMode="auto">
            <a:xfrm>
              <a:off x="1318" y="2069"/>
              <a:ext cx="43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600">
                  <a:latin typeface="Verdana" charset="0"/>
                </a:rPr>
                <a:t>.</a:t>
              </a:r>
              <a:r>
                <a:rPr lang="en-US" sz="1600">
                  <a:solidFill>
                    <a:srgbClr val="2D2178"/>
                  </a:solidFill>
                  <a:latin typeface="Verdana" charset="0"/>
                </a:rPr>
                <a:t>com</a:t>
              </a:r>
              <a:endParaRPr lang="en-GB" sz="160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6078241" y="1859236"/>
            <a:ext cx="694080" cy="947619"/>
            <a:chOff x="4548" y="3179"/>
            <a:chExt cx="437" cy="597"/>
          </a:xfrm>
        </p:grpSpPr>
        <p:pic>
          <p:nvPicPr>
            <p:cNvPr id="83014" name="Picture 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48" y="3179"/>
              <a:ext cx="437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15" name="Text Box 19"/>
            <p:cNvSpPr txBox="1">
              <a:spLocks noChangeArrowheads="1"/>
            </p:cNvSpPr>
            <p:nvPr/>
          </p:nvSpPr>
          <p:spPr bwMode="auto">
            <a:xfrm>
              <a:off x="4552" y="3532"/>
              <a:ext cx="3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800" dirty="0" smtClean="0">
                  <a:solidFill>
                    <a:srgbClr val="2D2178"/>
                  </a:solidFill>
                  <a:latin typeface="Verdana" charset="0"/>
                </a:rPr>
                <a:t>.au</a:t>
              </a:r>
              <a:endParaRPr lang="en-GB" sz="1800" dirty="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6438243" y="3106405"/>
            <a:ext cx="685141" cy="707412"/>
            <a:chOff x="3381" y="2011"/>
            <a:chExt cx="431" cy="445"/>
          </a:xfrm>
        </p:grpSpPr>
        <p:pic>
          <p:nvPicPr>
            <p:cNvPr id="83012" name="Picture 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90" y="2011"/>
              <a:ext cx="236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13" name="Text Box 22"/>
            <p:cNvSpPr txBox="1">
              <a:spLocks noChangeArrowheads="1"/>
            </p:cNvSpPr>
            <p:nvPr/>
          </p:nvSpPr>
          <p:spPr bwMode="auto">
            <a:xfrm>
              <a:off x="3381" y="2301"/>
              <a:ext cx="43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/>
                <a:t>.</a:t>
              </a:r>
              <a:r>
                <a:rPr lang="en-US" sz="1600" dirty="0" err="1" smtClean="0"/>
                <a:t>edu.au</a:t>
              </a:r>
              <a:endParaRPr lang="en-US" sz="1600" dirty="0"/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6695998" y="4186518"/>
            <a:ext cx="1459983" cy="582113"/>
            <a:chOff x="3849" y="2754"/>
            <a:chExt cx="920" cy="367"/>
          </a:xfrm>
        </p:grpSpPr>
        <p:sp>
          <p:nvSpPr>
            <p:cNvPr id="83010" name="Text Box 24"/>
            <p:cNvSpPr txBox="1">
              <a:spLocks noChangeArrowheads="1"/>
            </p:cNvSpPr>
            <p:nvPr/>
          </p:nvSpPr>
          <p:spPr bwMode="auto">
            <a:xfrm>
              <a:off x="3849" y="2966"/>
              <a:ext cx="92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 err="1" smtClean="0"/>
                <a:t>example.edu.au</a:t>
              </a:r>
              <a:endParaRPr lang="en-US" sz="1600" dirty="0"/>
            </a:p>
          </p:txBody>
        </p:sp>
        <p:pic>
          <p:nvPicPr>
            <p:cNvPr id="83011" name="Picture 2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079" y="2754"/>
              <a:ext cx="17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434202" name="AutoShape 26"/>
          <p:cNvCxnSpPr>
            <a:cxnSpLocks noChangeShapeType="1"/>
          </p:cNvCxnSpPr>
          <p:nvPr/>
        </p:nvCxnSpPr>
        <p:spPr bwMode="auto">
          <a:xfrm flipV="1">
            <a:off x="2135520" y="4860511"/>
            <a:ext cx="1566720" cy="931777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8418241" y="1127638"/>
            <a:ext cx="474720" cy="370261"/>
            <a:chOff x="5294" y="711"/>
            <a:chExt cx="299" cy="234"/>
          </a:xfrm>
        </p:grpSpPr>
        <p:pic>
          <p:nvPicPr>
            <p:cNvPr id="83008" name="Picture 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294" y="711"/>
              <a:ext cx="17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09" name="Text Box 29"/>
            <p:cNvSpPr txBox="1">
              <a:spLocks noChangeArrowheads="1"/>
            </p:cNvSpPr>
            <p:nvPr/>
          </p:nvSpPr>
          <p:spPr bwMode="auto">
            <a:xfrm>
              <a:off x="5311" y="828"/>
              <a:ext cx="282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200" dirty="0" smtClean="0">
                  <a:solidFill>
                    <a:srgbClr val="2D2178"/>
                  </a:solidFill>
                  <a:latin typeface="Verdana" charset="0"/>
                </a:rPr>
                <a:t>.</a:t>
              </a:r>
              <a:r>
                <a:rPr lang="en-US" sz="1200" dirty="0" err="1" smtClean="0">
                  <a:solidFill>
                    <a:srgbClr val="2D2178"/>
                  </a:solidFill>
                  <a:latin typeface="Verdana" charset="0"/>
                </a:rPr>
                <a:t>gov</a:t>
              </a:r>
              <a:endParaRPr lang="en-GB" sz="1200" dirty="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8445600" y="1536642"/>
            <a:ext cx="282240" cy="370118"/>
            <a:chOff x="5420" y="1005"/>
            <a:chExt cx="178" cy="233"/>
          </a:xfrm>
        </p:grpSpPr>
        <p:pic>
          <p:nvPicPr>
            <p:cNvPr id="83006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421" y="1005"/>
              <a:ext cx="17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07" name="Text Box 32"/>
            <p:cNvSpPr txBox="1">
              <a:spLocks noChangeArrowheads="1"/>
            </p:cNvSpPr>
            <p:nvPr/>
          </p:nvSpPr>
          <p:spPr bwMode="auto">
            <a:xfrm>
              <a:off x="5420" y="1095"/>
              <a:ext cx="17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200">
                  <a:solidFill>
                    <a:srgbClr val="2D2178"/>
                  </a:solidFill>
                  <a:latin typeface="Verdana" charset="0"/>
                </a:rPr>
                <a:t>.jp</a:t>
              </a:r>
              <a:endParaRPr lang="en-GB" sz="120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8118720" y="937540"/>
            <a:ext cx="282240" cy="370118"/>
            <a:chOff x="5420" y="1005"/>
            <a:chExt cx="178" cy="233"/>
          </a:xfrm>
        </p:grpSpPr>
        <p:pic>
          <p:nvPicPr>
            <p:cNvPr id="83004" name="Picture 3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421" y="1005"/>
              <a:ext cx="17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05" name="Text Box 35"/>
            <p:cNvSpPr txBox="1">
              <a:spLocks noChangeArrowheads="1"/>
            </p:cNvSpPr>
            <p:nvPr/>
          </p:nvSpPr>
          <p:spPr bwMode="auto">
            <a:xfrm>
              <a:off x="5420" y="1095"/>
              <a:ext cx="17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200">
                  <a:solidFill>
                    <a:srgbClr val="2D2178"/>
                  </a:solidFill>
                  <a:latin typeface="Verdana" charset="0"/>
                </a:rPr>
                <a:t>.tv</a:t>
              </a:r>
              <a:endParaRPr lang="en-GB" sz="120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8706241" y="1329259"/>
            <a:ext cx="309600" cy="370261"/>
            <a:chOff x="5294" y="711"/>
            <a:chExt cx="195" cy="234"/>
          </a:xfrm>
        </p:grpSpPr>
        <p:pic>
          <p:nvPicPr>
            <p:cNvPr id="83002" name="Picture 3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294" y="711"/>
              <a:ext cx="17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003" name="Text Box 38"/>
            <p:cNvSpPr txBox="1">
              <a:spLocks noChangeArrowheads="1"/>
            </p:cNvSpPr>
            <p:nvPr/>
          </p:nvSpPr>
          <p:spPr bwMode="auto">
            <a:xfrm>
              <a:off x="5311" y="828"/>
              <a:ext cx="178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eaLnBrk="1">
                <a:spcBef>
                  <a:spcPct val="50000"/>
                </a:spcBef>
              </a:pPr>
              <a:r>
                <a:rPr lang="en-US" sz="1200">
                  <a:solidFill>
                    <a:srgbClr val="2D2178"/>
                  </a:solidFill>
                  <a:latin typeface="Verdana" charset="0"/>
                </a:rPr>
                <a:t>.in</a:t>
              </a:r>
              <a:endParaRPr lang="en-GB" sz="1200">
                <a:solidFill>
                  <a:srgbClr val="2D2178"/>
                </a:solidFill>
                <a:latin typeface="Verdana" charset="0"/>
              </a:endParaRPr>
            </a:p>
          </p:txBody>
        </p:sp>
      </p:grpSp>
      <p:cxnSp>
        <p:nvCxnSpPr>
          <p:cNvPr id="434215" name="AutoShape 39"/>
          <p:cNvCxnSpPr>
            <a:cxnSpLocks noChangeShapeType="1"/>
            <a:stCxn id="434179" idx="2"/>
            <a:endCxn id="83005" idx="1"/>
          </p:cNvCxnSpPr>
          <p:nvPr/>
        </p:nvCxnSpPr>
        <p:spPr bwMode="auto">
          <a:xfrm flipV="1">
            <a:off x="4060081" y="1172637"/>
            <a:ext cx="4058639" cy="420170"/>
          </a:xfrm>
          <a:prstGeom prst="straightConnector1">
            <a:avLst/>
          </a:prstGeom>
          <a:noFill/>
          <a:ln w="952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216" name="AutoShape 40"/>
          <p:cNvCxnSpPr>
            <a:cxnSpLocks noChangeShapeType="1"/>
            <a:stCxn id="434179" idx="2"/>
          </p:cNvCxnSpPr>
          <p:nvPr/>
        </p:nvCxnSpPr>
        <p:spPr bwMode="auto">
          <a:xfrm rot="5400000" flipH="1" flipV="1">
            <a:off x="6099106" y="-727767"/>
            <a:ext cx="280829" cy="4360320"/>
          </a:xfrm>
          <a:prstGeom prst="straightConnector1">
            <a:avLst/>
          </a:prstGeom>
          <a:noFill/>
          <a:ln w="952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217" name="AutoShape 41"/>
          <p:cNvCxnSpPr>
            <a:cxnSpLocks noChangeShapeType="1"/>
            <a:stCxn id="434179" idx="2"/>
          </p:cNvCxnSpPr>
          <p:nvPr/>
        </p:nvCxnSpPr>
        <p:spPr bwMode="auto">
          <a:xfrm rot="5400000" flipH="1" flipV="1">
            <a:off x="6343916" y="-770957"/>
            <a:ext cx="79208" cy="4648320"/>
          </a:xfrm>
          <a:prstGeom prst="straightConnector1">
            <a:avLst/>
          </a:prstGeom>
          <a:noFill/>
          <a:ln w="1270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218" name="AutoShape 42"/>
          <p:cNvCxnSpPr>
            <a:cxnSpLocks noChangeShapeType="1"/>
            <a:stCxn id="434179" idx="2"/>
            <a:endCxn id="83007" idx="1"/>
          </p:cNvCxnSpPr>
          <p:nvPr/>
        </p:nvCxnSpPr>
        <p:spPr bwMode="auto">
          <a:xfrm>
            <a:off x="4060081" y="1592807"/>
            <a:ext cx="4385519" cy="178932"/>
          </a:xfrm>
          <a:prstGeom prst="straightConnector1">
            <a:avLst/>
          </a:prstGeom>
          <a:noFill/>
          <a:ln w="952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4219" name="Text Box 43"/>
          <p:cNvSpPr txBox="1">
            <a:spLocks noChangeArrowheads="1"/>
          </p:cNvSpPr>
          <p:nvPr/>
        </p:nvSpPr>
        <p:spPr bwMode="auto">
          <a:xfrm>
            <a:off x="4194721" y="1697939"/>
            <a:ext cx="5054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/>
              <a:t>x.y.z.a </a:t>
            </a:r>
          </a:p>
        </p:txBody>
      </p:sp>
      <p:grpSp>
        <p:nvGrpSpPr>
          <p:cNvPr id="12" name="Group 44"/>
          <p:cNvGrpSpPr>
            <a:grpSpLocks/>
          </p:cNvGrpSpPr>
          <p:nvPr/>
        </p:nvGrpSpPr>
        <p:grpSpPr bwMode="auto">
          <a:xfrm>
            <a:off x="6766561" y="5226309"/>
            <a:ext cx="2391724" cy="1208323"/>
            <a:chOff x="4303" y="3346"/>
            <a:chExt cx="1507" cy="761"/>
          </a:xfrm>
        </p:grpSpPr>
        <p:sp>
          <p:nvSpPr>
            <p:cNvPr id="83000" name="Text Box 45"/>
            <p:cNvSpPr txBox="1">
              <a:spLocks noChangeArrowheads="1"/>
            </p:cNvSpPr>
            <p:nvPr/>
          </p:nvSpPr>
          <p:spPr bwMode="auto">
            <a:xfrm>
              <a:off x="4303" y="3874"/>
              <a:ext cx="150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 err="1" smtClean="0"/>
                <a:t>www.example.edu.au</a:t>
              </a:r>
              <a:endParaRPr lang="en-US" sz="1800" dirty="0"/>
            </a:p>
          </p:txBody>
        </p:sp>
        <p:pic>
          <p:nvPicPr>
            <p:cNvPr id="83001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758" y="3346"/>
              <a:ext cx="437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4223" name="Text Box 47"/>
          <p:cNvSpPr txBox="1">
            <a:spLocks noChangeArrowheads="1"/>
          </p:cNvSpPr>
          <p:nvPr/>
        </p:nvSpPr>
        <p:spPr bwMode="auto">
          <a:xfrm>
            <a:off x="5963040" y="2772292"/>
            <a:ext cx="53896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FF9900"/>
                </a:solidFill>
              </a:rPr>
              <a:t>a.b.c.d</a:t>
            </a:r>
          </a:p>
        </p:txBody>
      </p:sp>
      <p:sp>
        <p:nvSpPr>
          <p:cNvPr id="434224" name="Text Box 48"/>
          <p:cNvSpPr txBox="1">
            <a:spLocks noChangeArrowheads="1"/>
          </p:cNvSpPr>
          <p:nvPr/>
        </p:nvSpPr>
        <p:spPr bwMode="auto">
          <a:xfrm>
            <a:off x="6576481" y="3843764"/>
            <a:ext cx="4990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FF9900"/>
                </a:solidFill>
              </a:rPr>
              <a:t>e.f.g.h </a:t>
            </a:r>
          </a:p>
        </p:txBody>
      </p:sp>
      <p:sp>
        <p:nvSpPr>
          <p:cNvPr id="434225" name="Text Box 49"/>
          <p:cNvSpPr txBox="1">
            <a:spLocks noChangeArrowheads="1"/>
          </p:cNvSpPr>
          <p:nvPr/>
        </p:nvSpPr>
        <p:spPr bwMode="auto">
          <a:xfrm>
            <a:off x="6534720" y="4768341"/>
            <a:ext cx="4588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FF9900"/>
                </a:solidFill>
              </a:rPr>
              <a:t>  i.j.k.l</a:t>
            </a:r>
          </a:p>
        </p:txBody>
      </p:sp>
      <p:sp>
        <p:nvSpPr>
          <p:cNvPr id="434226" name="Text Box 50"/>
          <p:cNvSpPr txBox="1">
            <a:spLocks noChangeArrowheads="1"/>
          </p:cNvSpPr>
          <p:nvPr/>
        </p:nvSpPr>
        <p:spPr bwMode="auto">
          <a:xfrm>
            <a:off x="7336800" y="6332346"/>
            <a:ext cx="59874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FF9900"/>
                </a:solidFill>
              </a:rPr>
              <a:t>m.n.o.p</a:t>
            </a:r>
          </a:p>
        </p:txBody>
      </p:sp>
      <p:pic>
        <p:nvPicPr>
          <p:cNvPr id="434227" name="Picture 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81" y="5259432"/>
            <a:ext cx="1311840" cy="10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4228" name="Text Box 52"/>
          <p:cNvSpPr txBox="1">
            <a:spLocks noChangeArrowheads="1"/>
          </p:cNvSpPr>
          <p:nvPr/>
        </p:nvSpPr>
        <p:spPr bwMode="auto">
          <a:xfrm>
            <a:off x="1025281" y="6385630"/>
            <a:ext cx="11966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dirty="0" err="1">
                <a:solidFill>
                  <a:srgbClr val="FF9900"/>
                </a:solidFill>
              </a:rPr>
              <a:t>w.x.y.z</a:t>
            </a:r>
            <a:r>
              <a:rPr lang="en-US" sz="1400" dirty="0">
                <a:solidFill>
                  <a:srgbClr val="FF9900"/>
                </a:solidFill>
              </a:rPr>
              <a:t>.</a:t>
            </a:r>
          </a:p>
        </p:txBody>
      </p:sp>
      <p:sp>
        <p:nvSpPr>
          <p:cNvPr id="434229" name="Text Box 53"/>
          <p:cNvSpPr txBox="1">
            <a:spLocks noChangeArrowheads="1"/>
          </p:cNvSpPr>
          <p:nvPr/>
        </p:nvSpPr>
        <p:spPr bwMode="auto">
          <a:xfrm>
            <a:off x="3536640" y="5335761"/>
            <a:ext cx="4889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FF9900"/>
                </a:solidFill>
              </a:rPr>
              <a:t>p.q.r.s</a:t>
            </a:r>
          </a:p>
        </p:txBody>
      </p:sp>
      <p:cxnSp>
        <p:nvCxnSpPr>
          <p:cNvPr id="434230" name="AutoShape 54"/>
          <p:cNvCxnSpPr>
            <a:cxnSpLocks noChangeShapeType="1"/>
          </p:cNvCxnSpPr>
          <p:nvPr/>
        </p:nvCxnSpPr>
        <p:spPr bwMode="auto">
          <a:xfrm flipV="1">
            <a:off x="4049280" y="1516480"/>
            <a:ext cx="11520" cy="2822696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4231" name="Text Box 55"/>
          <p:cNvSpPr txBox="1">
            <a:spLocks noChangeArrowheads="1"/>
          </p:cNvSpPr>
          <p:nvPr/>
        </p:nvSpPr>
        <p:spPr bwMode="auto">
          <a:xfrm>
            <a:off x="2293920" y="3001275"/>
            <a:ext cx="1476826" cy="30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1400" i="1"/>
              <a:t>“</a:t>
            </a:r>
            <a:r>
              <a:rPr lang="en-US" sz="1400" i="1"/>
              <a:t>Ask a.b.c.d</a:t>
            </a:r>
            <a:r>
              <a:rPr lang="ja-JP" altLang="en-US" sz="1400" i="1"/>
              <a:t>”</a:t>
            </a:r>
            <a:endParaRPr lang="en-US" sz="1400" i="1"/>
          </a:p>
        </p:txBody>
      </p:sp>
      <p:cxnSp>
        <p:nvCxnSpPr>
          <p:cNvPr id="434232" name="AutoShape 56"/>
          <p:cNvCxnSpPr>
            <a:cxnSpLocks noChangeShapeType="1"/>
          </p:cNvCxnSpPr>
          <p:nvPr/>
        </p:nvCxnSpPr>
        <p:spPr bwMode="auto">
          <a:xfrm flipV="1">
            <a:off x="4049280" y="2331606"/>
            <a:ext cx="2030400" cy="2007571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233" name="AutoShape 57"/>
          <p:cNvCxnSpPr>
            <a:cxnSpLocks noChangeShapeType="1"/>
          </p:cNvCxnSpPr>
          <p:nvPr/>
        </p:nvCxnSpPr>
        <p:spPr bwMode="auto">
          <a:xfrm flipV="1">
            <a:off x="4047841" y="3362753"/>
            <a:ext cx="2564640" cy="1025388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234" name="AutoShape 58"/>
          <p:cNvCxnSpPr>
            <a:cxnSpLocks noChangeShapeType="1"/>
          </p:cNvCxnSpPr>
          <p:nvPr/>
        </p:nvCxnSpPr>
        <p:spPr bwMode="auto">
          <a:xfrm flipV="1">
            <a:off x="4047841" y="4370860"/>
            <a:ext cx="3015360" cy="2880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4235" name="Text Box 59"/>
          <p:cNvSpPr txBox="1">
            <a:spLocks noChangeArrowheads="1"/>
          </p:cNvSpPr>
          <p:nvPr/>
        </p:nvSpPr>
        <p:spPr bwMode="auto">
          <a:xfrm>
            <a:off x="3641760" y="2757890"/>
            <a:ext cx="1436939" cy="30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1400" i="1"/>
              <a:t>“</a:t>
            </a:r>
            <a:r>
              <a:rPr lang="en-US" sz="1400" i="1"/>
              <a:t>Ask e.f.g.h</a:t>
            </a:r>
            <a:r>
              <a:rPr lang="ja-JP" altLang="en-US" sz="1400" i="1"/>
              <a:t>”</a:t>
            </a:r>
            <a:endParaRPr lang="en-US" sz="1400" i="1"/>
          </a:p>
        </p:txBody>
      </p:sp>
      <p:sp>
        <p:nvSpPr>
          <p:cNvPr id="434236" name="Text Box 60"/>
          <p:cNvSpPr txBox="1">
            <a:spLocks noChangeArrowheads="1"/>
          </p:cNvSpPr>
          <p:nvPr/>
        </p:nvSpPr>
        <p:spPr bwMode="auto">
          <a:xfrm>
            <a:off x="4334400" y="3166893"/>
            <a:ext cx="1296939" cy="30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1400" i="1"/>
              <a:t>“</a:t>
            </a:r>
            <a:r>
              <a:rPr lang="en-US" sz="1400" i="1"/>
              <a:t>Ask i.j.k.l</a:t>
            </a:r>
            <a:r>
              <a:rPr lang="ja-JP" altLang="en-US" sz="1400" i="1"/>
              <a:t>”</a:t>
            </a:r>
            <a:endParaRPr lang="en-US" sz="1400" i="1"/>
          </a:p>
        </p:txBody>
      </p:sp>
      <p:sp>
        <p:nvSpPr>
          <p:cNvPr id="434237" name="Text Box 61"/>
          <p:cNvSpPr txBox="1">
            <a:spLocks noChangeArrowheads="1"/>
          </p:cNvSpPr>
          <p:nvPr/>
        </p:nvSpPr>
        <p:spPr bwMode="auto">
          <a:xfrm>
            <a:off x="4397760" y="4005061"/>
            <a:ext cx="1676437" cy="30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1400" i="1"/>
              <a:t>“</a:t>
            </a:r>
            <a:r>
              <a:rPr lang="en-US" sz="1400" i="1"/>
              <a:t>Go to m.n.o.p</a:t>
            </a:r>
            <a:r>
              <a:rPr lang="ja-JP" altLang="en-US" sz="1400" i="1"/>
              <a:t>”</a:t>
            </a:r>
            <a:endParaRPr lang="en-US" sz="1400" i="1"/>
          </a:p>
        </p:txBody>
      </p:sp>
      <p:cxnSp>
        <p:nvCxnSpPr>
          <p:cNvPr id="434238" name="AutoShape 62"/>
          <p:cNvCxnSpPr>
            <a:cxnSpLocks noChangeShapeType="1"/>
          </p:cNvCxnSpPr>
          <p:nvPr/>
        </p:nvCxnSpPr>
        <p:spPr bwMode="auto">
          <a:xfrm>
            <a:off x="2135520" y="5792288"/>
            <a:ext cx="5418720" cy="10082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" name="Group 63"/>
          <p:cNvGrpSpPr>
            <a:grpSpLocks/>
          </p:cNvGrpSpPr>
          <p:nvPr/>
        </p:nvGrpSpPr>
        <p:grpSpPr bwMode="auto">
          <a:xfrm>
            <a:off x="3690721" y="4388142"/>
            <a:ext cx="704160" cy="947619"/>
            <a:chOff x="2326" y="2634"/>
            <a:chExt cx="443" cy="597"/>
          </a:xfrm>
        </p:grpSpPr>
        <p:pic>
          <p:nvPicPr>
            <p:cNvPr id="82998" name="Picture 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332" y="2634"/>
              <a:ext cx="437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99" name="Text Box 65"/>
            <p:cNvSpPr txBox="1">
              <a:spLocks noChangeArrowheads="1"/>
            </p:cNvSpPr>
            <p:nvPr/>
          </p:nvSpPr>
          <p:spPr bwMode="auto">
            <a:xfrm>
              <a:off x="2326" y="2923"/>
              <a:ext cx="373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>
                  <a:solidFill>
                    <a:srgbClr val="2D2178"/>
                  </a:solidFill>
                </a:rPr>
                <a:t>local</a:t>
              </a:r>
              <a:br>
                <a:rPr lang="en-US" sz="1600">
                  <a:solidFill>
                    <a:srgbClr val="2D2178"/>
                  </a:solidFill>
                </a:rPr>
              </a:br>
              <a:r>
                <a:rPr lang="en-US" sz="1600">
                  <a:solidFill>
                    <a:srgbClr val="2D2178"/>
                  </a:solidFill>
                </a:rPr>
                <a:t>dns</a:t>
              </a:r>
            </a:p>
          </p:txBody>
        </p:sp>
      </p:grpSp>
      <p:sp>
        <p:nvSpPr>
          <p:cNvPr id="434242" name="Text Box 66"/>
          <p:cNvSpPr txBox="1">
            <a:spLocks noChangeArrowheads="1"/>
          </p:cNvSpPr>
          <p:nvPr/>
        </p:nvSpPr>
        <p:spPr bwMode="auto">
          <a:xfrm>
            <a:off x="1177920" y="4696334"/>
            <a:ext cx="2674000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dirty="0" err="1" smtClean="0"/>
              <a:t>www.example.edu.au</a:t>
            </a:r>
            <a:r>
              <a:rPr lang="en-US" sz="1800" dirty="0" smtClean="0"/>
              <a:t>?</a:t>
            </a:r>
            <a:endParaRPr lang="en-US" sz="1800" dirty="0"/>
          </a:p>
        </p:txBody>
      </p:sp>
      <p:sp>
        <p:nvSpPr>
          <p:cNvPr id="434243" name="Text Box 67"/>
          <p:cNvSpPr txBox="1">
            <a:spLocks noChangeArrowheads="1"/>
          </p:cNvSpPr>
          <p:nvPr/>
        </p:nvSpPr>
        <p:spPr bwMode="auto">
          <a:xfrm>
            <a:off x="1745281" y="4648808"/>
            <a:ext cx="1007910" cy="52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1400" i="1"/>
              <a:t>“</a:t>
            </a:r>
            <a:r>
              <a:rPr lang="en-US" sz="1400" i="1"/>
              <a:t>go to</a:t>
            </a:r>
            <a:br>
              <a:rPr lang="en-US" sz="1400" i="1"/>
            </a:br>
            <a:r>
              <a:rPr lang="en-US" sz="1400" i="1"/>
              <a:t>m.n.o.p</a:t>
            </a:r>
            <a:r>
              <a:rPr lang="ja-JP" altLang="en-US" sz="1400" i="1"/>
              <a:t>”</a:t>
            </a:r>
            <a:endParaRPr lang="en-US" sz="1400" i="1"/>
          </a:p>
        </p:txBody>
      </p:sp>
      <p:cxnSp>
        <p:nvCxnSpPr>
          <p:cNvPr id="434244" name="AutoShape 68"/>
          <p:cNvCxnSpPr>
            <a:cxnSpLocks noChangeShapeType="1"/>
            <a:stCxn id="434179" idx="2"/>
          </p:cNvCxnSpPr>
          <p:nvPr/>
        </p:nvCxnSpPr>
        <p:spPr bwMode="auto">
          <a:xfrm rot="5400000">
            <a:off x="2655933" y="2984714"/>
            <a:ext cx="2795334" cy="11520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4245" name="Text Box 69"/>
          <p:cNvSpPr txBox="1">
            <a:spLocks noChangeArrowheads="1"/>
          </p:cNvSpPr>
          <p:nvPr/>
        </p:nvSpPr>
        <p:spPr bwMode="auto">
          <a:xfrm>
            <a:off x="1738080" y="3083364"/>
            <a:ext cx="2273760" cy="33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i="1" dirty="0" err="1" smtClean="0"/>
              <a:t>www.example.edu.au</a:t>
            </a:r>
            <a:r>
              <a:rPr lang="en-US" sz="1600" i="1" dirty="0" smtClean="0"/>
              <a:t>?</a:t>
            </a:r>
            <a:endParaRPr lang="en-US" sz="1600" i="1" dirty="0"/>
          </a:p>
        </p:txBody>
      </p:sp>
      <p:sp>
        <p:nvSpPr>
          <p:cNvPr id="434246" name="Text Box 70"/>
          <p:cNvSpPr txBox="1">
            <a:spLocks noChangeArrowheads="1"/>
          </p:cNvSpPr>
          <p:nvPr/>
        </p:nvSpPr>
        <p:spPr bwMode="auto">
          <a:xfrm>
            <a:off x="3104640" y="2384891"/>
            <a:ext cx="2270880" cy="33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i="1" dirty="0" err="1" smtClean="0"/>
              <a:t>www.example.edu.au</a:t>
            </a:r>
            <a:r>
              <a:rPr lang="en-US" sz="1600" i="1" dirty="0" smtClean="0"/>
              <a:t>?</a:t>
            </a:r>
            <a:endParaRPr lang="en-US" sz="1600" i="1" dirty="0"/>
          </a:p>
        </p:txBody>
      </p:sp>
      <p:cxnSp>
        <p:nvCxnSpPr>
          <p:cNvPr id="434247" name="AutoShape 71"/>
          <p:cNvCxnSpPr>
            <a:cxnSpLocks noChangeShapeType="1"/>
          </p:cNvCxnSpPr>
          <p:nvPr/>
        </p:nvCxnSpPr>
        <p:spPr bwMode="auto">
          <a:xfrm flipH="1">
            <a:off x="4047840" y="2331605"/>
            <a:ext cx="2031840" cy="2056536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4248" name="Text Box 72"/>
          <p:cNvSpPr txBox="1">
            <a:spLocks noChangeArrowheads="1"/>
          </p:cNvSpPr>
          <p:nvPr/>
        </p:nvSpPr>
        <p:spPr bwMode="auto">
          <a:xfrm>
            <a:off x="4157280" y="3221619"/>
            <a:ext cx="2358936" cy="33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i="1" dirty="0" err="1" smtClean="0"/>
              <a:t>www.example.edu.au</a:t>
            </a:r>
            <a:r>
              <a:rPr lang="en-US" sz="1600" i="1" dirty="0" smtClean="0"/>
              <a:t>?</a:t>
            </a:r>
            <a:endParaRPr lang="en-US" sz="1600" i="1" dirty="0"/>
          </a:p>
        </p:txBody>
      </p:sp>
      <p:cxnSp>
        <p:nvCxnSpPr>
          <p:cNvPr id="434249" name="AutoShape 73"/>
          <p:cNvCxnSpPr>
            <a:cxnSpLocks noChangeShapeType="1"/>
          </p:cNvCxnSpPr>
          <p:nvPr/>
        </p:nvCxnSpPr>
        <p:spPr bwMode="auto">
          <a:xfrm flipH="1">
            <a:off x="4047841" y="3362753"/>
            <a:ext cx="2564640" cy="1025388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4250" name="Text Box 74"/>
          <p:cNvSpPr txBox="1">
            <a:spLocks noChangeArrowheads="1"/>
          </p:cNvSpPr>
          <p:nvPr/>
        </p:nvSpPr>
        <p:spPr bwMode="auto">
          <a:xfrm>
            <a:off x="4502881" y="4120273"/>
            <a:ext cx="2345760" cy="33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i="1" dirty="0" err="1" smtClean="0"/>
              <a:t>www.example.edu.au</a:t>
            </a:r>
            <a:r>
              <a:rPr lang="en-US" sz="1600" i="1" dirty="0" smtClean="0"/>
              <a:t>?</a:t>
            </a:r>
            <a:endParaRPr lang="en-US" sz="1600" i="1" dirty="0"/>
          </a:p>
        </p:txBody>
      </p:sp>
      <p:cxnSp>
        <p:nvCxnSpPr>
          <p:cNvPr id="434251" name="AutoShape 75"/>
          <p:cNvCxnSpPr>
            <a:cxnSpLocks noChangeShapeType="1"/>
          </p:cNvCxnSpPr>
          <p:nvPr/>
        </p:nvCxnSpPr>
        <p:spPr bwMode="auto">
          <a:xfrm flipH="1">
            <a:off x="4047841" y="4370859"/>
            <a:ext cx="3015360" cy="17282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4252" name="AutoShape 76"/>
          <p:cNvCxnSpPr>
            <a:cxnSpLocks noChangeShapeType="1"/>
          </p:cNvCxnSpPr>
          <p:nvPr/>
        </p:nvCxnSpPr>
        <p:spPr bwMode="auto">
          <a:xfrm flipH="1">
            <a:off x="2135520" y="4860511"/>
            <a:ext cx="1566720" cy="931777"/>
          </a:xfrm>
          <a:prstGeom prst="straightConnector1">
            <a:avLst/>
          </a:prstGeom>
          <a:noFill/>
          <a:ln w="57150" cap="rnd">
            <a:solidFill>
              <a:schemeClr val="tx1"/>
            </a:solidFill>
            <a:prstDash val="sysDot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4253" name="AutoShape 77"/>
          <p:cNvSpPr>
            <a:spLocks noChangeArrowheads="1"/>
          </p:cNvSpPr>
          <p:nvPr/>
        </p:nvSpPr>
        <p:spPr bwMode="auto">
          <a:xfrm>
            <a:off x="2083680" y="5502818"/>
            <a:ext cx="5464800" cy="449327"/>
          </a:xfrm>
          <a:prstGeom prst="leftRightArrow">
            <a:avLst>
              <a:gd name="adj1" fmla="val 50000"/>
              <a:gd name="adj2" fmla="val 243269"/>
            </a:avLst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0" tIns="45715" rIns="91430" bIns="45715" anchor="ctr"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Gothic" charset="0"/>
                <a:cs typeface="MS Gothic" charset="0"/>
              </a:rPr>
              <a:t>Querying the DNS – </a:t>
            </a:r>
            <a:r>
              <a:rPr lang="en-US" dirty="0" smtClean="0">
                <a:latin typeface="Arial" charset="0"/>
                <a:ea typeface="MS Gothic" charset="0"/>
                <a:cs typeface="MS Gothic" charset="0"/>
              </a:rPr>
              <a:t>It</a:t>
            </a:r>
            <a:r>
              <a:rPr lang="en-AU" dirty="0" smtClean="0">
                <a:latin typeface="Arial" charset="0"/>
                <a:ea typeface="MS Gothic" charset="0"/>
                <a:cs typeface="MS Gothic" charset="0"/>
              </a:rPr>
              <a:t>’</a:t>
            </a:r>
            <a:r>
              <a:rPr lang="en-US" dirty="0" smtClean="0">
                <a:latin typeface="Arial" charset="0"/>
                <a:ea typeface="MS Gothic" charset="0"/>
                <a:cs typeface="MS Gothic" charset="0"/>
              </a:rPr>
              <a:t>s </a:t>
            </a:r>
            <a:r>
              <a:rPr lang="en-US" dirty="0">
                <a:latin typeface="Arial" charset="0"/>
                <a:ea typeface="MS Gothic" charset="0"/>
                <a:cs typeface="MS Gothic" charset="0"/>
              </a:rPr>
              <a:t>all about IP!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722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4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3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34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34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3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3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34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434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434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434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434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434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434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43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34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434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434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500"/>
                                        <p:tgtEl>
                                          <p:spTgt spid="434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3" dur="500"/>
                                        <p:tgtEl>
                                          <p:spTgt spid="434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434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8" dur="500"/>
                                        <p:tgtEl>
                                          <p:spTgt spid="434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 nodeType="clickPar">
                      <p:stCondLst>
                        <p:cond delay="indefinite"/>
                      </p:stCondLst>
                      <p:childTnLst>
                        <p:par>
                          <p:cTn id="2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9" dur="500"/>
                                        <p:tgtEl>
                                          <p:spTgt spid="434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3" dur="500"/>
                                        <p:tgtEl>
                                          <p:spTgt spid="434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 nodeType="clickPar">
                      <p:stCondLst>
                        <p:cond delay="indefinite"/>
                      </p:stCondLst>
                      <p:childTnLst>
                        <p:par>
                          <p:cTn id="2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4" dur="500"/>
                                        <p:tgtEl>
                                          <p:spTgt spid="434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8" dur="500"/>
                                        <p:tgtEl>
                                          <p:spTgt spid="434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 nodeType="clickPar">
                      <p:stCondLst>
                        <p:cond delay="indefinite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434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79" grpId="0" autoUpdateAnimBg="0"/>
      <p:bldP spid="434219" grpId="0" autoUpdateAnimBg="0"/>
      <p:bldP spid="434223" grpId="0" autoUpdateAnimBg="0"/>
      <p:bldP spid="434224" grpId="0" autoUpdateAnimBg="0"/>
      <p:bldP spid="434225" grpId="0" autoUpdateAnimBg="0"/>
      <p:bldP spid="434226" grpId="0" autoUpdateAnimBg="0"/>
      <p:bldP spid="434228" grpId="0" autoUpdateAnimBg="0"/>
      <p:bldP spid="434229" grpId="0" autoUpdateAnimBg="0"/>
      <p:bldP spid="434231" grpId="0" autoUpdateAnimBg="0"/>
      <p:bldP spid="434231" grpId="1" autoUpdateAnimBg="0"/>
      <p:bldP spid="434235" grpId="0" autoUpdateAnimBg="0"/>
      <p:bldP spid="434235" grpId="1" autoUpdateAnimBg="0"/>
      <p:bldP spid="434236" grpId="0" autoUpdateAnimBg="0"/>
      <p:bldP spid="434236" grpId="1" autoUpdateAnimBg="0"/>
      <p:bldP spid="434237" grpId="0" autoUpdateAnimBg="0"/>
      <p:bldP spid="434237" grpId="1" autoUpdateAnimBg="0"/>
      <p:bldP spid="434242" grpId="0" autoUpdateAnimBg="0"/>
      <p:bldP spid="434242" grpId="1" autoUpdateAnimBg="0"/>
      <p:bldP spid="434243" grpId="0" autoUpdateAnimBg="0"/>
      <p:bldP spid="434243" grpId="1" autoUpdateAnimBg="0"/>
      <p:bldP spid="434245" grpId="0" autoUpdateAnimBg="0"/>
      <p:bldP spid="434245" grpId="1" autoUpdateAnimBg="0"/>
      <p:bldP spid="434246" grpId="0" autoUpdateAnimBg="0"/>
      <p:bldP spid="434246" grpId="1" autoUpdateAnimBg="0"/>
      <p:bldP spid="434248" grpId="0" autoUpdateAnimBg="0"/>
      <p:bldP spid="434248" grpId="1" autoUpdateAnimBg="0"/>
      <p:bldP spid="434250" grpId="0" autoUpdateAnimBg="0"/>
      <p:bldP spid="434250" grpId="1" autoUpdateAnimBg="0"/>
      <p:bldP spid="434253" grpId="0" animBg="1" autoUpdateAnimBg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tcpdump</a:t>
            </a:r>
            <a:r>
              <a:rPr lang="en-US" dirty="0"/>
              <a:t> and </a:t>
            </a:r>
            <a:r>
              <a:rPr lang="en-US" dirty="0" err="1" smtClean="0"/>
              <a:t>wireshark</a:t>
            </a:r>
            <a:endParaRPr lang="en-US" dirty="0"/>
          </a:p>
        </p:txBody>
      </p:sp>
      <p:sp>
        <p:nvSpPr>
          <p:cNvPr id="247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confident in the environment, problems with DNS setup may exist</a:t>
            </a:r>
          </a:p>
          <a:p>
            <a:r>
              <a:rPr lang="en-US" dirty="0"/>
              <a:t>To see what is happening in the protocol, use traffic sniffers</a:t>
            </a:r>
          </a:p>
          <a:p>
            <a:r>
              <a:rPr lang="en-US" dirty="0"/>
              <a:t>These tools can help debug "forwarding" of </a:t>
            </a:r>
            <a:r>
              <a:rPr lang="en-US" dirty="0" smtClean="0"/>
              <a:t>queries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4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Address Match Lists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865574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Elements in an address match list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Individual IP addresses</a:t>
            </a:r>
          </a:p>
          <a:p>
            <a:r>
              <a:rPr lang="en-US"/>
              <a:t>Addresses/netmask pairs</a:t>
            </a:r>
          </a:p>
          <a:p>
            <a:r>
              <a:rPr lang="en-US"/>
              <a:t>Names of other ACLs</a:t>
            </a:r>
          </a:p>
          <a:p>
            <a:r>
              <a:rPr lang="en-US"/>
              <a:t>In some contexts,  key names</a:t>
            </a:r>
          </a:p>
          <a:p>
            <a:endParaRPr lang="en-US"/>
          </a:p>
          <a:p>
            <a:pPr>
              <a:buFontTx/>
              <a:buNone/>
            </a:pPr>
            <a:r>
              <a:rPr lang="en-US"/>
              <a:t>	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03852557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Purposes in Bind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Restricting queries &amp; zone xfer</a:t>
            </a:r>
          </a:p>
          <a:p>
            <a:r>
              <a:rPr lang="en-US"/>
              <a:t>Authorizing dynamic updates</a:t>
            </a:r>
          </a:p>
          <a:p>
            <a:r>
              <a:rPr lang="en-US"/>
              <a:t>Selecting interfaces to listen on</a:t>
            </a:r>
          </a:p>
          <a:p>
            <a:r>
              <a:rPr lang="en-US"/>
              <a:t>Sorting responses</a:t>
            </a:r>
          </a:p>
          <a:p>
            <a:pPr lvl="1">
              <a:buFont typeface="Arial" charset="0"/>
              <a:buNone/>
            </a:pPr>
            <a:endParaRPr lang="en-US" sz="3200"/>
          </a:p>
          <a:p>
            <a:pPr lvl="1">
              <a:buFont typeface="Arial" charset="0"/>
              <a:buNone/>
            </a:pPr>
            <a:r>
              <a:rPr lang="en-US"/>
              <a:t>*Address match lists are always enclosed in curly braces.</a:t>
            </a:r>
          </a:p>
        </p:txBody>
      </p:sp>
    </p:spTree>
    <p:extLst>
      <p:ext uri="{BB962C8B-B14F-4D97-AF65-F5344CB8AC3E}">
        <p14:creationId xmlns:p14="http://schemas.microsoft.com/office/powerpoint/2010/main" val="275164160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Notes on Address Match list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Elements must be separated by </a:t>
            </a:r>
            <a:r>
              <a:rPr lang="ja-JP" altLang="en-US"/>
              <a:t>“</a:t>
            </a:r>
            <a:r>
              <a:rPr lang="en-US"/>
              <a:t> ; </a:t>
            </a:r>
            <a:r>
              <a:rPr lang="ja-JP" altLang="en-US"/>
              <a:t>”</a:t>
            </a:r>
            <a:r>
              <a:rPr lang="en-US"/>
              <a:t> </a:t>
            </a:r>
          </a:p>
          <a:p>
            <a:r>
              <a:rPr lang="en-US"/>
              <a:t>The list must be terminated with a </a:t>
            </a:r>
            <a:r>
              <a:rPr lang="ja-JP" altLang="en-US"/>
              <a:t>“</a:t>
            </a:r>
            <a:r>
              <a:rPr lang="en-US"/>
              <a:t> ; </a:t>
            </a:r>
            <a:r>
              <a:rPr lang="ja-JP" altLang="en-US"/>
              <a:t>”</a:t>
            </a:r>
            <a:endParaRPr lang="en-US"/>
          </a:p>
          <a:p>
            <a:r>
              <a:rPr lang="en-US"/>
              <a:t>Elements of the address match list are checked sequentially.</a:t>
            </a:r>
          </a:p>
          <a:p>
            <a:r>
              <a:rPr lang="en-US"/>
              <a:t>To negate elements of the address match list  prepend them with </a:t>
            </a:r>
            <a:r>
              <a:rPr lang="ja-JP" altLang="en-US"/>
              <a:t>“</a:t>
            </a:r>
            <a:r>
              <a:rPr lang="en-US"/>
              <a:t>!</a:t>
            </a:r>
            <a:r>
              <a:rPr lang="ja-JP" altLang="en-US"/>
              <a:t>”</a:t>
            </a:r>
            <a:endParaRPr lang="en-US"/>
          </a:p>
          <a:p>
            <a:r>
              <a:rPr lang="en-US"/>
              <a:t>Use </a:t>
            </a:r>
            <a:r>
              <a:rPr lang="en-US" i="1"/>
              <a:t>acl </a:t>
            </a:r>
            <a:r>
              <a:rPr lang="en-US"/>
              <a:t>statement</a:t>
            </a:r>
            <a:r>
              <a:rPr lang="en-US" i="1"/>
              <a:t> </a:t>
            </a:r>
            <a:r>
              <a:rPr lang="en-US"/>
              <a:t>to</a:t>
            </a:r>
            <a:r>
              <a:rPr lang="en-US" i="1"/>
              <a:t> </a:t>
            </a:r>
            <a:r>
              <a:rPr lang="en-US"/>
              <a:t>name an address match list.</a:t>
            </a:r>
          </a:p>
          <a:p>
            <a:r>
              <a:rPr lang="en-US" i="1"/>
              <a:t>acl</a:t>
            </a:r>
            <a:r>
              <a:rPr lang="en-US"/>
              <a:t> must be define before it can be used elsewhere.</a:t>
            </a:r>
          </a:p>
        </p:txBody>
      </p:sp>
    </p:spTree>
    <p:extLst>
      <p:ext uri="{BB962C8B-B14F-4D97-AF65-F5344CB8AC3E}">
        <p14:creationId xmlns:p14="http://schemas.microsoft.com/office/powerpoint/2010/main" val="28903215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Address match lists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675687" cy="4953000"/>
          </a:xfrm>
        </p:spPr>
        <p:txBody>
          <a:bodyPr/>
          <a:lstStyle/>
          <a:p>
            <a:r>
              <a:rPr lang="en-US"/>
              <a:t>For network 192.168.0.0 255.255.255.0</a:t>
            </a:r>
          </a:p>
          <a:p>
            <a:pPr lvl="1">
              <a:buFont typeface="Arial" charset="0"/>
              <a:buNone/>
            </a:pPr>
            <a:r>
              <a:rPr lang="en-US"/>
              <a:t>{ 192.168.0.0/24; }</a:t>
            </a:r>
          </a:p>
          <a:p>
            <a:r>
              <a:rPr lang="en-US"/>
              <a:t>For network plus loopback</a:t>
            </a:r>
          </a:p>
          <a:p>
            <a:pPr lvl="1">
              <a:buFont typeface="Arial" charset="0"/>
              <a:buNone/>
            </a:pPr>
            <a:r>
              <a:rPr lang="en-US"/>
              <a:t>{ 192.168.0.0/24; 127.0.0.1; }</a:t>
            </a:r>
          </a:p>
          <a:p>
            <a:r>
              <a:rPr lang="en-US"/>
              <a:t>Addresses plus key name</a:t>
            </a:r>
          </a:p>
          <a:p>
            <a:pPr lvl="1">
              <a:buFont typeface="Arial" charset="0"/>
              <a:buNone/>
            </a:pPr>
            <a:r>
              <a:rPr lang="en-US"/>
              <a:t>{ 192.168.0.0/24; 127.0.0.1; tequila.apnic.net;}</a:t>
            </a:r>
          </a:p>
          <a:p>
            <a:pPr lvl="1">
              <a:buFont typeface="Arial" charset="0"/>
              <a:buNone/>
            </a:pPr>
            <a:endParaRPr lang="en-US"/>
          </a:p>
          <a:p>
            <a:pPr lvl="1">
              <a:buFont typeface="Arial" charset="0"/>
              <a:buNone/>
            </a:pP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3012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i="1"/>
              <a:t>acl</a:t>
            </a:r>
            <a:r>
              <a:rPr lang="en-US"/>
              <a:t> Statement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557338"/>
            <a:ext cx="7899400" cy="4953000"/>
          </a:xfrm>
        </p:spPr>
        <p:txBody>
          <a:bodyPr/>
          <a:lstStyle/>
          <a:p>
            <a:r>
              <a:rPr lang="en-US"/>
              <a:t>Syntax:</a:t>
            </a:r>
          </a:p>
          <a:p>
            <a:pPr>
              <a:buFontTx/>
              <a:buNone/>
            </a:pPr>
            <a:r>
              <a:rPr lang="en-US"/>
              <a:t>	acl &lt;acl name&gt; { address match list&gt;};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Example:</a:t>
            </a:r>
          </a:p>
          <a:p>
            <a:pPr>
              <a:buFontTx/>
              <a:buNone/>
            </a:pPr>
            <a:r>
              <a:rPr lang="en-US"/>
              <a:t>	acl internal { 127.0.0.1; 192.168.0/24; };</a:t>
            </a:r>
          </a:p>
          <a:p>
            <a:pPr>
              <a:buFontTx/>
              <a:buNone/>
            </a:pPr>
            <a:r>
              <a:rPr lang="en-US"/>
              <a:t>	acl dynamic-update { key dhcp.apnic.net; };</a:t>
            </a:r>
          </a:p>
        </p:txBody>
      </p:sp>
    </p:spTree>
    <p:extLst>
      <p:ext uri="{BB962C8B-B14F-4D97-AF65-F5344CB8AC3E}">
        <p14:creationId xmlns:p14="http://schemas.microsoft.com/office/powerpoint/2010/main" val="27422402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Notes on the </a:t>
            </a:r>
            <a:r>
              <a:rPr lang="en-US" i="1"/>
              <a:t>acl</a:t>
            </a:r>
            <a:r>
              <a:rPr lang="en-US"/>
              <a:t> Statement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acl name need not be quoted.</a:t>
            </a:r>
          </a:p>
          <a:p>
            <a:r>
              <a:rPr lang="en-US"/>
              <a:t>There are four predefined ACLs:</a:t>
            </a:r>
          </a:p>
          <a:p>
            <a:pPr lvl="2">
              <a:buFontTx/>
              <a:buNone/>
            </a:pPr>
            <a:r>
              <a:rPr lang="en-US" i="1"/>
              <a:t>any</a:t>
            </a:r>
            <a:r>
              <a:rPr lang="en-US"/>
              <a:t>  		(Any IP address)</a:t>
            </a:r>
          </a:p>
          <a:p>
            <a:pPr lvl="2">
              <a:buFontTx/>
              <a:buNone/>
            </a:pPr>
            <a:r>
              <a:rPr lang="en-US" i="1"/>
              <a:t>none  		</a:t>
            </a:r>
            <a:r>
              <a:rPr lang="en-US"/>
              <a:t>(No IP address)</a:t>
            </a:r>
          </a:p>
          <a:p>
            <a:pPr lvl="2">
              <a:buFontTx/>
              <a:buNone/>
            </a:pPr>
            <a:r>
              <a:rPr lang="en-US" i="1"/>
              <a:t>localhost 	</a:t>
            </a:r>
            <a:r>
              <a:rPr lang="en-US"/>
              <a:t>(loopback, 127.0.0.1)</a:t>
            </a:r>
            <a:endParaRPr lang="en-US" i="1"/>
          </a:p>
          <a:p>
            <a:pPr lvl="2">
              <a:buFontTx/>
              <a:buNone/>
            </a:pPr>
            <a:r>
              <a:rPr lang="en-US" i="1"/>
              <a:t>localnets</a:t>
            </a:r>
            <a:r>
              <a:rPr lang="en-US"/>
              <a:t> 	(all networks the name server is directly connected to)</a:t>
            </a:r>
          </a:p>
        </p:txBody>
      </p:sp>
    </p:spTree>
    <p:extLst>
      <p:ext uri="{BB962C8B-B14F-4D97-AF65-F5344CB8AC3E}">
        <p14:creationId xmlns:p14="http://schemas.microsoft.com/office/powerpoint/2010/main" val="335216906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Blackhole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options   {</a:t>
            </a:r>
          </a:p>
          <a:p>
            <a:pPr>
              <a:lnSpc>
                <a:spcPct val="60000"/>
              </a:lnSpc>
            </a:pPr>
            <a:endParaRPr lang="en-US" sz="2800" b="1">
              <a:latin typeface="Courier" charset="0"/>
            </a:endParaRP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	 blackhole { ACL-name or itemized list; };</a:t>
            </a:r>
          </a:p>
          <a:p>
            <a:pPr>
              <a:lnSpc>
                <a:spcPct val="60000"/>
              </a:lnSpc>
            </a:pPr>
            <a:endParaRPr lang="en-US" sz="2800" b="1">
              <a:latin typeface="Courier" charset="0"/>
            </a:endParaRP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          };</a:t>
            </a:r>
          </a:p>
        </p:txBody>
      </p:sp>
    </p:spTree>
    <p:extLst>
      <p:ext uri="{BB962C8B-B14F-4D97-AF65-F5344CB8AC3E}">
        <p14:creationId xmlns:p14="http://schemas.microsoft.com/office/powerpoint/2010/main" val="621331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Allow-transfer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zone "myzone.example." {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type master;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file "myzone.example.";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allow-transfer { ACL-name or    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itemized list; };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     };</a:t>
            </a:r>
          </a:p>
        </p:txBody>
      </p:sp>
    </p:spTree>
    <p:extLst>
      <p:ext uri="{BB962C8B-B14F-4D97-AF65-F5344CB8AC3E}">
        <p14:creationId xmlns:p14="http://schemas.microsoft.com/office/powerpoint/2010/main" val="2806756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DNS Tree Hierarchy</a:t>
            </a:r>
            <a:endParaRPr lang="en-GB" dirty="0"/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4423639" y="1208278"/>
            <a:ext cx="855360" cy="63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algn="ctr" eaLnBrk="1"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Arial Unicode MS" charset="0"/>
              </a:rPr>
              <a:t>Root</a:t>
            </a:r>
          </a:p>
          <a:p>
            <a:pPr algn="ctr" eaLnBrk="1">
              <a:lnSpc>
                <a:spcPct val="60000"/>
              </a:lnSpc>
            </a:pPr>
            <a:r>
              <a:rPr lang="en-US" sz="3200" b="1">
                <a:solidFill>
                  <a:srgbClr val="000000"/>
                </a:solidFill>
                <a:latin typeface="Arial Unicode MS" charset="0"/>
              </a:rPr>
              <a:t>.</a:t>
            </a:r>
            <a:endParaRPr lang="en-GB" sz="3200" b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1223959" y="2443927"/>
            <a:ext cx="944640" cy="46228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net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80901" name="AutoShape 5"/>
          <p:cNvCxnSpPr>
            <a:cxnSpLocks noChangeShapeType="1"/>
            <a:stCxn id="80899" idx="2"/>
            <a:endCxn id="80900" idx="0"/>
          </p:cNvCxnSpPr>
          <p:nvPr/>
        </p:nvCxnSpPr>
        <p:spPr bwMode="auto">
          <a:xfrm rot="5400000">
            <a:off x="2974248" y="566856"/>
            <a:ext cx="599103" cy="315504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02" name="AutoShape 6"/>
          <p:cNvSpPr>
            <a:spLocks noChangeArrowheads="1"/>
          </p:cNvSpPr>
          <p:nvPr/>
        </p:nvSpPr>
        <p:spPr bwMode="auto">
          <a:xfrm>
            <a:off x="7395799" y="2443927"/>
            <a:ext cx="944640" cy="46228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 dirty="0" err="1" smtClean="0">
                <a:solidFill>
                  <a:srgbClr val="000000"/>
                </a:solidFill>
                <a:latin typeface="Arial Unicode MS" charset="0"/>
              </a:rPr>
              <a:t>jp</a:t>
            </a:r>
            <a:endParaRPr lang="en-GB" sz="2400" dirty="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03" name="AutoShape 7"/>
          <p:cNvSpPr>
            <a:spLocks noChangeArrowheads="1"/>
          </p:cNvSpPr>
          <p:nvPr/>
        </p:nvSpPr>
        <p:spPr bwMode="auto">
          <a:xfrm>
            <a:off x="2632279" y="2443927"/>
            <a:ext cx="944640" cy="46228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org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04" name="AutoShape 8"/>
          <p:cNvSpPr>
            <a:spLocks noChangeArrowheads="1"/>
          </p:cNvSpPr>
          <p:nvPr/>
        </p:nvSpPr>
        <p:spPr bwMode="auto">
          <a:xfrm>
            <a:off x="3739639" y="2443927"/>
            <a:ext cx="944640" cy="46228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com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05" name="AutoShape 9"/>
          <p:cNvSpPr>
            <a:spLocks noChangeArrowheads="1"/>
          </p:cNvSpPr>
          <p:nvPr/>
        </p:nvSpPr>
        <p:spPr bwMode="auto">
          <a:xfrm>
            <a:off x="4893080" y="2443927"/>
            <a:ext cx="943200" cy="46228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arpa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06" name="AutoShape 10"/>
          <p:cNvSpPr>
            <a:spLocks noChangeArrowheads="1"/>
          </p:cNvSpPr>
          <p:nvPr/>
        </p:nvSpPr>
        <p:spPr bwMode="auto">
          <a:xfrm>
            <a:off x="6091159" y="2443927"/>
            <a:ext cx="944640" cy="46228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au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80907" name="AutoShape 11"/>
          <p:cNvCxnSpPr>
            <a:cxnSpLocks noChangeShapeType="1"/>
            <a:stCxn id="80899" idx="2"/>
            <a:endCxn id="80903" idx="0"/>
          </p:cNvCxnSpPr>
          <p:nvPr/>
        </p:nvCxnSpPr>
        <p:spPr bwMode="auto">
          <a:xfrm rot="5400000">
            <a:off x="3678408" y="1271016"/>
            <a:ext cx="599103" cy="174672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08" name="AutoShape 12"/>
          <p:cNvCxnSpPr>
            <a:cxnSpLocks noChangeShapeType="1"/>
            <a:stCxn id="80899" idx="2"/>
            <a:endCxn id="80904" idx="0"/>
          </p:cNvCxnSpPr>
          <p:nvPr/>
        </p:nvCxnSpPr>
        <p:spPr bwMode="auto">
          <a:xfrm rot="5400000">
            <a:off x="4232088" y="1824696"/>
            <a:ext cx="599103" cy="63936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09" name="AutoShape 13"/>
          <p:cNvCxnSpPr>
            <a:cxnSpLocks noChangeShapeType="1"/>
            <a:stCxn id="80899" idx="2"/>
            <a:endCxn id="80905" idx="0"/>
          </p:cNvCxnSpPr>
          <p:nvPr/>
        </p:nvCxnSpPr>
        <p:spPr bwMode="auto">
          <a:xfrm rot="16200000" flipH="1">
            <a:off x="4808088" y="1888056"/>
            <a:ext cx="599103" cy="51264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10" name="AutoShape 14"/>
          <p:cNvCxnSpPr>
            <a:cxnSpLocks noChangeShapeType="1"/>
            <a:stCxn id="80899" idx="2"/>
            <a:endCxn id="80906" idx="0"/>
          </p:cNvCxnSpPr>
          <p:nvPr/>
        </p:nvCxnSpPr>
        <p:spPr bwMode="auto">
          <a:xfrm rot="16200000" flipH="1">
            <a:off x="5407848" y="1288296"/>
            <a:ext cx="599103" cy="171216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11" name="AutoShape 15"/>
          <p:cNvCxnSpPr>
            <a:cxnSpLocks noChangeShapeType="1"/>
            <a:stCxn id="80899" idx="2"/>
            <a:endCxn id="80902" idx="0"/>
          </p:cNvCxnSpPr>
          <p:nvPr/>
        </p:nvCxnSpPr>
        <p:spPr bwMode="auto">
          <a:xfrm rot="16200000" flipH="1">
            <a:off x="6060168" y="635976"/>
            <a:ext cx="599103" cy="301680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12" name="AutoShape 16"/>
          <p:cNvCxnSpPr>
            <a:cxnSpLocks noChangeShapeType="1"/>
            <a:stCxn id="80900" idx="2"/>
            <a:endCxn id="80944" idx="0"/>
          </p:cNvCxnSpPr>
          <p:nvPr/>
        </p:nvCxnSpPr>
        <p:spPr bwMode="auto">
          <a:xfrm>
            <a:off x="1696279" y="2906216"/>
            <a:ext cx="5760" cy="437806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13" name="AutoShape 17"/>
          <p:cNvCxnSpPr>
            <a:cxnSpLocks noChangeShapeType="1"/>
            <a:stCxn id="80944" idx="2"/>
            <a:endCxn id="80914" idx="0"/>
          </p:cNvCxnSpPr>
          <p:nvPr/>
        </p:nvCxnSpPr>
        <p:spPr bwMode="auto">
          <a:xfrm flipH="1">
            <a:off x="979159" y="3692539"/>
            <a:ext cx="722880" cy="771921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14" name="AutoShape 18"/>
          <p:cNvSpPr>
            <a:spLocks noChangeArrowheads="1"/>
          </p:cNvSpPr>
          <p:nvPr/>
        </p:nvSpPr>
        <p:spPr bwMode="auto">
          <a:xfrm>
            <a:off x="652280" y="4464460"/>
            <a:ext cx="653760" cy="3326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 Unicode MS" charset="0"/>
              </a:rPr>
              <a:t>whois</a:t>
            </a:r>
            <a:endParaRPr lang="en-GB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15" name="AutoShape 19"/>
          <p:cNvSpPr>
            <a:spLocks noChangeArrowheads="1"/>
          </p:cNvSpPr>
          <p:nvPr/>
        </p:nvSpPr>
        <p:spPr bwMode="auto">
          <a:xfrm>
            <a:off x="7594520" y="3344023"/>
            <a:ext cx="551520" cy="26066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 sz="2000">
                <a:solidFill>
                  <a:srgbClr val="000000"/>
                </a:solidFill>
                <a:latin typeface="Arial Unicode MS" charset="0"/>
              </a:rPr>
              <a:t>edu</a:t>
            </a:r>
          </a:p>
        </p:txBody>
      </p:sp>
      <p:sp>
        <p:nvSpPr>
          <p:cNvPr id="80916" name="AutoShape 20"/>
          <p:cNvSpPr>
            <a:spLocks noChangeArrowheads="1"/>
          </p:cNvSpPr>
          <p:nvPr/>
        </p:nvSpPr>
        <p:spPr bwMode="auto">
          <a:xfrm>
            <a:off x="7597399" y="3771747"/>
            <a:ext cx="55296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bnu</a:t>
            </a:r>
          </a:p>
        </p:txBody>
      </p:sp>
      <p:sp>
        <p:nvSpPr>
          <p:cNvPr id="80917" name="AutoShape 21"/>
          <p:cNvSpPr>
            <a:spLocks noChangeArrowheads="1"/>
          </p:cNvSpPr>
          <p:nvPr/>
        </p:nvSpPr>
        <p:spPr bwMode="auto">
          <a:xfrm>
            <a:off x="2826679" y="3344023"/>
            <a:ext cx="552960" cy="26066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 sz="2000">
                <a:solidFill>
                  <a:srgbClr val="000000"/>
                </a:solidFill>
                <a:latin typeface="Arial Unicode MS" charset="0"/>
              </a:rPr>
              <a:t>iana</a:t>
            </a:r>
          </a:p>
        </p:txBody>
      </p:sp>
      <p:sp>
        <p:nvSpPr>
          <p:cNvPr id="80918" name="AutoShape 22"/>
          <p:cNvSpPr>
            <a:spLocks noChangeArrowheads="1"/>
          </p:cNvSpPr>
          <p:nvPr/>
        </p:nvSpPr>
        <p:spPr bwMode="auto">
          <a:xfrm>
            <a:off x="3310519" y="4500463"/>
            <a:ext cx="55296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www</a:t>
            </a:r>
          </a:p>
        </p:txBody>
      </p:sp>
      <p:cxnSp>
        <p:nvCxnSpPr>
          <p:cNvPr id="80919" name="AutoShape 23"/>
          <p:cNvCxnSpPr>
            <a:cxnSpLocks noChangeShapeType="1"/>
            <a:stCxn id="80903" idx="2"/>
            <a:endCxn id="80917" idx="0"/>
          </p:cNvCxnSpPr>
          <p:nvPr/>
        </p:nvCxnSpPr>
        <p:spPr bwMode="auto">
          <a:xfrm flipH="1">
            <a:off x="3103160" y="2906216"/>
            <a:ext cx="1440" cy="437806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20" name="AutoShape 24"/>
          <p:cNvCxnSpPr>
            <a:cxnSpLocks noChangeShapeType="1"/>
            <a:stCxn id="80917" idx="2"/>
            <a:endCxn id="80918" idx="0"/>
          </p:cNvCxnSpPr>
          <p:nvPr/>
        </p:nvCxnSpPr>
        <p:spPr bwMode="auto">
          <a:xfrm>
            <a:off x="3103159" y="3604690"/>
            <a:ext cx="483840" cy="895774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21" name="AutoShape 25"/>
          <p:cNvSpPr>
            <a:spLocks noChangeArrowheads="1"/>
          </p:cNvSpPr>
          <p:nvPr/>
        </p:nvSpPr>
        <p:spPr bwMode="auto">
          <a:xfrm>
            <a:off x="7600279" y="4500463"/>
            <a:ext cx="55296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www</a:t>
            </a:r>
          </a:p>
        </p:txBody>
      </p:sp>
      <p:cxnSp>
        <p:nvCxnSpPr>
          <p:cNvPr id="80922" name="AutoShape 26"/>
          <p:cNvCxnSpPr>
            <a:cxnSpLocks noChangeShapeType="1"/>
            <a:stCxn id="80902" idx="2"/>
            <a:endCxn id="80915" idx="0"/>
          </p:cNvCxnSpPr>
          <p:nvPr/>
        </p:nvCxnSpPr>
        <p:spPr bwMode="auto">
          <a:xfrm>
            <a:off x="7869560" y="2906216"/>
            <a:ext cx="1440" cy="437806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23" name="AutoShape 27"/>
          <p:cNvCxnSpPr>
            <a:cxnSpLocks noChangeShapeType="1"/>
            <a:stCxn id="80915" idx="2"/>
            <a:endCxn id="80916" idx="0"/>
          </p:cNvCxnSpPr>
          <p:nvPr/>
        </p:nvCxnSpPr>
        <p:spPr bwMode="auto">
          <a:xfrm>
            <a:off x="7870999" y="3606130"/>
            <a:ext cx="2880" cy="165617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24" name="AutoShape 28"/>
          <p:cNvCxnSpPr>
            <a:cxnSpLocks noChangeShapeType="1"/>
            <a:stCxn id="80916" idx="2"/>
            <a:endCxn id="80921" idx="0"/>
          </p:cNvCxnSpPr>
          <p:nvPr/>
        </p:nvCxnSpPr>
        <p:spPr bwMode="auto">
          <a:xfrm>
            <a:off x="7873879" y="4033854"/>
            <a:ext cx="2880" cy="466609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25" name="Text Box 29"/>
          <p:cNvSpPr txBox="1">
            <a:spLocks noChangeArrowheads="1"/>
          </p:cNvSpPr>
          <p:nvPr/>
        </p:nvSpPr>
        <p:spPr bwMode="auto">
          <a:xfrm>
            <a:off x="8327479" y="2468411"/>
            <a:ext cx="609120" cy="457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eaLnBrk="1">
              <a:spcBef>
                <a:spcPct val="50000"/>
              </a:spcBef>
            </a:pPr>
            <a:r>
              <a:rPr lang="en-GB">
                <a:solidFill>
                  <a:srgbClr val="000000"/>
                </a:solidFill>
                <a:latin typeface="Arial Unicode MS" charset="0"/>
              </a:rPr>
              <a:t>…</a:t>
            </a:r>
          </a:p>
        </p:txBody>
      </p:sp>
      <p:sp>
        <p:nvSpPr>
          <p:cNvPr id="80926" name="AutoShape 30"/>
          <p:cNvSpPr>
            <a:spLocks noChangeArrowheads="1"/>
          </p:cNvSpPr>
          <p:nvPr/>
        </p:nvSpPr>
        <p:spPr bwMode="auto">
          <a:xfrm>
            <a:off x="1382359" y="4464460"/>
            <a:ext cx="653760" cy="3326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 Unicode MS" charset="0"/>
              </a:rPr>
              <a:t>www</a:t>
            </a:r>
            <a:endParaRPr lang="en-GB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27" name="AutoShape 31"/>
          <p:cNvSpPr>
            <a:spLocks noChangeArrowheads="1"/>
          </p:cNvSpPr>
          <p:nvPr/>
        </p:nvSpPr>
        <p:spPr bwMode="auto">
          <a:xfrm>
            <a:off x="2095160" y="4464460"/>
            <a:ext cx="688320" cy="3326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 Unicode MS" charset="0"/>
              </a:rPr>
              <a:t>wasabi</a:t>
            </a:r>
            <a:endParaRPr lang="en-GB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80928" name="AutoShape 32"/>
          <p:cNvCxnSpPr>
            <a:cxnSpLocks noChangeShapeType="1"/>
            <a:stCxn id="80944" idx="2"/>
            <a:endCxn id="80926" idx="0"/>
          </p:cNvCxnSpPr>
          <p:nvPr/>
        </p:nvCxnSpPr>
        <p:spPr bwMode="auto">
          <a:xfrm>
            <a:off x="1702039" y="3692539"/>
            <a:ext cx="7200" cy="771921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29" name="AutoShape 33"/>
          <p:cNvCxnSpPr>
            <a:cxnSpLocks noChangeShapeType="1"/>
            <a:stCxn id="80944" idx="2"/>
            <a:endCxn id="80927" idx="0"/>
          </p:cNvCxnSpPr>
          <p:nvPr/>
        </p:nvCxnSpPr>
        <p:spPr bwMode="auto">
          <a:xfrm>
            <a:off x="1702039" y="3692539"/>
            <a:ext cx="737280" cy="771921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30" name="AutoShape 34"/>
          <p:cNvSpPr>
            <a:spLocks noChangeArrowheads="1"/>
          </p:cNvSpPr>
          <p:nvPr/>
        </p:nvSpPr>
        <p:spPr bwMode="auto">
          <a:xfrm>
            <a:off x="1903640" y="5864287"/>
            <a:ext cx="55152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ws1</a:t>
            </a:r>
          </a:p>
        </p:txBody>
      </p:sp>
      <p:sp>
        <p:nvSpPr>
          <p:cNvPr id="80931" name="AutoShape 35"/>
          <p:cNvSpPr>
            <a:spLocks noChangeArrowheads="1"/>
          </p:cNvSpPr>
          <p:nvPr/>
        </p:nvSpPr>
        <p:spPr bwMode="auto">
          <a:xfrm>
            <a:off x="2495479" y="5864287"/>
            <a:ext cx="55152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ws2</a:t>
            </a:r>
          </a:p>
        </p:txBody>
      </p:sp>
      <p:cxnSp>
        <p:nvCxnSpPr>
          <p:cNvPr id="80932" name="AutoShape 36"/>
          <p:cNvCxnSpPr>
            <a:cxnSpLocks noChangeShapeType="1"/>
            <a:stCxn id="80927" idx="2"/>
            <a:endCxn id="80930" idx="0"/>
          </p:cNvCxnSpPr>
          <p:nvPr/>
        </p:nvCxnSpPr>
        <p:spPr bwMode="auto">
          <a:xfrm flipH="1">
            <a:off x="2178680" y="4797135"/>
            <a:ext cx="260640" cy="106715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33" name="AutoShape 37"/>
          <p:cNvCxnSpPr>
            <a:cxnSpLocks noChangeShapeType="1"/>
            <a:stCxn id="80927" idx="2"/>
            <a:endCxn id="80931" idx="0"/>
          </p:cNvCxnSpPr>
          <p:nvPr/>
        </p:nvCxnSpPr>
        <p:spPr bwMode="auto">
          <a:xfrm>
            <a:off x="2439320" y="4797135"/>
            <a:ext cx="332640" cy="106715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34" name="AutoShape 38"/>
          <p:cNvSpPr>
            <a:spLocks noChangeArrowheads="1"/>
          </p:cNvSpPr>
          <p:nvPr/>
        </p:nvSpPr>
        <p:spPr bwMode="auto">
          <a:xfrm>
            <a:off x="6307159" y="3344022"/>
            <a:ext cx="512640" cy="28803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Arial Unicode MS" charset="0"/>
              </a:rPr>
              <a:t>edu</a:t>
            </a:r>
            <a:endParaRPr lang="en-GB" sz="20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35" name="AutoShape 39"/>
          <p:cNvSpPr>
            <a:spLocks noChangeArrowheads="1"/>
          </p:cNvSpPr>
          <p:nvPr/>
        </p:nvSpPr>
        <p:spPr bwMode="auto">
          <a:xfrm>
            <a:off x="6930679" y="3344022"/>
            <a:ext cx="512640" cy="28803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Arial Unicode MS" charset="0"/>
              </a:rPr>
              <a:t>com</a:t>
            </a:r>
            <a:endParaRPr lang="en-GB" sz="20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80936" name="AutoShape 40"/>
          <p:cNvSpPr>
            <a:spLocks noChangeArrowheads="1"/>
          </p:cNvSpPr>
          <p:nvPr/>
        </p:nvSpPr>
        <p:spPr bwMode="auto">
          <a:xfrm>
            <a:off x="5679319" y="3344022"/>
            <a:ext cx="512640" cy="28803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Arial Unicode MS" charset="0"/>
              </a:rPr>
              <a:t>net</a:t>
            </a:r>
            <a:endParaRPr lang="en-GB" sz="20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80937" name="AutoShape 41"/>
          <p:cNvCxnSpPr>
            <a:cxnSpLocks noChangeShapeType="1"/>
            <a:stCxn id="80906" idx="2"/>
            <a:endCxn id="80935" idx="0"/>
          </p:cNvCxnSpPr>
          <p:nvPr/>
        </p:nvCxnSpPr>
        <p:spPr bwMode="auto">
          <a:xfrm>
            <a:off x="6563479" y="2906216"/>
            <a:ext cx="624960" cy="437806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38" name="AutoShape 42"/>
          <p:cNvCxnSpPr>
            <a:cxnSpLocks noChangeShapeType="1"/>
            <a:stCxn id="80906" idx="2"/>
            <a:endCxn id="80936" idx="0"/>
          </p:cNvCxnSpPr>
          <p:nvPr/>
        </p:nvCxnSpPr>
        <p:spPr bwMode="auto">
          <a:xfrm flipH="1">
            <a:off x="5937079" y="2906216"/>
            <a:ext cx="626400" cy="437806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39" name="AutoShape 43"/>
          <p:cNvCxnSpPr>
            <a:cxnSpLocks noChangeShapeType="1"/>
            <a:stCxn id="80906" idx="2"/>
            <a:endCxn id="80934" idx="0"/>
          </p:cNvCxnSpPr>
          <p:nvPr/>
        </p:nvCxnSpPr>
        <p:spPr bwMode="auto">
          <a:xfrm>
            <a:off x="6563479" y="2906216"/>
            <a:ext cx="0" cy="437806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40" name="AutoShape 44"/>
          <p:cNvSpPr>
            <a:spLocks noChangeArrowheads="1"/>
          </p:cNvSpPr>
          <p:nvPr/>
        </p:nvSpPr>
        <p:spPr bwMode="auto">
          <a:xfrm>
            <a:off x="5656280" y="3771747"/>
            <a:ext cx="55152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abc</a:t>
            </a:r>
          </a:p>
        </p:txBody>
      </p:sp>
      <p:sp>
        <p:nvSpPr>
          <p:cNvPr id="80941" name="AutoShape 45"/>
          <p:cNvSpPr>
            <a:spLocks noChangeArrowheads="1"/>
          </p:cNvSpPr>
          <p:nvPr/>
        </p:nvSpPr>
        <p:spPr bwMode="auto">
          <a:xfrm>
            <a:off x="5699479" y="4494703"/>
            <a:ext cx="478080" cy="27650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www</a:t>
            </a:r>
          </a:p>
        </p:txBody>
      </p:sp>
      <p:cxnSp>
        <p:nvCxnSpPr>
          <p:cNvPr id="80942" name="AutoShape 46"/>
          <p:cNvCxnSpPr>
            <a:cxnSpLocks noChangeShapeType="1"/>
            <a:stCxn id="80936" idx="2"/>
            <a:endCxn id="80940" idx="0"/>
          </p:cNvCxnSpPr>
          <p:nvPr/>
        </p:nvCxnSpPr>
        <p:spPr bwMode="auto">
          <a:xfrm flipH="1">
            <a:off x="5932760" y="3632053"/>
            <a:ext cx="4320" cy="139694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43" name="AutoShape 47"/>
          <p:cNvCxnSpPr>
            <a:cxnSpLocks noChangeShapeType="1"/>
            <a:stCxn id="80940" idx="2"/>
            <a:endCxn id="80941" idx="0"/>
          </p:cNvCxnSpPr>
          <p:nvPr/>
        </p:nvCxnSpPr>
        <p:spPr bwMode="auto">
          <a:xfrm>
            <a:off x="5932759" y="4033854"/>
            <a:ext cx="5760" cy="460848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44" name="AutoShape 48"/>
          <p:cNvSpPr>
            <a:spLocks noChangeArrowheads="1"/>
          </p:cNvSpPr>
          <p:nvPr/>
        </p:nvSpPr>
        <p:spPr bwMode="auto">
          <a:xfrm>
            <a:off x="1360760" y="3344022"/>
            <a:ext cx="682560" cy="34851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 sz="2000">
                <a:solidFill>
                  <a:srgbClr val="000000"/>
                </a:solidFill>
                <a:latin typeface="Arial Unicode MS" charset="0"/>
              </a:rPr>
              <a:t>apnic</a:t>
            </a:r>
          </a:p>
        </p:txBody>
      </p:sp>
      <p:cxnSp>
        <p:nvCxnSpPr>
          <p:cNvPr id="80945" name="AutoShape 49"/>
          <p:cNvCxnSpPr>
            <a:cxnSpLocks noChangeShapeType="1"/>
            <a:stCxn id="80917" idx="2"/>
          </p:cNvCxnSpPr>
          <p:nvPr/>
        </p:nvCxnSpPr>
        <p:spPr bwMode="auto">
          <a:xfrm flipH="1">
            <a:off x="2802199" y="3606130"/>
            <a:ext cx="300960" cy="19154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46" name="AutoShape 50"/>
          <p:cNvCxnSpPr>
            <a:cxnSpLocks noChangeShapeType="1"/>
            <a:stCxn id="80904" idx="2"/>
          </p:cNvCxnSpPr>
          <p:nvPr/>
        </p:nvCxnSpPr>
        <p:spPr bwMode="auto">
          <a:xfrm flipH="1">
            <a:off x="4209079" y="2906216"/>
            <a:ext cx="4320" cy="426285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47" name="AutoShape 51"/>
          <p:cNvCxnSpPr>
            <a:cxnSpLocks noChangeShapeType="1"/>
            <a:stCxn id="80905" idx="2"/>
          </p:cNvCxnSpPr>
          <p:nvPr/>
        </p:nvCxnSpPr>
        <p:spPr bwMode="auto">
          <a:xfrm>
            <a:off x="5365400" y="2906216"/>
            <a:ext cx="4320" cy="39748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48" name="AutoShape 52"/>
          <p:cNvSpPr>
            <a:spLocks noChangeArrowheads="1"/>
          </p:cNvSpPr>
          <p:nvPr/>
        </p:nvSpPr>
        <p:spPr bwMode="auto">
          <a:xfrm>
            <a:off x="6278359" y="3771747"/>
            <a:ext cx="55296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gu</a:t>
            </a:r>
          </a:p>
        </p:txBody>
      </p:sp>
      <p:cxnSp>
        <p:nvCxnSpPr>
          <p:cNvPr id="80949" name="AutoShape 54"/>
          <p:cNvCxnSpPr>
            <a:cxnSpLocks noChangeShapeType="1"/>
            <a:stCxn id="80934" idx="2"/>
            <a:endCxn id="80948" idx="0"/>
          </p:cNvCxnSpPr>
          <p:nvPr/>
        </p:nvCxnSpPr>
        <p:spPr bwMode="auto">
          <a:xfrm flipH="1">
            <a:off x="6554839" y="3632053"/>
            <a:ext cx="8640" cy="139694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50" name="AutoShape 55"/>
          <p:cNvCxnSpPr>
            <a:cxnSpLocks noChangeShapeType="1"/>
            <a:stCxn id="80948" idx="2"/>
            <a:endCxn id="80951" idx="0"/>
          </p:cNvCxnSpPr>
          <p:nvPr/>
        </p:nvCxnSpPr>
        <p:spPr bwMode="auto">
          <a:xfrm flipH="1">
            <a:off x="6544759" y="4033854"/>
            <a:ext cx="10080" cy="466609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51" name="AutoShape 56"/>
          <p:cNvSpPr>
            <a:spLocks noChangeArrowheads="1"/>
          </p:cNvSpPr>
          <p:nvPr/>
        </p:nvSpPr>
        <p:spPr bwMode="auto">
          <a:xfrm>
            <a:off x="6268279" y="4500463"/>
            <a:ext cx="552960" cy="2621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www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39952" y="5301208"/>
            <a:ext cx="4539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40836"/>
                </a:solidFill>
              </a:rPr>
              <a:t>FQDN</a:t>
            </a:r>
            <a:r>
              <a:rPr lang="en-US" sz="2000" dirty="0" smtClean="0"/>
              <a:t> = </a:t>
            </a:r>
            <a:r>
              <a:rPr lang="en-US" sz="2000" b="1" dirty="0" smtClean="0">
                <a:solidFill>
                  <a:srgbClr val="C40836"/>
                </a:solidFill>
              </a:rPr>
              <a:t>F</a:t>
            </a:r>
            <a:r>
              <a:rPr lang="en-US" sz="2000" dirty="0" smtClean="0"/>
              <a:t>ully </a:t>
            </a:r>
            <a:r>
              <a:rPr lang="en-US" sz="2000" b="1" dirty="0" smtClean="0">
                <a:solidFill>
                  <a:srgbClr val="C40836"/>
                </a:solidFill>
              </a:rPr>
              <a:t>Q</a:t>
            </a:r>
            <a:r>
              <a:rPr lang="en-US" sz="2000" dirty="0" smtClean="0"/>
              <a:t>ualified </a:t>
            </a:r>
            <a:r>
              <a:rPr lang="en-US" sz="2000" b="1" dirty="0" smtClean="0">
                <a:solidFill>
                  <a:srgbClr val="C40836"/>
                </a:solidFill>
              </a:rPr>
              <a:t>D</a:t>
            </a:r>
            <a:r>
              <a:rPr lang="en-US" sz="2000" dirty="0" smtClean="0"/>
              <a:t>omain </a:t>
            </a:r>
            <a:r>
              <a:rPr lang="en-US" sz="2000" b="1" dirty="0" smtClean="0">
                <a:solidFill>
                  <a:srgbClr val="C40836"/>
                </a:solidFill>
              </a:rPr>
              <a:t>N</a:t>
            </a:r>
            <a:r>
              <a:rPr lang="en-US" sz="2000" dirty="0" smtClean="0"/>
              <a:t>ame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798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Allow-Query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zone "myzone.example." {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type master;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file "myzone.example.";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allow-query { ACL-name or 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itemized list; };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      };</a:t>
            </a:r>
          </a:p>
        </p:txBody>
      </p:sp>
    </p:spTree>
    <p:extLst>
      <p:ext uri="{BB962C8B-B14F-4D97-AF65-F5344CB8AC3E}">
        <p14:creationId xmlns:p14="http://schemas.microsoft.com/office/powerpoint/2010/main" val="126787051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Listen-on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options {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        listen-on port # { ACL-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        name or itemized list;};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>
                <a:latin typeface="Courier" charset="0"/>
              </a:rPr>
              <a:t>        };</a:t>
            </a:r>
          </a:p>
          <a:p>
            <a:pPr>
              <a:lnSpc>
                <a:spcPct val="60000"/>
              </a:lnSpc>
            </a:pPr>
            <a:endParaRPr lang="en-US" sz="2800" b="1">
              <a:latin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46096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ACLs and Configuration options can be used to create simple split DNS.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It is cumbersome and difficult to maintain.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Good operational practice suggests that ACLs and configuration options be reviewed regularly to ensure that they accurately reflect desired behaviour</a:t>
            </a:r>
          </a:p>
        </p:txBody>
      </p:sp>
    </p:spTree>
    <p:extLst>
      <p:ext uri="{BB962C8B-B14F-4D97-AF65-F5344CB8AC3E}">
        <p14:creationId xmlns:p14="http://schemas.microsoft.com/office/powerpoint/2010/main" val="216662717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Views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 The view statement is a powerful new feature of BIND 9 that lets a name server answer a DNS query differently depending on who is asking. It is particularly useful for implementing split DNS setups without having to run multiple servers.</a:t>
            </a:r>
          </a:p>
          <a:p>
            <a:pPr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6963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Syntax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view view_name </a:t>
            </a:r>
            <a:br>
              <a:rPr lang="en-US"/>
            </a:br>
            <a:r>
              <a:rPr lang="en-US"/>
              <a:t> [class] {</a:t>
            </a:r>
            <a:br>
              <a:rPr lang="en-US"/>
            </a:br>
            <a:r>
              <a:rPr lang="en-US"/>
              <a:t> match-clients { address_match_list } ;</a:t>
            </a:r>
            <a:br>
              <a:rPr lang="en-US"/>
            </a:br>
            <a:r>
              <a:rPr lang="en-US"/>
              <a:t> match-destinations {       </a:t>
            </a:r>
          </a:p>
          <a:p>
            <a:pPr>
              <a:buFontTx/>
              <a:buNone/>
            </a:pPr>
            <a:r>
              <a:rPr lang="en-US"/>
              <a:t>    address_match_list } ;</a:t>
            </a:r>
            <a:br>
              <a:rPr lang="en-US"/>
            </a:br>
            <a:r>
              <a:rPr lang="en-US"/>
              <a:t> match-recursive-only yes_or_no ;</a:t>
            </a:r>
            <a:br>
              <a:rPr lang="en-US"/>
            </a:br>
            <a:r>
              <a:rPr lang="en-US"/>
              <a:t>      [ view_option; ...]</a:t>
            </a:r>
            <a:br>
              <a:rPr lang="en-US"/>
            </a:br>
            <a:r>
              <a:rPr lang="en-US"/>
              <a:t>      [ zone_statement; ...]</a:t>
            </a:r>
            <a:br>
              <a:rPr lang="en-US"/>
            </a:br>
            <a:r>
              <a:rPr lang="en-US"/>
              <a:t>};</a:t>
            </a:r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88145898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Config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view "internal" {</a:t>
            </a:r>
            <a:br>
              <a:rPr lang="en-US" sz="2400"/>
            </a:br>
            <a:r>
              <a:rPr lang="en-US" sz="2400"/>
              <a:t>      // This should match our internal networks.</a:t>
            </a:r>
            <a:br>
              <a:rPr lang="en-US" sz="2400"/>
            </a:br>
            <a:r>
              <a:rPr lang="en-US" sz="2400"/>
              <a:t>      match-clients { 10.0.0.0/8; };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>      // Provide recursive service to internal clients only.</a:t>
            </a:r>
            <a:br>
              <a:rPr lang="en-US" sz="2400"/>
            </a:br>
            <a:r>
              <a:rPr lang="en-US" sz="2400"/>
              <a:t>      recursion yes;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>      // Provide a complete view of the example.com zone</a:t>
            </a:r>
            <a:br>
              <a:rPr lang="en-US" sz="2400"/>
            </a:br>
            <a:r>
              <a:rPr lang="en-US" sz="2400"/>
              <a:t>      // including addresses of internal hosts.</a:t>
            </a:r>
            <a:br>
              <a:rPr lang="en-US" sz="2400"/>
            </a:br>
            <a:r>
              <a:rPr lang="en-US" sz="2400"/>
              <a:t>      zone "example.com" {</a:t>
            </a:r>
            <a:br>
              <a:rPr lang="en-US" sz="2400"/>
            </a:br>
            <a:r>
              <a:rPr lang="en-US" sz="2400"/>
              <a:t>            type master;</a:t>
            </a:r>
            <a:br>
              <a:rPr lang="en-US" sz="2400"/>
            </a:br>
            <a:r>
              <a:rPr lang="en-US" sz="2400"/>
              <a:t>            file "example-internal.db";</a:t>
            </a:r>
            <a:br>
              <a:rPr lang="en-US" sz="2400"/>
            </a:br>
            <a:r>
              <a:rPr lang="en-US" sz="2400"/>
              <a:t>      };</a:t>
            </a:r>
            <a:br>
              <a:rPr lang="en-US" sz="2400"/>
            </a:br>
            <a:r>
              <a:rPr lang="en-US" sz="2400"/>
              <a:t>};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3725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Continued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/>
              <a:t>view "external" {</a:t>
            </a:r>
            <a:br>
              <a:rPr lang="en-US" sz="1800"/>
            </a:br>
            <a:r>
              <a:rPr lang="en-US" sz="1800"/>
              <a:t>      // Match all clients not matched by the previous view.</a:t>
            </a:r>
            <a:br>
              <a:rPr lang="en-US" sz="1800"/>
            </a:br>
            <a:r>
              <a:rPr lang="en-US" sz="1800"/>
              <a:t>      match-clients { any; };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      // Refuse recursive service to external clients.</a:t>
            </a:r>
            <a:br>
              <a:rPr lang="en-US" sz="1800"/>
            </a:br>
            <a:r>
              <a:rPr lang="en-US" sz="1800"/>
              <a:t>      recursion no;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      // Provide a restricted view of the example.com zone</a:t>
            </a:r>
            <a:br>
              <a:rPr lang="en-US" sz="1800"/>
            </a:br>
            <a:r>
              <a:rPr lang="en-US" sz="1800"/>
              <a:t>      // containing only publicly accessible hosts.</a:t>
            </a:r>
            <a:br>
              <a:rPr lang="en-US" sz="1800"/>
            </a:br>
            <a:r>
              <a:rPr lang="en-US" sz="1800"/>
              <a:t>      zone "example.com" {</a:t>
            </a:r>
            <a:br>
              <a:rPr lang="en-US" sz="1800"/>
            </a:br>
            <a:r>
              <a:rPr lang="en-US" sz="1800"/>
              <a:t>           type master;</a:t>
            </a:r>
            <a:br>
              <a:rPr lang="en-US" sz="1800"/>
            </a:br>
            <a:r>
              <a:rPr lang="en-US" sz="1800"/>
              <a:t>           file "example-external.db";</a:t>
            </a:r>
            <a:br>
              <a:rPr lang="en-US" sz="1800"/>
            </a:br>
            <a:r>
              <a:rPr lang="en-US" sz="1800"/>
              <a:t>      };</a:t>
            </a:r>
            <a:br>
              <a:rPr lang="en-US" sz="1800"/>
            </a:br>
            <a:r>
              <a:rPr lang="en-US" sz="1800"/>
              <a:t>};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9248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8" name="Picture 3" descr="ask-300x29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5244" r="5244"/>
          <a:stretch>
            <a:fillRect/>
          </a:stretch>
        </p:blipFill>
        <p:spPr>
          <a:xfrm>
            <a:off x="2915816" y="1700808"/>
            <a:ext cx="4100512" cy="4565650"/>
          </a:xfrm>
        </p:spPr>
      </p:pic>
    </p:spTree>
    <p:extLst>
      <p:ext uri="{BB962C8B-B14F-4D97-AF65-F5344CB8AC3E}">
        <p14:creationId xmlns:p14="http://schemas.microsoft.com/office/powerpoint/2010/main" val="18432856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DNS Security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8011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Cryptography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Cryptography </a:t>
            </a:r>
            <a:r>
              <a:rPr lang="en-US" dirty="0" smtClean="0"/>
              <a:t>deals with </a:t>
            </a:r>
            <a:r>
              <a:rPr lang="en-US" dirty="0"/>
              <a:t>creating documents that can be shared secretly over public communication channels</a:t>
            </a:r>
          </a:p>
          <a:p>
            <a:r>
              <a:rPr lang="en-US" dirty="0" smtClean="0"/>
              <a:t>Other terms closely associated</a:t>
            </a:r>
          </a:p>
          <a:p>
            <a:pPr lvl="1"/>
            <a:r>
              <a:rPr lang="en-US" dirty="0" smtClean="0"/>
              <a:t>Cryptanalysis (breaking an encoded data without </a:t>
            </a:r>
            <a:r>
              <a:rPr lang="en-US" dirty="0"/>
              <a:t>the knowledge of the </a:t>
            </a:r>
            <a:r>
              <a:rPr lang="en-US" dirty="0" smtClean="0"/>
              <a:t>key)</a:t>
            </a:r>
          </a:p>
          <a:p>
            <a:pPr lvl="1"/>
            <a:r>
              <a:rPr lang="en-US" dirty="0" smtClean="0"/>
              <a:t>Cryptology (combination of cryptography </a:t>
            </a:r>
            <a:r>
              <a:rPr lang="en-US" dirty="0"/>
              <a:t>and </a:t>
            </a:r>
            <a:r>
              <a:rPr lang="en-US" dirty="0" smtClean="0"/>
              <a:t>cryptanalysis)</a:t>
            </a:r>
          </a:p>
          <a:p>
            <a:r>
              <a:rPr lang="en-US" dirty="0" smtClean="0"/>
              <a:t>Cryptography is a function of plaintext and a cryptographic key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549197"/>
              </p:ext>
            </p:extLst>
          </p:nvPr>
        </p:nvGraphicFramePr>
        <p:xfrm>
          <a:off x="1907704" y="4797152"/>
          <a:ext cx="2565285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Equation" r:id="rId4" imgW="723900" imgH="203200" progId="Equation.3">
                  <p:embed/>
                </p:oleObj>
              </mc:Choice>
              <mc:Fallback>
                <p:oleObj name="Equation" r:id="rId4" imgW="7239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07704" y="4797152"/>
                        <a:ext cx="2565285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004048" y="4725144"/>
            <a:ext cx="2952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Notation:</a:t>
            </a:r>
          </a:p>
          <a:p>
            <a:pPr lvl="1"/>
            <a:r>
              <a:rPr lang="en-US" sz="1400" dirty="0"/>
              <a:t>Plaintext (P)</a:t>
            </a:r>
          </a:p>
          <a:p>
            <a:pPr lvl="1"/>
            <a:r>
              <a:rPr lang="en-US" sz="1400" dirty="0" err="1"/>
              <a:t>Ciphertext</a:t>
            </a:r>
            <a:r>
              <a:rPr lang="en-US" sz="1400" dirty="0"/>
              <a:t> (C)</a:t>
            </a:r>
          </a:p>
          <a:p>
            <a:pPr lvl="1"/>
            <a:r>
              <a:rPr lang="en-US" sz="1400" dirty="0"/>
              <a:t>Cryptographic Key (k)</a:t>
            </a:r>
          </a:p>
        </p:txBody>
      </p:sp>
    </p:spTree>
    <p:extLst>
      <p:ext uri="{BB962C8B-B14F-4D97-AF65-F5344CB8AC3E}">
        <p14:creationId xmlns:p14="http://schemas.microsoft.com/office/powerpoint/2010/main" val="391324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Domains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Domains are “namespaces”</a:t>
            </a:r>
          </a:p>
          <a:p>
            <a:r>
              <a:rPr lang="en-US" smtClean="0"/>
              <a:t>Everything below .com is in the com domain</a:t>
            </a:r>
          </a:p>
          <a:p>
            <a:r>
              <a:rPr lang="en-US" smtClean="0"/>
              <a:t>Everything below apnic.net is in the apnic.net domain and in the net domain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98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process of transforming plaintext to </a:t>
            </a:r>
            <a:r>
              <a:rPr lang="en-US" dirty="0" err="1"/>
              <a:t>ciphertext</a:t>
            </a:r>
            <a:r>
              <a:rPr lang="en-US" dirty="0"/>
              <a:t> using a cryptographic </a:t>
            </a:r>
            <a:r>
              <a:rPr lang="en-US" dirty="0" smtClean="0"/>
              <a:t>key</a:t>
            </a:r>
          </a:p>
          <a:p>
            <a:r>
              <a:rPr lang="en-US" dirty="0" smtClean="0"/>
              <a:t>Used all around us</a:t>
            </a:r>
          </a:p>
          <a:p>
            <a:pPr lvl="1"/>
            <a:r>
              <a:rPr lang="en-US" dirty="0" smtClean="0"/>
              <a:t>In Application Layer – used in secure email, database sessions, and messaging</a:t>
            </a:r>
          </a:p>
          <a:p>
            <a:pPr lvl="1"/>
            <a:r>
              <a:rPr lang="en-US" dirty="0" smtClean="0"/>
              <a:t>In session layer – using Secure Socket Layer (SSL) or Transport Layer Security (TLS)</a:t>
            </a:r>
          </a:p>
          <a:p>
            <a:pPr lvl="1"/>
            <a:r>
              <a:rPr lang="en-US" dirty="0" smtClean="0"/>
              <a:t>In the Network Layer – using protocols such as IPSec</a:t>
            </a:r>
          </a:p>
          <a:p>
            <a:r>
              <a:rPr lang="en-US" dirty="0" smtClean="0"/>
              <a:t>Benefits of good encryption algorithm:</a:t>
            </a:r>
          </a:p>
          <a:p>
            <a:pPr lvl="1"/>
            <a:r>
              <a:rPr lang="en-US" dirty="0" smtClean="0"/>
              <a:t>Resistant to cryptographic attack</a:t>
            </a:r>
          </a:p>
          <a:p>
            <a:pPr lvl="1"/>
            <a:r>
              <a:rPr lang="en-US" dirty="0" smtClean="0"/>
              <a:t>They support variable and long key lengths and scalability</a:t>
            </a:r>
          </a:p>
          <a:p>
            <a:pPr lvl="1"/>
            <a:r>
              <a:rPr lang="en-US" dirty="0" smtClean="0"/>
              <a:t>They create an avalanche effect</a:t>
            </a:r>
          </a:p>
          <a:p>
            <a:pPr lvl="1"/>
            <a:r>
              <a:rPr lang="en-US" dirty="0" smtClean="0"/>
              <a:t>No export or import restrictions</a:t>
            </a:r>
          </a:p>
          <a:p>
            <a:r>
              <a:rPr lang="en-US" dirty="0" smtClean="0"/>
              <a:t>Two general types:</a:t>
            </a:r>
          </a:p>
          <a:p>
            <a:pPr lvl="1"/>
            <a:r>
              <a:rPr lang="en-US" dirty="0" smtClean="0"/>
              <a:t>Symmetric and Asymmetric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412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and Decryption</a:t>
            </a:r>
            <a:endParaRPr lang="en-US" dirty="0"/>
          </a:p>
        </p:txBody>
      </p:sp>
      <p:pic>
        <p:nvPicPr>
          <p:cNvPr id="4098" name="Picture 2" descr="E:\Downloads\1298898182_message-already-re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568" y="1988840"/>
            <a:ext cx="1219200" cy="1219200"/>
          </a:xfrm>
          <a:prstGeom prst="rect">
            <a:avLst/>
          </a:prstGeom>
          <a:noFill/>
        </p:spPr>
      </p:pic>
      <p:pic>
        <p:nvPicPr>
          <p:cNvPr id="4099" name="Picture 3" descr="E:\Downloads\1298898191_new-messag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3969" y="2141240"/>
            <a:ext cx="1219200" cy="1219200"/>
          </a:xfrm>
          <a:prstGeom prst="rect">
            <a:avLst/>
          </a:prstGeom>
          <a:noFill/>
        </p:spPr>
      </p:pic>
      <p:pic>
        <p:nvPicPr>
          <p:cNvPr id="11" name="Picture 2" descr="E:\Downloads\1298898182_message-already-re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8168" y="2065040"/>
            <a:ext cx="1219200" cy="1219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59769" y="3131840"/>
            <a:ext cx="10699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smtClean="0"/>
              <a:t>Plaintext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055168" y="2446040"/>
            <a:ext cx="1676400" cy="8382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1400" dirty="0"/>
              <a:t>ENCRYPTION</a:t>
            </a:r>
          </a:p>
          <a:p>
            <a:pPr algn="ctr"/>
            <a:r>
              <a:rPr lang="en-US" sz="1400" dirty="0"/>
              <a:t>ALGORITHM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5179368" y="2446040"/>
            <a:ext cx="1676400" cy="7620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1400" dirty="0"/>
              <a:t>DECRYPTION</a:t>
            </a:r>
          </a:p>
          <a:p>
            <a:pPr algn="ctr"/>
            <a:r>
              <a:rPr lang="en-US" sz="1400" dirty="0"/>
              <a:t>ALGORITHM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6368" y="3208040"/>
            <a:ext cx="12366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err="1" smtClean="0"/>
              <a:t>Ciphertext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84369" y="3284240"/>
            <a:ext cx="10699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smtClean="0"/>
              <a:t>Plaintext</a:t>
            </a:r>
            <a:endParaRPr lang="en-US" dirty="0"/>
          </a:p>
        </p:txBody>
      </p:sp>
      <p:pic>
        <p:nvPicPr>
          <p:cNvPr id="4101" name="Picture 5" descr="E:\Downloads\1298898506_Ke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6568" y="3284240"/>
            <a:ext cx="762000" cy="76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902768" y="4046241"/>
            <a:ext cx="1676400" cy="3077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1400" dirty="0"/>
              <a:t>Encryption Key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79368" y="4046241"/>
            <a:ext cx="1676400" cy="3077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1400" dirty="0"/>
              <a:t>Decryption Key</a:t>
            </a:r>
          </a:p>
        </p:txBody>
      </p:sp>
      <p:pic>
        <p:nvPicPr>
          <p:cNvPr id="32" name="Picture 5" descr="E:\Downloads\1298898506_Ke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09528" y="3249960"/>
            <a:ext cx="762000" cy="7620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65047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Symmetric Key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ses </a:t>
            </a:r>
            <a:r>
              <a:rPr lang="en-US" dirty="0"/>
              <a:t>a single key to both encrypt and decrypt </a:t>
            </a:r>
            <a:r>
              <a:rPr lang="en-US" dirty="0" smtClean="0"/>
              <a:t>information</a:t>
            </a:r>
          </a:p>
          <a:p>
            <a:r>
              <a:rPr lang="en-US" dirty="0" smtClean="0"/>
              <a:t>Also known as a secret-key algorithm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key must </a:t>
            </a:r>
            <a:r>
              <a:rPr lang="en-US" dirty="0" smtClean="0"/>
              <a:t>be kept a “secret” to maintain security</a:t>
            </a:r>
          </a:p>
          <a:p>
            <a:pPr lvl="1"/>
            <a:r>
              <a:rPr lang="en-US" dirty="0"/>
              <a:t>This key is also known as a private </a:t>
            </a:r>
            <a:r>
              <a:rPr lang="en-US" dirty="0" smtClean="0"/>
              <a:t>key</a:t>
            </a:r>
            <a:endParaRPr lang="en-US" dirty="0"/>
          </a:p>
          <a:p>
            <a:r>
              <a:rPr lang="en-US" dirty="0" smtClean="0"/>
              <a:t>Follows the more traditional form of cryptography with key lengths ranging from 40 to 256 bits.</a:t>
            </a:r>
          </a:p>
          <a:p>
            <a:r>
              <a:rPr lang="en-US" dirty="0" smtClean="0"/>
              <a:t>Examples of symmetric key algorithms:</a:t>
            </a:r>
          </a:p>
          <a:p>
            <a:pPr lvl="1"/>
            <a:r>
              <a:rPr lang="en-US" dirty="0" smtClean="0"/>
              <a:t>DES, 3DES, AES</a:t>
            </a:r>
            <a:r>
              <a:rPr lang="en-US" dirty="0"/>
              <a:t>, IDEA, RC5, </a:t>
            </a:r>
            <a:r>
              <a:rPr lang="en-US" dirty="0" smtClean="0"/>
              <a:t>RC6, Blowfish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0754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Encryption</a:t>
            </a:r>
            <a:endParaRPr lang="en-US" dirty="0"/>
          </a:p>
        </p:txBody>
      </p:sp>
      <p:pic>
        <p:nvPicPr>
          <p:cNvPr id="4098" name="Picture 2" descr="E:\Downloads\1298898182_message-already-re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447800"/>
            <a:ext cx="1219200" cy="1219200"/>
          </a:xfrm>
          <a:prstGeom prst="rect">
            <a:avLst/>
          </a:prstGeom>
          <a:noFill/>
        </p:spPr>
      </p:pic>
      <p:pic>
        <p:nvPicPr>
          <p:cNvPr id="4099" name="Picture 3" descr="E:\Downloads\1298898191_new-messag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1" y="1600200"/>
            <a:ext cx="1219200" cy="1219200"/>
          </a:xfrm>
          <a:prstGeom prst="rect">
            <a:avLst/>
          </a:prstGeom>
          <a:noFill/>
        </p:spPr>
      </p:pic>
      <p:pic>
        <p:nvPicPr>
          <p:cNvPr id="11" name="Picture 2" descr="E:\Downloads\1298898182_message-already-re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524000"/>
            <a:ext cx="1219200" cy="1219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62001" y="2590800"/>
            <a:ext cx="10699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smtClean="0"/>
              <a:t>Plaintext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057400" y="1905000"/>
            <a:ext cx="1676400" cy="8382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1400" dirty="0"/>
              <a:t>ENCRYPTION</a:t>
            </a:r>
          </a:p>
          <a:p>
            <a:pPr algn="ctr"/>
            <a:r>
              <a:rPr lang="en-US" sz="1400" dirty="0"/>
              <a:t>ALGORITHM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5181600" y="1905000"/>
            <a:ext cx="1676400" cy="7620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1400" dirty="0"/>
              <a:t>DECRYPTION</a:t>
            </a:r>
          </a:p>
          <a:p>
            <a:pPr algn="ctr"/>
            <a:r>
              <a:rPr lang="en-US" sz="1400" dirty="0"/>
              <a:t>ALGORITHM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600" y="2667000"/>
            <a:ext cx="12366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err="1" smtClean="0"/>
              <a:t>Ciphertext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1" y="2743200"/>
            <a:ext cx="10699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smtClean="0"/>
              <a:t>Plaintext</a:t>
            </a:r>
            <a:endParaRPr lang="en-US" dirty="0"/>
          </a:p>
        </p:txBody>
      </p:sp>
      <p:pic>
        <p:nvPicPr>
          <p:cNvPr id="4101" name="Picture 5" descr="E:\Downloads\1298898506_Ke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2743200"/>
            <a:ext cx="762000" cy="76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905000" y="3505201"/>
            <a:ext cx="1676400" cy="3077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1400" dirty="0"/>
              <a:t>Encryption Key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81600" y="3505201"/>
            <a:ext cx="1676400" cy="3077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1400" dirty="0"/>
              <a:t>Decryption Key</a:t>
            </a:r>
          </a:p>
        </p:txBody>
      </p:sp>
      <p:pic>
        <p:nvPicPr>
          <p:cNvPr id="32" name="Picture 5" descr="E:\Downloads\1298898506_Ke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760" y="2708920"/>
            <a:ext cx="762000" cy="7620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3275856" y="4869160"/>
            <a:ext cx="1152128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644008" y="4821079"/>
            <a:ext cx="1375792" cy="1128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75856" y="5877272"/>
            <a:ext cx="267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shared secret key</a:t>
            </a:r>
            <a:endParaRPr lang="en-US" dirty="0"/>
          </a:p>
        </p:txBody>
      </p:sp>
      <p:grpSp>
        <p:nvGrpSpPr>
          <p:cNvPr id="34" name="Group 31"/>
          <p:cNvGrpSpPr/>
          <p:nvPr/>
        </p:nvGrpSpPr>
        <p:grpSpPr>
          <a:xfrm>
            <a:off x="2057400" y="4191002"/>
            <a:ext cx="6841986" cy="722531"/>
            <a:chOff x="2057400" y="4191000"/>
            <a:chExt cx="6841986" cy="722530"/>
          </a:xfrm>
        </p:grpSpPr>
        <p:sp>
          <p:nvSpPr>
            <p:cNvPr id="35" name="TextBox 34"/>
            <p:cNvSpPr txBox="1"/>
            <p:nvPr/>
          </p:nvSpPr>
          <p:spPr>
            <a:xfrm>
              <a:off x="2057400" y="4419600"/>
              <a:ext cx="12192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Shared Key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10200" y="4419600"/>
              <a:ext cx="12192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Shared Key</a:t>
              </a:r>
            </a:p>
          </p:txBody>
        </p:sp>
        <p:pic>
          <p:nvPicPr>
            <p:cNvPr id="37" name="Picture 7" descr="E:\Downloads\1298978077_key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90800" y="4191000"/>
              <a:ext cx="381000" cy="381000"/>
            </a:xfrm>
            <a:prstGeom prst="rect">
              <a:avLst/>
            </a:prstGeom>
            <a:noFill/>
          </p:spPr>
        </p:pic>
        <p:pic>
          <p:nvPicPr>
            <p:cNvPr id="38" name="Picture 7" descr="E:\Downloads\1298978077_key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867400" y="4191000"/>
              <a:ext cx="381000" cy="381000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7162800" y="4267200"/>
              <a:ext cx="1736586" cy="6463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Symmetric Key </a:t>
              </a:r>
            </a:p>
            <a:p>
              <a:r>
                <a:rPr lang="en-US" dirty="0"/>
                <a:t>Cryptography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304999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Key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 – block cipher using shared key encryption, 56-bit</a:t>
            </a:r>
          </a:p>
          <a:p>
            <a:r>
              <a:rPr lang="en-US" dirty="0" smtClean="0"/>
              <a:t>3DES (Triple DES) – a block cipher that applies DES three times to each data block</a:t>
            </a:r>
          </a:p>
          <a:p>
            <a:r>
              <a:rPr lang="en-US" dirty="0" smtClean="0"/>
              <a:t>AES – replacement for DES; it is the current standard</a:t>
            </a:r>
          </a:p>
          <a:p>
            <a:r>
              <a:rPr lang="en-US" dirty="0"/>
              <a:t>RC4 – variable-length key, “stream cipher” (generate stream from key, XOR with data)</a:t>
            </a:r>
          </a:p>
          <a:p>
            <a:r>
              <a:rPr lang="en-US" dirty="0" smtClean="0"/>
              <a:t>RC6</a:t>
            </a:r>
            <a:endParaRPr lang="en-US" dirty="0"/>
          </a:p>
          <a:p>
            <a:r>
              <a:rPr lang="en-US" dirty="0" smtClean="0"/>
              <a:t>Blowfish</a:t>
            </a:r>
          </a:p>
        </p:txBody>
      </p:sp>
    </p:spTree>
    <p:extLst>
      <p:ext uri="{BB962C8B-B14F-4D97-AF65-F5344CB8AC3E}">
        <p14:creationId xmlns:p14="http://schemas.microsoft.com/office/powerpoint/2010/main" val="1368326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Encryption</a:t>
            </a:r>
            <a:endParaRPr lang="en-US" dirty="0"/>
          </a:p>
        </p:txBody>
      </p:sp>
      <p:pic>
        <p:nvPicPr>
          <p:cNvPr id="4098" name="Picture 2" descr="E:\Downloads\1298898182_message-already-re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447800"/>
            <a:ext cx="1219200" cy="1219200"/>
          </a:xfrm>
          <a:prstGeom prst="rect">
            <a:avLst/>
          </a:prstGeom>
          <a:noFill/>
        </p:spPr>
      </p:pic>
      <p:pic>
        <p:nvPicPr>
          <p:cNvPr id="4099" name="Picture 3" descr="E:\Downloads\1298898191_new-messag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1" y="1600200"/>
            <a:ext cx="1219200" cy="1219200"/>
          </a:xfrm>
          <a:prstGeom prst="rect">
            <a:avLst/>
          </a:prstGeom>
          <a:noFill/>
        </p:spPr>
      </p:pic>
      <p:pic>
        <p:nvPicPr>
          <p:cNvPr id="11" name="Picture 2" descr="E:\Downloads\1298898182_message-already-re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524000"/>
            <a:ext cx="1219200" cy="1219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62001" y="2590800"/>
            <a:ext cx="10699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smtClean="0"/>
              <a:t>Plaintext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057400" y="1905000"/>
            <a:ext cx="1676400" cy="8382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1400" dirty="0"/>
              <a:t>ENCRYPTION</a:t>
            </a:r>
          </a:p>
          <a:p>
            <a:pPr algn="ctr"/>
            <a:r>
              <a:rPr lang="en-US" sz="1400" dirty="0"/>
              <a:t>ALGORITHM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5181600" y="1905000"/>
            <a:ext cx="1676400" cy="7620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1400" dirty="0"/>
              <a:t>DECRYPTION</a:t>
            </a:r>
          </a:p>
          <a:p>
            <a:pPr algn="ctr"/>
            <a:r>
              <a:rPr lang="en-US" sz="1400" dirty="0"/>
              <a:t>ALGORITHM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600" y="2667000"/>
            <a:ext cx="12366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err="1" smtClean="0"/>
              <a:t>Ciphertext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1" y="2743200"/>
            <a:ext cx="1069992" cy="369322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smtClean="0"/>
              <a:t>Plaintext</a:t>
            </a:r>
            <a:endParaRPr lang="en-US" dirty="0"/>
          </a:p>
        </p:txBody>
      </p:sp>
      <p:pic>
        <p:nvPicPr>
          <p:cNvPr id="4101" name="Picture 5" descr="E:\Downloads\1298898506_Ke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2743200"/>
            <a:ext cx="762000" cy="76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905000" y="3505201"/>
            <a:ext cx="1676400" cy="3077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1400" dirty="0"/>
              <a:t>Encryption Key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81600" y="3505201"/>
            <a:ext cx="1676400" cy="3077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1400" dirty="0"/>
              <a:t>Decryption Key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097574" y="3933056"/>
            <a:ext cx="7046426" cy="951131"/>
            <a:chOff x="2057400" y="5029200"/>
            <a:chExt cx="7046426" cy="951131"/>
          </a:xfrm>
        </p:grpSpPr>
        <p:sp>
          <p:nvSpPr>
            <p:cNvPr id="24" name="TextBox 23"/>
            <p:cNvSpPr txBox="1"/>
            <p:nvPr/>
          </p:nvSpPr>
          <p:spPr>
            <a:xfrm>
              <a:off x="2057400" y="5486400"/>
              <a:ext cx="12192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Public Key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10200" y="5486400"/>
              <a:ext cx="12192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Private Key</a:t>
              </a:r>
            </a:p>
          </p:txBody>
        </p:sp>
        <p:pic>
          <p:nvPicPr>
            <p:cNvPr id="4102" name="Picture 6" descr="E:\Downloads\1298898968_lock yellow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438400" y="5029200"/>
              <a:ext cx="533400" cy="533400"/>
            </a:xfrm>
            <a:prstGeom prst="rect">
              <a:avLst/>
            </a:prstGeom>
            <a:noFill/>
          </p:spPr>
        </p:pic>
        <p:pic>
          <p:nvPicPr>
            <p:cNvPr id="29" name="Picture 7" descr="E:\Downloads\1298978077_key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67400" y="5257800"/>
              <a:ext cx="381000" cy="381000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7239000" y="5334000"/>
              <a:ext cx="186482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Asymmetric Key </a:t>
              </a:r>
            </a:p>
            <a:p>
              <a:r>
                <a:rPr lang="en-US" dirty="0"/>
                <a:t>Cryptography</a:t>
              </a:r>
            </a:p>
          </p:txBody>
        </p:sp>
      </p:grpSp>
      <p:pic>
        <p:nvPicPr>
          <p:cNvPr id="32" name="Picture 5" descr="E:\Downloads\1298898506_Ke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760" y="2708920"/>
            <a:ext cx="762000" cy="762000"/>
          </a:xfrm>
          <a:prstGeom prst="rect">
            <a:avLst/>
          </a:prstGeom>
          <a:noFill/>
        </p:spPr>
      </p:pic>
      <p:cxnSp>
        <p:nvCxnSpPr>
          <p:cNvPr id="27" name="Straight Arrow Connector 26"/>
          <p:cNvCxnSpPr/>
          <p:nvPr/>
        </p:nvCxnSpPr>
        <p:spPr>
          <a:xfrm flipH="1" flipV="1">
            <a:off x="3275856" y="4869160"/>
            <a:ext cx="1152128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644008" y="4821079"/>
            <a:ext cx="1375792" cy="1128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923928" y="5877272"/>
            <a:ext cx="159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 keys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52536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 Key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RSA – the first and still most common implementation</a:t>
            </a:r>
          </a:p>
          <a:p>
            <a:r>
              <a:rPr lang="en-US" dirty="0" smtClean="0"/>
              <a:t>DSA – specified in NIST’s Digital Signature Standard (DSS), provides digital signature capability for authentication of messages</a:t>
            </a:r>
          </a:p>
          <a:p>
            <a:r>
              <a:rPr lang="en-US" dirty="0" err="1" smtClean="0"/>
              <a:t>Diffie</a:t>
            </a:r>
            <a:r>
              <a:rPr lang="en-US" dirty="0" smtClean="0"/>
              <a:t>-Hellman – used for secret key exchange only, and not for authentication or digital signature</a:t>
            </a:r>
          </a:p>
          <a:p>
            <a:r>
              <a:rPr lang="en-US" dirty="0" err="1" smtClean="0"/>
              <a:t>ElGamal</a:t>
            </a:r>
            <a:r>
              <a:rPr lang="en-US" dirty="0" smtClean="0"/>
              <a:t> – similar to </a:t>
            </a:r>
            <a:r>
              <a:rPr lang="en-US" dirty="0" err="1" smtClean="0"/>
              <a:t>Diffie</a:t>
            </a:r>
            <a:r>
              <a:rPr lang="en-US" dirty="0" smtClean="0"/>
              <a:t>-Hellman and used for key exchange</a:t>
            </a:r>
          </a:p>
          <a:p>
            <a:r>
              <a:rPr lang="en-US" dirty="0" smtClean="0"/>
              <a:t> PKCS – set of interoperable standards and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5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Symmetric vs. Asymmetric Key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987444"/>
              </p:ext>
            </p:extLst>
          </p:nvPr>
        </p:nvGraphicFramePr>
        <p:xfrm>
          <a:off x="406400" y="1600200"/>
          <a:ext cx="8351838" cy="2656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75919"/>
                <a:gridCol w="41759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Symmetric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Asymmetric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generally fast </a:t>
                      </a:r>
                    </a:p>
                    <a:p>
                      <a:r>
                        <a:rPr lang="en-US" dirty="0" smtClean="0"/>
                        <a:t>Same key for both encryption and decryption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be 1000 times slower</a:t>
                      </a:r>
                    </a:p>
                    <a:p>
                      <a:r>
                        <a:rPr lang="en-US" dirty="0" smtClean="0"/>
                        <a:t>Uses two different keys (public and private)</a:t>
                      </a:r>
                    </a:p>
                    <a:p>
                      <a:r>
                        <a:rPr lang="en-US" dirty="0" smtClean="0"/>
                        <a:t>Decryption key cannot be calculated from the encryption key</a:t>
                      </a:r>
                    </a:p>
                    <a:p>
                      <a:r>
                        <a:rPr lang="en-US" dirty="0" smtClean="0"/>
                        <a:t>Key lengths: 512 to 4096 bits</a:t>
                      </a:r>
                    </a:p>
                    <a:p>
                      <a:r>
                        <a:rPr lang="en-US" dirty="0" smtClean="0"/>
                        <a:t>Used in low-volume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072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produces </a:t>
            </a:r>
            <a:r>
              <a:rPr lang="en-US" dirty="0"/>
              <a:t>a condensed representation of a message (hashing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fixed-length output is called the hash or message digest</a:t>
            </a:r>
          </a:p>
          <a:p>
            <a:r>
              <a:rPr lang="en-US" dirty="0"/>
              <a:t>A hash function takes an input message of arbitrary length and outputs fixed-length code. The fixed-length output is called the hash, or the message digest, of the original input message. </a:t>
            </a:r>
            <a:endParaRPr lang="en-US" dirty="0" smtClean="0"/>
          </a:p>
          <a:p>
            <a:r>
              <a:rPr lang="en-US" dirty="0" smtClean="0"/>
              <a:t>A form of signature that uniquely represents the data</a:t>
            </a:r>
          </a:p>
          <a:p>
            <a:r>
              <a:rPr lang="en-US" dirty="0" smtClean="0"/>
              <a:t>Uses: </a:t>
            </a:r>
          </a:p>
          <a:p>
            <a:pPr lvl="1"/>
            <a:r>
              <a:rPr lang="en-US" dirty="0" smtClean="0"/>
              <a:t>Verifying file integrity - if the hash changes, it means the data is either compromised or altered in transit.</a:t>
            </a:r>
          </a:p>
          <a:p>
            <a:pPr lvl="1"/>
            <a:r>
              <a:rPr lang="en-US" dirty="0" smtClean="0"/>
              <a:t>Digitally signing documents</a:t>
            </a:r>
          </a:p>
          <a:p>
            <a:pPr lvl="1"/>
            <a:r>
              <a:rPr lang="en-US" dirty="0" smtClean="0"/>
              <a:t>Hashing passwords </a:t>
            </a:r>
          </a:p>
        </p:txBody>
      </p:sp>
    </p:spTree>
    <p:extLst>
      <p:ext uri="{BB962C8B-B14F-4D97-AF65-F5344CB8AC3E}">
        <p14:creationId xmlns:p14="http://schemas.microsoft.com/office/powerpoint/2010/main" val="27394584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 Digest (MD) Algorithm </a:t>
            </a:r>
          </a:p>
          <a:p>
            <a:pPr lvl="1"/>
            <a:r>
              <a:rPr lang="en-US" dirty="0" smtClean="0"/>
              <a:t>Outputs a 128-bit fingerprint of an arbitrary-length input</a:t>
            </a:r>
          </a:p>
          <a:p>
            <a:pPr lvl="1"/>
            <a:r>
              <a:rPr lang="en-US" dirty="0" smtClean="0"/>
              <a:t>MD4 is obsolete, MD5 is widely-used</a:t>
            </a:r>
          </a:p>
          <a:p>
            <a:r>
              <a:rPr lang="en-US" dirty="0" smtClean="0"/>
              <a:t>Secure Hash Algorithm (SHA)</a:t>
            </a:r>
          </a:p>
          <a:p>
            <a:pPr lvl="1"/>
            <a:r>
              <a:rPr lang="en-US" dirty="0" smtClean="0"/>
              <a:t>SHA-1 produces a 160-bit message digest similar to MD5</a:t>
            </a:r>
          </a:p>
          <a:p>
            <a:pPr lvl="1"/>
            <a:r>
              <a:rPr lang="en-US" dirty="0" smtClean="0"/>
              <a:t>Widely-used on security applications (TLS, SSL, PGP, SSH, S/MIME, </a:t>
            </a:r>
            <a:r>
              <a:rPr lang="en-US" dirty="0" err="1" smtClean="0"/>
              <a:t>IPsec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SHA-256, SHA-384, SHA-512 are also commonly used, which can produce hash values that are 256, 384, and 512-bits respectively</a:t>
            </a:r>
          </a:p>
          <a:p>
            <a:r>
              <a:rPr lang="en-US" dirty="0" smtClean="0"/>
              <a:t>RIPEMD</a:t>
            </a:r>
          </a:p>
          <a:p>
            <a:pPr lvl="1"/>
            <a:r>
              <a:rPr lang="en-US" dirty="0" smtClean="0"/>
              <a:t>Derived from MD4, but performs </a:t>
            </a:r>
          </a:p>
          <a:p>
            <a:pPr lvl="1"/>
            <a:r>
              <a:rPr lang="en-US" dirty="0" smtClean="0"/>
              <a:t>RIPEMD-160 is the most popular version </a:t>
            </a:r>
          </a:p>
        </p:txBody>
      </p:sp>
    </p:spTree>
    <p:extLst>
      <p:ext uri="{BB962C8B-B14F-4D97-AF65-F5344CB8AC3E}">
        <p14:creationId xmlns:p14="http://schemas.microsoft.com/office/powerpoint/2010/main" val="42030867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>
            <a:off x="6300192" y="1916832"/>
            <a:ext cx="2736304" cy="4631680"/>
            <a:chOff x="6228184" y="1988840"/>
            <a:chExt cx="2736304" cy="4631680"/>
          </a:xfrm>
        </p:grpSpPr>
        <p:sp>
          <p:nvSpPr>
            <p:cNvPr id="67" name="Oval 66"/>
            <p:cNvSpPr/>
            <p:nvPr/>
          </p:nvSpPr>
          <p:spPr>
            <a:xfrm>
              <a:off x="6228184" y="1988840"/>
              <a:ext cx="2736304" cy="463168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78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524328" y="1988840"/>
              <a:ext cx="1428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590F4A"/>
                  </a:solidFill>
                </a:rPr>
                <a:t>AU Domain</a:t>
              </a:r>
              <a:endParaRPr lang="en-US" b="1" dirty="0">
                <a:solidFill>
                  <a:srgbClr val="590F4A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95536" y="1844824"/>
            <a:ext cx="2808312" cy="4631680"/>
            <a:chOff x="395536" y="1916832"/>
            <a:chExt cx="2808312" cy="4631680"/>
          </a:xfrm>
        </p:grpSpPr>
        <p:sp>
          <p:nvSpPr>
            <p:cNvPr id="60" name="Oval 59"/>
            <p:cNvSpPr/>
            <p:nvPr/>
          </p:nvSpPr>
          <p:spPr>
            <a:xfrm>
              <a:off x="467544" y="1916832"/>
              <a:ext cx="2736304" cy="46316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72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95536" y="1988840"/>
              <a:ext cx="155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590F4A"/>
                  </a:solidFill>
                </a:rPr>
                <a:t>NET Domain</a:t>
              </a:r>
              <a:endParaRPr lang="en-US" b="1" dirty="0">
                <a:solidFill>
                  <a:srgbClr val="590F4A"/>
                </a:solidFill>
              </a:endParaRPr>
            </a:p>
          </p:txBody>
        </p:sp>
      </p:grpSp>
      <p:sp>
        <p:nvSpPr>
          <p:cNvPr id="59" name="Title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Domains</a:t>
            </a:r>
            <a:endParaRPr lang="en-US" dirty="0"/>
          </a:p>
        </p:txBody>
      </p:sp>
      <p:sp>
        <p:nvSpPr>
          <p:cNvPr id="57" name="Text Box 58"/>
          <p:cNvSpPr txBox="1">
            <a:spLocks noChangeArrowheads="1"/>
          </p:cNvSpPr>
          <p:nvPr/>
        </p:nvSpPr>
        <p:spPr bwMode="auto">
          <a:xfrm>
            <a:off x="6841496" y="5949280"/>
            <a:ext cx="2295360" cy="33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dirty="0" err="1" smtClean="0">
                <a:solidFill>
                  <a:srgbClr val="000000"/>
                </a:solidFill>
              </a:rPr>
              <a:t>www.def.edu.au</a:t>
            </a:r>
            <a:r>
              <a:rPr lang="en-US" sz="1600" b="1" dirty="0" smtClean="0">
                <a:solidFill>
                  <a:srgbClr val="000000"/>
                </a:solidFill>
              </a:rPr>
              <a:t>?</a:t>
            </a:r>
            <a:endParaRPr lang="en-US" sz="1600" b="1" dirty="0">
              <a:solidFill>
                <a:srgbClr val="000000"/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467544" y="3068960"/>
            <a:ext cx="2736304" cy="3456384"/>
            <a:chOff x="467544" y="3068960"/>
            <a:chExt cx="2736304" cy="3456384"/>
          </a:xfrm>
        </p:grpSpPr>
        <p:sp>
          <p:nvSpPr>
            <p:cNvPr id="76" name="Oval 75"/>
            <p:cNvSpPr/>
            <p:nvPr/>
          </p:nvSpPr>
          <p:spPr>
            <a:xfrm>
              <a:off x="467544" y="3068960"/>
              <a:ext cx="2736304" cy="3456384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tint val="50000"/>
                    <a:satMod val="300000"/>
                    <a:alpha val="79000"/>
                  </a:schemeClr>
                </a:gs>
                <a:gs pos="35000">
                  <a:schemeClr val="accent2">
                    <a:tint val="37000"/>
                    <a:satMod val="300000"/>
                    <a:alpha val="79000"/>
                  </a:schemeClr>
                </a:gs>
                <a:gs pos="100000">
                  <a:schemeClr val="accent2">
                    <a:tint val="15000"/>
                    <a:satMod val="350000"/>
                    <a:alpha val="79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39552" y="3861048"/>
              <a:ext cx="2339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590F4A"/>
                  </a:solidFill>
                </a:rPr>
                <a:t>APNIC.NET Domain</a:t>
              </a:r>
              <a:endParaRPr lang="en-US" b="1" dirty="0">
                <a:solidFill>
                  <a:srgbClr val="590F4A"/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52280" y="1208278"/>
            <a:ext cx="7685392" cy="4918117"/>
            <a:chOff x="652280" y="1208278"/>
            <a:chExt cx="7685392" cy="4918117"/>
          </a:xfrm>
        </p:grpSpPr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4423639" y="1208278"/>
              <a:ext cx="855360" cy="636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5pPr>
              <a:lvl6pPr marL="4572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6pPr>
              <a:lvl7pPr marL="9144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7pPr>
              <a:lvl8pPr marL="13716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8pPr>
              <a:lvl9pPr marL="1828800" eaLnBrk="0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Gothic" charset="0"/>
                  <a:cs typeface="MS Gothic" charset="0"/>
                </a:defRPr>
              </a:lvl9pPr>
            </a:lstStyle>
            <a:p>
              <a:pPr algn="ctr" eaLnBrk="1">
                <a:lnSpc>
                  <a:spcPct val="60000"/>
                </a:lnSpc>
              </a:pPr>
              <a:r>
                <a:rPr lang="en-US" dirty="0">
                  <a:solidFill>
                    <a:srgbClr val="000000"/>
                  </a:solidFill>
                  <a:latin typeface="Arial Unicode MS" charset="0"/>
                </a:rPr>
                <a:t>Root</a:t>
              </a:r>
            </a:p>
            <a:p>
              <a:pPr algn="ctr" eaLnBrk="1">
                <a:lnSpc>
                  <a:spcPct val="60000"/>
                </a:lnSpc>
              </a:pPr>
              <a:r>
                <a:rPr lang="en-US" sz="3200" b="1" dirty="0">
                  <a:solidFill>
                    <a:srgbClr val="000000"/>
                  </a:solidFill>
                  <a:latin typeface="Arial Unicode MS" charset="0"/>
                </a:rPr>
                <a:t>.</a:t>
              </a:r>
              <a:endParaRPr lang="en-GB" sz="3200" b="1" dirty="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223959" y="2443927"/>
              <a:ext cx="94464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net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6" name="AutoShape 5"/>
            <p:cNvCxnSpPr>
              <a:cxnSpLocks noChangeShapeType="1"/>
              <a:stCxn id="4" idx="2"/>
              <a:endCxn id="5" idx="0"/>
            </p:cNvCxnSpPr>
            <p:nvPr/>
          </p:nvCxnSpPr>
          <p:spPr bwMode="auto">
            <a:xfrm rot="5400000">
              <a:off x="2974248" y="566856"/>
              <a:ext cx="599103" cy="3155040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3059832" y="2492896"/>
              <a:ext cx="94464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org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4167192" y="2492896"/>
              <a:ext cx="94464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com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320633" y="2492896"/>
              <a:ext cx="94320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arpa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6985512" y="2492896"/>
              <a:ext cx="94464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au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12" name="AutoShape 11"/>
            <p:cNvCxnSpPr>
              <a:cxnSpLocks noChangeShapeType="1"/>
              <a:stCxn id="4" idx="2"/>
              <a:endCxn id="8" idx="0"/>
            </p:cNvCxnSpPr>
            <p:nvPr/>
          </p:nvCxnSpPr>
          <p:spPr bwMode="auto">
            <a:xfrm flipH="1">
              <a:off x="3532152" y="1844825"/>
              <a:ext cx="1319167" cy="64807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12"/>
            <p:cNvCxnSpPr>
              <a:cxnSpLocks noChangeShapeType="1"/>
              <a:stCxn id="4" idx="2"/>
              <a:endCxn id="9" idx="0"/>
            </p:cNvCxnSpPr>
            <p:nvPr/>
          </p:nvCxnSpPr>
          <p:spPr bwMode="auto">
            <a:xfrm flipH="1">
              <a:off x="4639512" y="1844825"/>
              <a:ext cx="211807" cy="64807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3"/>
            <p:cNvCxnSpPr>
              <a:cxnSpLocks noChangeShapeType="1"/>
              <a:stCxn id="4" idx="2"/>
              <a:endCxn id="10" idx="0"/>
            </p:cNvCxnSpPr>
            <p:nvPr/>
          </p:nvCxnSpPr>
          <p:spPr bwMode="auto">
            <a:xfrm>
              <a:off x="4851319" y="1844825"/>
              <a:ext cx="940914" cy="64807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/>
            <p:cNvCxnSpPr>
              <a:cxnSpLocks noChangeShapeType="1"/>
              <a:stCxn id="4" idx="2"/>
              <a:endCxn id="11" idx="0"/>
            </p:cNvCxnSpPr>
            <p:nvPr/>
          </p:nvCxnSpPr>
          <p:spPr bwMode="auto">
            <a:xfrm>
              <a:off x="4851319" y="1844825"/>
              <a:ext cx="2606513" cy="64807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/>
            <p:cNvCxnSpPr>
              <a:cxnSpLocks noChangeShapeType="1"/>
              <a:stCxn id="5" idx="2"/>
              <a:endCxn id="49" idx="0"/>
            </p:cNvCxnSpPr>
            <p:nvPr/>
          </p:nvCxnSpPr>
          <p:spPr bwMode="auto">
            <a:xfrm>
              <a:off x="1696279" y="2906216"/>
              <a:ext cx="5760" cy="437806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/>
            <p:cNvCxnSpPr>
              <a:cxnSpLocks noChangeShapeType="1"/>
              <a:stCxn id="49" idx="2"/>
              <a:endCxn id="19" idx="0"/>
            </p:cNvCxnSpPr>
            <p:nvPr/>
          </p:nvCxnSpPr>
          <p:spPr bwMode="auto">
            <a:xfrm flipH="1">
              <a:off x="979159" y="3692539"/>
              <a:ext cx="722880" cy="77192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AutoShape 18"/>
            <p:cNvSpPr>
              <a:spLocks noChangeArrowheads="1"/>
            </p:cNvSpPr>
            <p:nvPr/>
          </p:nvSpPr>
          <p:spPr bwMode="auto">
            <a:xfrm>
              <a:off x="652280" y="4464460"/>
              <a:ext cx="653760" cy="33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 Unicode MS" charset="0"/>
                </a:rPr>
                <a:t>whois</a:t>
              </a:r>
              <a:endParaRPr lang="en-GB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22" name="AutoShape 21"/>
            <p:cNvSpPr>
              <a:spLocks noChangeArrowheads="1"/>
            </p:cNvSpPr>
            <p:nvPr/>
          </p:nvSpPr>
          <p:spPr bwMode="auto">
            <a:xfrm>
              <a:off x="3254232" y="3392992"/>
              <a:ext cx="552960" cy="26066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latin typeface="Arial Unicode MS" charset="0"/>
                </a:rPr>
                <a:t>iana</a:t>
              </a:r>
            </a:p>
          </p:txBody>
        </p:sp>
        <p:sp>
          <p:nvSpPr>
            <p:cNvPr id="23" name="AutoShape 22"/>
            <p:cNvSpPr>
              <a:spLocks noChangeArrowheads="1"/>
            </p:cNvSpPr>
            <p:nvPr/>
          </p:nvSpPr>
          <p:spPr bwMode="auto">
            <a:xfrm>
              <a:off x="3738072" y="4549432"/>
              <a:ext cx="55296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www</a:t>
              </a:r>
            </a:p>
          </p:txBody>
        </p:sp>
        <p:cxnSp>
          <p:nvCxnSpPr>
            <p:cNvPr id="24" name="AutoShape 23"/>
            <p:cNvCxnSpPr>
              <a:cxnSpLocks noChangeShapeType="1"/>
              <a:stCxn id="8" idx="2"/>
              <a:endCxn id="22" idx="0"/>
            </p:cNvCxnSpPr>
            <p:nvPr/>
          </p:nvCxnSpPr>
          <p:spPr bwMode="auto">
            <a:xfrm flipH="1">
              <a:off x="3530713" y="2955185"/>
              <a:ext cx="1440" cy="437806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AutoShape 24"/>
            <p:cNvCxnSpPr>
              <a:cxnSpLocks noChangeShapeType="1"/>
              <a:stCxn id="22" idx="2"/>
              <a:endCxn id="23" idx="0"/>
            </p:cNvCxnSpPr>
            <p:nvPr/>
          </p:nvCxnSpPr>
          <p:spPr bwMode="auto">
            <a:xfrm>
              <a:off x="3530712" y="3653659"/>
              <a:ext cx="483840" cy="895774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1382359" y="4464460"/>
              <a:ext cx="653760" cy="33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 Unicode MS" charset="0"/>
                </a:rPr>
                <a:t>www</a:t>
              </a:r>
              <a:endParaRPr lang="en-GB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32" name="AutoShape 31"/>
            <p:cNvSpPr>
              <a:spLocks noChangeArrowheads="1"/>
            </p:cNvSpPr>
            <p:nvPr/>
          </p:nvSpPr>
          <p:spPr bwMode="auto">
            <a:xfrm>
              <a:off x="2095160" y="4464460"/>
              <a:ext cx="688320" cy="33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 Unicode MS" charset="0"/>
                </a:rPr>
                <a:t>wasabi</a:t>
              </a:r>
              <a:endParaRPr lang="en-GB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33" name="AutoShape 32"/>
            <p:cNvCxnSpPr>
              <a:cxnSpLocks noChangeShapeType="1"/>
              <a:stCxn id="49" idx="2"/>
              <a:endCxn id="31" idx="0"/>
            </p:cNvCxnSpPr>
            <p:nvPr/>
          </p:nvCxnSpPr>
          <p:spPr bwMode="auto">
            <a:xfrm>
              <a:off x="1702039" y="3692539"/>
              <a:ext cx="7200" cy="77192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33"/>
            <p:cNvCxnSpPr>
              <a:cxnSpLocks noChangeShapeType="1"/>
              <a:stCxn id="49" idx="2"/>
              <a:endCxn id="32" idx="0"/>
            </p:cNvCxnSpPr>
            <p:nvPr/>
          </p:nvCxnSpPr>
          <p:spPr bwMode="auto">
            <a:xfrm>
              <a:off x="1702039" y="3692539"/>
              <a:ext cx="737280" cy="77192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1903640" y="5864287"/>
              <a:ext cx="55152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ws1</a:t>
              </a:r>
            </a:p>
          </p:txBody>
        </p:sp>
        <p:sp>
          <p:nvSpPr>
            <p:cNvPr id="36" name="AutoShape 35"/>
            <p:cNvSpPr>
              <a:spLocks noChangeArrowheads="1"/>
            </p:cNvSpPr>
            <p:nvPr/>
          </p:nvSpPr>
          <p:spPr bwMode="auto">
            <a:xfrm>
              <a:off x="2495479" y="5864287"/>
              <a:ext cx="55152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ws2</a:t>
              </a:r>
            </a:p>
          </p:txBody>
        </p:sp>
        <p:cxnSp>
          <p:nvCxnSpPr>
            <p:cNvPr id="37" name="AutoShape 36"/>
            <p:cNvCxnSpPr>
              <a:cxnSpLocks noChangeShapeType="1"/>
              <a:stCxn id="32" idx="2"/>
              <a:endCxn id="35" idx="0"/>
            </p:cNvCxnSpPr>
            <p:nvPr/>
          </p:nvCxnSpPr>
          <p:spPr bwMode="auto">
            <a:xfrm flipH="1">
              <a:off x="2178680" y="4797135"/>
              <a:ext cx="260640" cy="1067152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AutoShape 37"/>
            <p:cNvCxnSpPr>
              <a:cxnSpLocks noChangeShapeType="1"/>
              <a:stCxn id="32" idx="2"/>
              <a:endCxn id="36" idx="0"/>
            </p:cNvCxnSpPr>
            <p:nvPr/>
          </p:nvCxnSpPr>
          <p:spPr bwMode="auto">
            <a:xfrm>
              <a:off x="2439320" y="4797135"/>
              <a:ext cx="332640" cy="1067152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" name="AutoShape 38"/>
            <p:cNvSpPr>
              <a:spLocks noChangeArrowheads="1"/>
            </p:cNvSpPr>
            <p:nvPr/>
          </p:nvSpPr>
          <p:spPr bwMode="auto">
            <a:xfrm>
              <a:off x="7201512" y="3392991"/>
              <a:ext cx="512640" cy="2880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 Unicode MS" charset="0"/>
                </a:rPr>
                <a:t>edu</a:t>
              </a:r>
              <a:endParaRPr lang="en-GB" sz="200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40" name="AutoShape 39"/>
            <p:cNvSpPr>
              <a:spLocks noChangeArrowheads="1"/>
            </p:cNvSpPr>
            <p:nvPr/>
          </p:nvSpPr>
          <p:spPr bwMode="auto">
            <a:xfrm>
              <a:off x="7825032" y="3392991"/>
              <a:ext cx="512640" cy="2880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 Unicode MS" charset="0"/>
                </a:rPr>
                <a:t>com</a:t>
              </a:r>
              <a:endParaRPr lang="en-GB" sz="200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41" name="AutoShape 40"/>
            <p:cNvSpPr>
              <a:spLocks noChangeArrowheads="1"/>
            </p:cNvSpPr>
            <p:nvPr/>
          </p:nvSpPr>
          <p:spPr bwMode="auto">
            <a:xfrm>
              <a:off x="6573672" y="3392991"/>
              <a:ext cx="512640" cy="2880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 Unicode MS" charset="0"/>
                </a:rPr>
                <a:t>net</a:t>
              </a:r>
              <a:endParaRPr lang="en-GB" sz="2000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42" name="AutoShape 41"/>
            <p:cNvCxnSpPr>
              <a:cxnSpLocks noChangeShapeType="1"/>
              <a:stCxn id="11" idx="2"/>
              <a:endCxn id="40" idx="0"/>
            </p:cNvCxnSpPr>
            <p:nvPr/>
          </p:nvCxnSpPr>
          <p:spPr bwMode="auto">
            <a:xfrm>
              <a:off x="7457832" y="2955185"/>
              <a:ext cx="624960" cy="437806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42"/>
            <p:cNvCxnSpPr>
              <a:cxnSpLocks noChangeShapeType="1"/>
              <a:stCxn id="11" idx="2"/>
              <a:endCxn id="41" idx="0"/>
            </p:cNvCxnSpPr>
            <p:nvPr/>
          </p:nvCxnSpPr>
          <p:spPr bwMode="auto">
            <a:xfrm flipH="1">
              <a:off x="6831432" y="2955185"/>
              <a:ext cx="626400" cy="437806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43"/>
            <p:cNvCxnSpPr>
              <a:cxnSpLocks noChangeShapeType="1"/>
              <a:stCxn id="11" idx="2"/>
              <a:endCxn id="39" idx="0"/>
            </p:cNvCxnSpPr>
            <p:nvPr/>
          </p:nvCxnSpPr>
          <p:spPr bwMode="auto">
            <a:xfrm>
              <a:off x="7457832" y="2955185"/>
              <a:ext cx="0" cy="437806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AutoShape 44"/>
            <p:cNvSpPr>
              <a:spLocks noChangeArrowheads="1"/>
            </p:cNvSpPr>
            <p:nvPr/>
          </p:nvSpPr>
          <p:spPr bwMode="auto">
            <a:xfrm>
              <a:off x="6550633" y="3820716"/>
              <a:ext cx="55152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abc</a:t>
              </a:r>
            </a:p>
          </p:txBody>
        </p:sp>
        <p:sp>
          <p:nvSpPr>
            <p:cNvPr id="46" name="AutoShape 45"/>
            <p:cNvSpPr>
              <a:spLocks noChangeArrowheads="1"/>
            </p:cNvSpPr>
            <p:nvPr/>
          </p:nvSpPr>
          <p:spPr bwMode="auto">
            <a:xfrm>
              <a:off x="6593832" y="4543672"/>
              <a:ext cx="478080" cy="27650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www</a:t>
              </a:r>
            </a:p>
          </p:txBody>
        </p:sp>
        <p:cxnSp>
          <p:nvCxnSpPr>
            <p:cNvPr id="47" name="AutoShape 46"/>
            <p:cNvCxnSpPr>
              <a:cxnSpLocks noChangeShapeType="1"/>
              <a:stCxn id="41" idx="2"/>
              <a:endCxn id="45" idx="0"/>
            </p:cNvCxnSpPr>
            <p:nvPr/>
          </p:nvCxnSpPr>
          <p:spPr bwMode="auto">
            <a:xfrm flipH="1">
              <a:off x="6827113" y="3681022"/>
              <a:ext cx="4320" cy="139694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47"/>
            <p:cNvCxnSpPr>
              <a:cxnSpLocks noChangeShapeType="1"/>
              <a:stCxn id="45" idx="2"/>
              <a:endCxn id="46" idx="0"/>
            </p:cNvCxnSpPr>
            <p:nvPr/>
          </p:nvCxnSpPr>
          <p:spPr bwMode="auto">
            <a:xfrm>
              <a:off x="6827112" y="4082823"/>
              <a:ext cx="5760" cy="460848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AutoShape 48"/>
            <p:cNvSpPr>
              <a:spLocks noChangeArrowheads="1"/>
            </p:cNvSpPr>
            <p:nvPr/>
          </p:nvSpPr>
          <p:spPr bwMode="auto">
            <a:xfrm>
              <a:off x="1360760" y="3344022"/>
              <a:ext cx="682560" cy="3485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latin typeface="Arial Unicode MS" charset="0"/>
                </a:rPr>
                <a:t>apnic</a:t>
              </a:r>
            </a:p>
          </p:txBody>
        </p:sp>
        <p:cxnSp>
          <p:nvCxnSpPr>
            <p:cNvPr id="50" name="AutoShape 49"/>
            <p:cNvCxnSpPr>
              <a:cxnSpLocks noChangeShapeType="1"/>
              <a:stCxn id="22" idx="2"/>
            </p:cNvCxnSpPr>
            <p:nvPr/>
          </p:nvCxnSpPr>
          <p:spPr bwMode="auto">
            <a:xfrm flipH="1">
              <a:off x="3229752" y="3655099"/>
              <a:ext cx="300960" cy="191540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AutoShape 50"/>
            <p:cNvCxnSpPr>
              <a:cxnSpLocks noChangeShapeType="1"/>
              <a:stCxn id="9" idx="2"/>
            </p:cNvCxnSpPr>
            <p:nvPr/>
          </p:nvCxnSpPr>
          <p:spPr bwMode="auto">
            <a:xfrm flipH="1">
              <a:off x="4636632" y="2955185"/>
              <a:ext cx="4320" cy="426285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AutoShape 51"/>
            <p:cNvCxnSpPr>
              <a:cxnSpLocks noChangeShapeType="1"/>
            </p:cNvCxnSpPr>
            <p:nvPr/>
          </p:nvCxnSpPr>
          <p:spPr bwMode="auto">
            <a:xfrm>
              <a:off x="5791641" y="2973913"/>
              <a:ext cx="4320" cy="397482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AutoShape 52"/>
            <p:cNvSpPr>
              <a:spLocks noChangeArrowheads="1"/>
            </p:cNvSpPr>
            <p:nvPr/>
          </p:nvSpPr>
          <p:spPr bwMode="auto">
            <a:xfrm>
              <a:off x="7172712" y="3820716"/>
              <a:ext cx="55296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 dirty="0" err="1" smtClean="0">
                  <a:solidFill>
                    <a:srgbClr val="000000"/>
                  </a:solidFill>
                  <a:latin typeface="Arial Unicode MS" charset="0"/>
                </a:rPr>
                <a:t>def</a:t>
              </a:r>
              <a:endParaRPr lang="en-GB" dirty="0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54" name="AutoShape 54"/>
            <p:cNvCxnSpPr>
              <a:cxnSpLocks noChangeShapeType="1"/>
              <a:stCxn id="39" idx="2"/>
              <a:endCxn id="53" idx="0"/>
            </p:cNvCxnSpPr>
            <p:nvPr/>
          </p:nvCxnSpPr>
          <p:spPr bwMode="auto">
            <a:xfrm flipH="1">
              <a:off x="7449192" y="3681022"/>
              <a:ext cx="8640" cy="139694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AutoShape 55"/>
            <p:cNvCxnSpPr>
              <a:cxnSpLocks noChangeShapeType="1"/>
              <a:stCxn id="53" idx="2"/>
              <a:endCxn id="56" idx="0"/>
            </p:cNvCxnSpPr>
            <p:nvPr/>
          </p:nvCxnSpPr>
          <p:spPr bwMode="auto">
            <a:xfrm flipH="1">
              <a:off x="7439112" y="4082823"/>
              <a:ext cx="10080" cy="466609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6" name="AutoShape 56"/>
            <p:cNvSpPr>
              <a:spLocks noChangeArrowheads="1"/>
            </p:cNvSpPr>
            <p:nvPr/>
          </p:nvSpPr>
          <p:spPr bwMode="auto">
            <a:xfrm>
              <a:off x="7162632" y="4549432"/>
              <a:ext cx="55296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www</a:t>
              </a:r>
            </a:p>
          </p:txBody>
        </p:sp>
        <p:cxnSp>
          <p:nvCxnSpPr>
            <p:cNvPr id="58" name="AutoShape 61"/>
            <p:cNvCxnSpPr>
              <a:cxnSpLocks noChangeShapeType="1"/>
              <a:stCxn id="57" idx="0"/>
              <a:endCxn id="56" idx="2"/>
            </p:cNvCxnSpPr>
            <p:nvPr/>
          </p:nvCxnSpPr>
          <p:spPr bwMode="auto">
            <a:xfrm rot="16200000" flipV="1">
              <a:off x="7145274" y="5105378"/>
              <a:ext cx="1137740" cy="550064"/>
            </a:xfrm>
            <a:prstGeom prst="bentConnector3">
              <a:avLst>
                <a:gd name="adj1" fmla="val 50000"/>
              </a:avLst>
            </a:prstGeom>
            <a:noFill/>
            <a:ln w="44450">
              <a:solidFill>
                <a:srgbClr val="008000"/>
              </a:solidFill>
              <a:prstDash val="sysDot"/>
              <a:miter lim="800000"/>
              <a:headEnd type="none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456645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Signature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digital signature is a message appended to a </a:t>
            </a:r>
            <a:r>
              <a:rPr lang="en-US" dirty="0" smtClean="0"/>
              <a:t>packet</a:t>
            </a:r>
          </a:p>
          <a:p>
            <a:r>
              <a:rPr lang="en-US" dirty="0" smtClean="0"/>
              <a:t>The sender </a:t>
            </a:r>
            <a:r>
              <a:rPr lang="en-US" dirty="0"/>
              <a:t>encrypts message with own private key instead of encrypting with intended receiver’s public </a:t>
            </a:r>
            <a:r>
              <a:rPr lang="en-US" dirty="0" smtClean="0"/>
              <a:t>key</a:t>
            </a:r>
          </a:p>
          <a:p>
            <a:r>
              <a:rPr lang="en-US" dirty="0"/>
              <a:t>The receiver of the packet uses the sender</a:t>
            </a:r>
            <a:r>
              <a:rPr lang="ja-JP" altLang="en-US" dirty="0"/>
              <a:t>’</a:t>
            </a:r>
            <a:r>
              <a:rPr lang="en-US" dirty="0"/>
              <a:t>s public key to verify the signature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Used </a:t>
            </a:r>
            <a:r>
              <a:rPr lang="en-US" dirty="0"/>
              <a:t>to prove the identity of the sender and the integrity of the packet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46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Signature</a:t>
            </a:r>
            <a:endParaRPr lang="en-US" dirty="0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common public-key digital signature techniques:</a:t>
            </a:r>
          </a:p>
          <a:p>
            <a:pPr lvl="1"/>
            <a:r>
              <a:rPr lang="en-US" dirty="0" smtClean="0"/>
              <a:t>RSA (</a:t>
            </a:r>
            <a:r>
              <a:rPr lang="en-US" dirty="0" err="1" smtClean="0"/>
              <a:t>Rivest</a:t>
            </a:r>
            <a:r>
              <a:rPr lang="en-US" dirty="0" smtClean="0"/>
              <a:t>, Shamir, Adelman)</a:t>
            </a:r>
          </a:p>
          <a:p>
            <a:pPr lvl="1"/>
            <a:r>
              <a:rPr lang="en-US" dirty="0" smtClean="0"/>
              <a:t>DSS (Digital Signature Standard)</a:t>
            </a:r>
          </a:p>
          <a:p>
            <a:r>
              <a:rPr lang="en-US" dirty="0" smtClean="0"/>
              <a:t>Used in a lot of things:</a:t>
            </a:r>
          </a:p>
          <a:p>
            <a:pPr lvl="1"/>
            <a:r>
              <a:rPr lang="en-US" dirty="0" smtClean="0"/>
              <a:t>Email, software distribution, electronic funds transfer,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r>
              <a:rPr lang="en-US" dirty="0" smtClean="0"/>
              <a:t>A common way to implement is to use a hashing algorithm to get the message digest of the data, then use an algorithm to sign the message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60A1-1392-F74F-907C-DC11C8C6F94E}" type="slidenum">
              <a:rPr lang="en-US" smtClean="0"/>
              <a:pPr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8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Authentication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Message authentication code provides</a:t>
            </a:r>
          </a:p>
          <a:p>
            <a:pPr lvl="1"/>
            <a:r>
              <a:rPr lang="en-US" dirty="0" smtClean="0"/>
              <a:t>Integrity (checks that data has not been altered)</a:t>
            </a:r>
          </a:p>
          <a:p>
            <a:pPr lvl="1"/>
            <a:r>
              <a:rPr lang="en-US" dirty="0" smtClean="0"/>
              <a:t>Authenticity (verifies the origin of data)</a:t>
            </a:r>
          </a:p>
          <a:p>
            <a:r>
              <a:rPr lang="en-US" dirty="0" smtClean="0"/>
              <a:t>In the sender side, the message is passed through a MAC algorithm to get a MAC (also called Tag)</a:t>
            </a:r>
          </a:p>
          <a:p>
            <a:r>
              <a:rPr lang="en-US" dirty="0" smtClean="0"/>
              <a:t>In the receiver side, the message is passed through the same algorithm. The output is compared with the received tag and should match</a:t>
            </a:r>
          </a:p>
          <a:p>
            <a:r>
              <a:rPr lang="en-US" dirty="0" smtClean="0"/>
              <a:t>Sender and receiver uses the same secret key</a:t>
            </a:r>
          </a:p>
          <a:p>
            <a:r>
              <a:rPr lang="en-US" dirty="0" smtClean="0"/>
              <a:t>Hash-based Message Authentication Code (RFC2104)</a:t>
            </a:r>
          </a:p>
          <a:p>
            <a:pPr lvl="1"/>
            <a:r>
              <a:rPr lang="en-US" dirty="0" smtClean="0"/>
              <a:t>Uses hash function to generate the MAC</a:t>
            </a:r>
          </a:p>
          <a:p>
            <a:pPr lvl="1"/>
            <a:r>
              <a:rPr lang="en-US" dirty="0" smtClean="0"/>
              <a:t>“HMACs </a:t>
            </a:r>
            <a:r>
              <a:rPr lang="en-US" dirty="0"/>
              <a:t>are </a:t>
            </a:r>
            <a:r>
              <a:rPr lang="en-US" dirty="0" smtClean="0"/>
              <a:t>less </a:t>
            </a:r>
            <a:r>
              <a:rPr lang="en-US" dirty="0"/>
              <a:t>affected by collisions than their underlying hashing algorithms alone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18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DNS Security - Background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The original DNS protocol wasn’t designed with security in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mind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ea typeface="ＭＳ Ｐゴシック" charset="-128"/>
                <a:cs typeface="ＭＳ Ｐゴシック" charset="-128"/>
              </a:rPr>
              <a:t>It has very few built-in security 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mechanism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As the Internet grew wilder &amp; </a:t>
            </a:r>
            <a:r>
              <a:rPr lang="en-US" sz="2400" dirty="0" err="1">
                <a:ea typeface="ＭＳ Ｐゴシック" charset="-128"/>
                <a:cs typeface="ＭＳ Ｐゴシック" charset="-128"/>
              </a:rPr>
              <a:t>wollier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, IETF realized this would be a problem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For example DNS spoofing was to </a:t>
            </a:r>
            <a:r>
              <a:rPr lang="en-US" sz="2400" dirty="0" smtClean="0"/>
              <a:t>easy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DNSSEC and TSIG were develop to help address this problem</a:t>
            </a: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r>
              <a:rPr lang="en-US" dirty="0"/>
              <a:t>Some security problems:</a:t>
            </a:r>
          </a:p>
          <a:p>
            <a:pPr lvl="1"/>
            <a:r>
              <a:rPr lang="en-US" dirty="0"/>
              <a:t>Using reverse DNS to impersonate hosts</a:t>
            </a:r>
          </a:p>
          <a:p>
            <a:pPr lvl="1"/>
            <a:r>
              <a:rPr lang="en-US" dirty="0"/>
              <a:t>Software bugs (buffer overflows, bad pointer handling)</a:t>
            </a:r>
          </a:p>
          <a:p>
            <a:pPr lvl="1"/>
            <a:r>
              <a:rPr lang="en-US" dirty="0"/>
              <a:t>Bad crypto (predictable sequences, forgeable signatures)</a:t>
            </a:r>
          </a:p>
          <a:p>
            <a:pPr lvl="1"/>
            <a:r>
              <a:rPr lang="en-US" dirty="0"/>
              <a:t>Cache poisoning (putting inappropriate data into the cache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74965" y="6093296"/>
            <a:ext cx="33661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https://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wiki.tools.isoc.org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DNSSEC_History_Project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237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DNS Cache Poisoning</a:t>
            </a:r>
          </a:p>
        </p:txBody>
      </p:sp>
      <p:cxnSp>
        <p:nvCxnSpPr>
          <p:cNvPr id="63493" name="Straight Arrow Connector 19"/>
          <p:cNvCxnSpPr>
            <a:cxnSpLocks noChangeShapeType="1"/>
          </p:cNvCxnSpPr>
          <p:nvPr/>
        </p:nvCxnSpPr>
        <p:spPr bwMode="auto">
          <a:xfrm flipV="1">
            <a:off x="2221920" y="3290746"/>
            <a:ext cx="124416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3494" name="Straight Arrow Connector 22"/>
          <p:cNvCxnSpPr>
            <a:cxnSpLocks noChangeShapeType="1"/>
          </p:cNvCxnSpPr>
          <p:nvPr/>
        </p:nvCxnSpPr>
        <p:spPr bwMode="auto">
          <a:xfrm rot="10800000" flipV="1">
            <a:off x="2221920" y="3567255"/>
            <a:ext cx="117504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7060320" y="1631692"/>
            <a:ext cx="1797120" cy="1697515"/>
            <a:chOff x="7173912" y="2332037"/>
            <a:chExt cx="2209800" cy="1930572"/>
          </a:xfrm>
        </p:grpSpPr>
        <p:pic>
          <p:nvPicPr>
            <p:cNvPr id="63531" name="Picture 5" descr="1309478246_intruder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93112" y="2636837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32" name="Picture 33" descr="1318217809_Network Online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78712" y="2332037"/>
              <a:ext cx="1295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33" name="Rectangle 34"/>
            <p:cNvSpPr>
              <a:spLocks noChangeArrowheads="1"/>
            </p:cNvSpPr>
            <p:nvPr/>
          </p:nvSpPr>
          <p:spPr bwMode="auto">
            <a:xfrm>
              <a:off x="7173912" y="3475037"/>
              <a:ext cx="2209800" cy="787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3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(pretending to be the authoritative zone)</a:t>
              </a:r>
            </a:p>
          </p:txBody>
        </p:sp>
      </p:grp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6922080" y="5226309"/>
            <a:ext cx="1728000" cy="1168048"/>
            <a:chOff x="6945184" y="5684837"/>
            <a:chExt cx="2049266" cy="1369213"/>
          </a:xfrm>
        </p:grpSpPr>
        <p:pic>
          <p:nvPicPr>
            <p:cNvPr id="63528" name="Picture 6" descr="1309485615_dedicated_server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78712" y="5684837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29" name="Picture 7" descr="1309485615_dedicated_server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012112" y="5684837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30" name="TextBox 37"/>
            <p:cNvSpPr txBox="1">
              <a:spLocks noChangeArrowheads="1"/>
            </p:cNvSpPr>
            <p:nvPr/>
          </p:nvSpPr>
          <p:spPr bwMode="auto">
            <a:xfrm>
              <a:off x="6945184" y="6675228"/>
              <a:ext cx="2049266" cy="378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500" dirty="0" err="1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ns.example.com</a:t>
              </a:r>
              <a:endParaRPr lang="en-US" sz="1500" dirty="0">
                <a:latin typeface="Century Gothic" pitchFamily="1" charset="0"/>
                <a:ea typeface="Century Gothic" pitchFamily="1" charset="0"/>
                <a:cs typeface="Century Gothic" pitchFamily="1" charset="0"/>
              </a:endParaRPr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2892846" y="5226311"/>
            <a:ext cx="1185347" cy="1184067"/>
            <a:chOff x="3189156" y="5761037"/>
            <a:chExt cx="1307031" cy="1304550"/>
          </a:xfrm>
        </p:grpSpPr>
        <p:pic>
          <p:nvPicPr>
            <p:cNvPr id="63526" name="Picture 3" descr="1309485615_dedicated_server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40112" y="5761037"/>
              <a:ext cx="838133" cy="838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27" name="TextBox 38"/>
            <p:cNvSpPr txBox="1">
              <a:spLocks noChangeArrowheads="1"/>
            </p:cNvSpPr>
            <p:nvPr/>
          </p:nvSpPr>
          <p:spPr bwMode="auto">
            <a:xfrm>
              <a:off x="3189156" y="6523036"/>
              <a:ext cx="1307031" cy="542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300" dirty="0" err="1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Webserver</a:t>
              </a:r>
              <a:r>
                <a:rPr lang="en-US" sz="13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 </a:t>
              </a:r>
            </a:p>
            <a:p>
              <a:pPr algn="ctr"/>
              <a:r>
                <a:rPr lang="en-US" sz="13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(192.168.1.1)</a:t>
              </a:r>
            </a:p>
          </p:txBody>
        </p: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3235813" y="2875984"/>
            <a:ext cx="1433975" cy="1537169"/>
            <a:chOff x="3567260" y="3170238"/>
            <a:chExt cx="1580858" cy="1694444"/>
          </a:xfrm>
        </p:grpSpPr>
        <p:pic>
          <p:nvPicPr>
            <p:cNvPr id="63524" name="Picture 8" descr="1309485615_dedicated_server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21113" y="317023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25" name="TextBox 39"/>
            <p:cNvSpPr txBox="1">
              <a:spLocks noChangeArrowheads="1"/>
            </p:cNvSpPr>
            <p:nvPr/>
          </p:nvSpPr>
          <p:spPr bwMode="auto">
            <a:xfrm>
              <a:off x="3567260" y="4237038"/>
              <a:ext cx="1580858" cy="627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5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DNS Caching </a:t>
              </a:r>
            </a:p>
            <a:p>
              <a:pPr algn="ctr"/>
              <a:r>
                <a:rPr lang="en-US" sz="15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Server</a:t>
              </a:r>
            </a:p>
          </p:txBody>
        </p:sp>
      </p:grp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1046880" y="2806856"/>
            <a:ext cx="1036800" cy="1360074"/>
            <a:chOff x="1154113" y="3094038"/>
            <a:chExt cx="1143000" cy="1499229"/>
          </a:xfrm>
        </p:grpSpPr>
        <p:pic>
          <p:nvPicPr>
            <p:cNvPr id="63522" name="Picture 4" descr="1309477718_pc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54113" y="309403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23" name="TextBox 40"/>
            <p:cNvSpPr txBox="1">
              <a:spLocks noChangeArrowheads="1"/>
            </p:cNvSpPr>
            <p:nvPr/>
          </p:nvSpPr>
          <p:spPr bwMode="auto">
            <a:xfrm>
              <a:off x="1382713" y="4237038"/>
              <a:ext cx="799908" cy="356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5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Client </a:t>
              </a:r>
            </a:p>
          </p:txBody>
        </p:sp>
      </p:grpSp>
      <p:cxnSp>
        <p:nvCxnSpPr>
          <p:cNvPr id="63500" name="Straight Arrow Connector 42"/>
          <p:cNvCxnSpPr>
            <a:cxnSpLocks noChangeShapeType="1"/>
          </p:cNvCxnSpPr>
          <p:nvPr/>
        </p:nvCxnSpPr>
        <p:spPr bwMode="auto">
          <a:xfrm>
            <a:off x="4710240" y="3982019"/>
            <a:ext cx="2419200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prstDash val="sysDash"/>
            <a:round/>
            <a:headEnd/>
            <a:tailEnd type="arrow" w="med" len="med"/>
          </a:ln>
        </p:spPr>
      </p:cxnSp>
      <p:cxnSp>
        <p:nvCxnSpPr>
          <p:cNvPr id="63501" name="Curved Connector 49"/>
          <p:cNvCxnSpPr>
            <a:cxnSpLocks noChangeShapeType="1"/>
          </p:cNvCxnSpPr>
          <p:nvPr/>
        </p:nvCxnSpPr>
        <p:spPr bwMode="auto">
          <a:xfrm>
            <a:off x="1945440" y="4189400"/>
            <a:ext cx="1313280" cy="1036909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217440" y="1908201"/>
            <a:ext cx="2004480" cy="892894"/>
            <a:chOff x="392112" y="1874837"/>
            <a:chExt cx="2287455" cy="984568"/>
          </a:xfrm>
        </p:grpSpPr>
        <p:sp>
          <p:nvSpPr>
            <p:cNvPr id="32" name="Rounded Rectangular Callout 31"/>
            <p:cNvSpPr/>
            <p:nvPr/>
          </p:nvSpPr>
          <p:spPr>
            <a:xfrm>
              <a:off x="392112" y="2103511"/>
              <a:ext cx="2287455" cy="755894"/>
            </a:xfrm>
            <a:prstGeom prst="wedgeRoundRectCallout">
              <a:avLst>
                <a:gd name="adj1" fmla="val -5287"/>
                <a:gd name="adj2" fmla="val 97779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/>
                  </a:solidFill>
                  <a:latin typeface="Arial (Body)"/>
                  <a:cs typeface="Arial (Body)"/>
                </a:rPr>
                <a:t>I want to access </a:t>
              </a:r>
            </a:p>
            <a:p>
              <a:pPr algn="ctr">
                <a:defRPr/>
              </a:pPr>
              <a:r>
                <a:rPr lang="en-US" sz="1600" dirty="0" err="1">
                  <a:solidFill>
                    <a:schemeClr val="tx2"/>
                  </a:solidFill>
                  <a:latin typeface="Arial (Body)"/>
                  <a:cs typeface="Arial (Body)"/>
                </a:rPr>
                <a:t>www.example.com</a:t>
              </a:r>
              <a:endParaRPr lang="en-US" sz="1600" dirty="0">
                <a:solidFill>
                  <a:schemeClr val="tx2"/>
                </a:solidFill>
                <a:latin typeface="Arial (Body)"/>
                <a:cs typeface="Arial (Body)"/>
              </a:endParaRPr>
            </a:p>
          </p:txBody>
        </p:sp>
        <p:sp>
          <p:nvSpPr>
            <p:cNvPr id="63521" name="Oval 43"/>
            <p:cNvSpPr>
              <a:spLocks noChangeArrowheads="1"/>
            </p:cNvSpPr>
            <p:nvPr/>
          </p:nvSpPr>
          <p:spPr bwMode="auto">
            <a:xfrm>
              <a:off x="392112" y="1874837"/>
              <a:ext cx="304800" cy="30480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anchorCtr="1">
              <a:prstTxWarp prst="textNoShape">
                <a:avLst/>
              </a:prstTxWarp>
            </a:bodyPr>
            <a:lstStyle/>
            <a:p>
              <a:pPr hangingPunct="0">
                <a:lnSpc>
                  <a:spcPct val="96000"/>
                </a:lnSpc>
                <a:buClr>
                  <a:srgbClr val="000000"/>
                </a:buClr>
                <a:buSzPct val="100000"/>
                <a:buFont typeface="Times New Roman" pitchFamily="1" charset="0"/>
                <a:buNone/>
              </a:pPr>
              <a:r>
                <a:rPr lang="en-US" sz="11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1</a:t>
              </a:r>
            </a:p>
          </p:txBody>
        </p:sp>
      </p:grpSp>
      <p:grpSp>
        <p:nvGrpSpPr>
          <p:cNvPr id="10" name="Group 77"/>
          <p:cNvGrpSpPr>
            <a:grpSpLocks/>
          </p:cNvGrpSpPr>
          <p:nvPr/>
        </p:nvGrpSpPr>
        <p:grpSpPr bwMode="auto">
          <a:xfrm>
            <a:off x="4364639" y="3290748"/>
            <a:ext cx="1503504" cy="570302"/>
            <a:chOff x="4811712" y="3627437"/>
            <a:chExt cx="1657509" cy="628652"/>
          </a:xfrm>
        </p:grpSpPr>
        <p:sp>
          <p:nvSpPr>
            <p:cNvPr id="63518" name="Rectangle 28"/>
            <p:cNvSpPr>
              <a:spLocks noChangeArrowheads="1"/>
            </p:cNvSpPr>
            <p:nvPr/>
          </p:nvSpPr>
          <p:spPr bwMode="auto">
            <a:xfrm>
              <a:off x="5040312" y="3856037"/>
              <a:ext cx="1428909" cy="40005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6000"/>
                </a:lnSpc>
                <a:buClr>
                  <a:srgbClr val="000000"/>
                </a:buClr>
                <a:buSzPct val="100000"/>
                <a:buFont typeface="Times New Roman" pitchFamily="1" charset="0"/>
                <a:buNone/>
              </a:pPr>
              <a:r>
                <a:rPr lang="en-US" sz="1500" b="1" dirty="0">
                  <a:latin typeface="Courier New" pitchFamily="1" charset="0"/>
                  <a:ea typeface="Courier New" pitchFamily="1" charset="0"/>
                  <a:cs typeface="Courier New" pitchFamily="1" charset="0"/>
                </a:rPr>
                <a:t>QID=64571</a:t>
              </a:r>
            </a:p>
          </p:txBody>
        </p:sp>
        <p:sp>
          <p:nvSpPr>
            <p:cNvPr id="63519" name="Oval 44"/>
            <p:cNvSpPr>
              <a:spLocks noChangeArrowheads="1"/>
            </p:cNvSpPr>
            <p:nvPr/>
          </p:nvSpPr>
          <p:spPr bwMode="auto">
            <a:xfrm>
              <a:off x="4811712" y="3627437"/>
              <a:ext cx="304800" cy="30480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anchorCtr="1">
              <a:prstTxWarp prst="textNoShape">
                <a:avLst/>
              </a:prstTxWarp>
            </a:bodyPr>
            <a:lstStyle/>
            <a:p>
              <a:pPr hangingPunct="0">
                <a:lnSpc>
                  <a:spcPct val="96000"/>
                </a:lnSpc>
                <a:buClr>
                  <a:srgbClr val="000000"/>
                </a:buClr>
                <a:buSzPct val="100000"/>
                <a:buFont typeface="Times New Roman" pitchFamily="1" charset="0"/>
                <a:buNone/>
              </a:pPr>
              <a:r>
                <a:rPr lang="en-US" sz="1100" dirty="0">
                  <a:latin typeface="Century Gothic" pitchFamily="1" charset="0"/>
                  <a:ea typeface="Century Gothic" pitchFamily="1" charset="0"/>
                  <a:cs typeface="Century Gothic" pitchFamily="1" charset="0"/>
                </a:rPr>
                <a:t>2</a:t>
              </a:r>
            </a:p>
          </p:txBody>
        </p:sp>
      </p:grpSp>
      <p:grpSp>
        <p:nvGrpSpPr>
          <p:cNvPr id="11" name="Group 57"/>
          <p:cNvGrpSpPr>
            <a:grpSpLocks/>
          </p:cNvGrpSpPr>
          <p:nvPr/>
        </p:nvGrpSpPr>
        <p:grpSpPr bwMode="auto">
          <a:xfrm>
            <a:off x="4986720" y="2392092"/>
            <a:ext cx="1728000" cy="845525"/>
            <a:chOff x="5497512" y="2484437"/>
            <a:chExt cx="1905001" cy="931834"/>
          </a:xfrm>
        </p:grpSpPr>
        <p:cxnSp>
          <p:nvCxnSpPr>
            <p:cNvPr id="6" name="Straight Arrow Connector 17"/>
            <p:cNvCxnSpPr>
              <a:cxnSpLocks noChangeShapeType="1"/>
            </p:cNvCxnSpPr>
            <p:nvPr/>
          </p:nvCxnSpPr>
          <p:spPr bwMode="auto">
            <a:xfrm rot="10800000">
              <a:off x="5497512" y="2789237"/>
              <a:ext cx="1905001" cy="1"/>
            </a:xfrm>
            <a:prstGeom prst="straightConnector1">
              <a:avLst/>
            </a:prstGeom>
            <a:noFill/>
            <a:ln w="25400">
              <a:solidFill>
                <a:srgbClr val="E83867"/>
              </a:solidFill>
              <a:round/>
              <a:headEnd/>
              <a:tailEnd type="arrow" w="med" len="med"/>
            </a:ln>
          </p:spPr>
        </p:cxnSp>
        <p:sp>
          <p:nvSpPr>
            <p:cNvPr id="7" name="TextBox 50"/>
            <p:cNvSpPr txBox="1">
              <a:spLocks noChangeArrowheads="1"/>
            </p:cNvSpPr>
            <p:nvPr/>
          </p:nvSpPr>
          <p:spPr bwMode="auto">
            <a:xfrm>
              <a:off x="5802312" y="2484437"/>
              <a:ext cx="1196203" cy="322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latin typeface="Courier New" pitchFamily="1" charset="0"/>
                  <a:ea typeface="Courier New" pitchFamily="1" charset="0"/>
                  <a:cs typeface="Courier New" pitchFamily="1" charset="0"/>
                </a:rPr>
                <a:t>QID=64569</a:t>
              </a:r>
            </a:p>
          </p:txBody>
        </p:sp>
        <p:cxnSp>
          <p:nvCxnSpPr>
            <p:cNvPr id="63514" name="Straight Arrow Connector 51"/>
            <p:cNvCxnSpPr>
              <a:cxnSpLocks noChangeShapeType="1"/>
            </p:cNvCxnSpPr>
            <p:nvPr/>
          </p:nvCxnSpPr>
          <p:spPr bwMode="auto">
            <a:xfrm rot="10800000">
              <a:off x="5497512" y="3094037"/>
              <a:ext cx="1905001" cy="1"/>
            </a:xfrm>
            <a:prstGeom prst="straightConnector1">
              <a:avLst/>
            </a:prstGeom>
            <a:noFill/>
            <a:ln w="25400">
              <a:solidFill>
                <a:srgbClr val="E83867"/>
              </a:solidFill>
              <a:round/>
              <a:headEnd/>
              <a:tailEnd type="arrow" w="med" len="med"/>
            </a:ln>
          </p:spPr>
        </p:cxnSp>
        <p:sp>
          <p:nvSpPr>
            <p:cNvPr id="63515" name="TextBox 52"/>
            <p:cNvSpPr txBox="1">
              <a:spLocks noChangeArrowheads="1"/>
            </p:cNvSpPr>
            <p:nvPr/>
          </p:nvSpPr>
          <p:spPr bwMode="auto">
            <a:xfrm>
              <a:off x="5802312" y="2789237"/>
              <a:ext cx="1196203" cy="322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latin typeface="Courier New" pitchFamily="1" charset="0"/>
                  <a:ea typeface="Courier New" pitchFamily="1" charset="0"/>
                  <a:cs typeface="Courier New" pitchFamily="1" charset="0"/>
                </a:rPr>
                <a:t>QID=64570</a:t>
              </a:r>
            </a:p>
          </p:txBody>
        </p:sp>
        <p:cxnSp>
          <p:nvCxnSpPr>
            <p:cNvPr id="63516" name="Straight Arrow Connector 53"/>
            <p:cNvCxnSpPr>
              <a:cxnSpLocks noChangeShapeType="1"/>
            </p:cNvCxnSpPr>
            <p:nvPr/>
          </p:nvCxnSpPr>
          <p:spPr bwMode="auto">
            <a:xfrm rot="10800000">
              <a:off x="5497512" y="3398837"/>
              <a:ext cx="1905001" cy="1"/>
            </a:xfrm>
            <a:prstGeom prst="straightConnector1">
              <a:avLst/>
            </a:prstGeom>
            <a:noFill/>
            <a:ln w="25400">
              <a:solidFill>
                <a:srgbClr val="E83867"/>
              </a:solidFill>
              <a:round/>
              <a:headEnd/>
              <a:tailEnd type="arrow" w="med" len="med"/>
            </a:ln>
          </p:spPr>
        </p:cxnSp>
        <p:sp>
          <p:nvSpPr>
            <p:cNvPr id="63517" name="TextBox 54"/>
            <p:cNvSpPr txBox="1">
              <a:spLocks noChangeArrowheads="1"/>
            </p:cNvSpPr>
            <p:nvPr/>
          </p:nvSpPr>
          <p:spPr bwMode="auto">
            <a:xfrm>
              <a:off x="5802312" y="3094037"/>
              <a:ext cx="1196203" cy="322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latin typeface="Courier New" pitchFamily="1" charset="0"/>
                  <a:ea typeface="Courier New" pitchFamily="1" charset="0"/>
                  <a:cs typeface="Courier New" pitchFamily="1" charset="0"/>
                </a:rPr>
                <a:t>QID=64571</a:t>
              </a:r>
            </a:p>
          </p:txBody>
        </p:sp>
      </p:grpSp>
      <p:sp>
        <p:nvSpPr>
          <p:cNvPr id="63505" name="TextBox 55"/>
          <p:cNvSpPr txBox="1">
            <a:spLocks noChangeArrowheads="1"/>
          </p:cNvSpPr>
          <p:nvPr/>
        </p:nvSpPr>
        <p:spPr bwMode="auto">
          <a:xfrm>
            <a:off x="4572001" y="5502819"/>
            <a:ext cx="2881513" cy="2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US" sz="1300" b="1" dirty="0" err="1">
                <a:solidFill>
                  <a:srgbClr val="0000FF"/>
                </a:solidFill>
                <a:latin typeface="Courier New" pitchFamily="1" charset="0"/>
                <a:ea typeface="Courier New" pitchFamily="1" charset="0"/>
                <a:cs typeface="Courier New" pitchFamily="1" charset="0"/>
              </a:rPr>
              <a:t>www.example.com</a:t>
            </a:r>
            <a:r>
              <a:rPr lang="en-US" sz="1300" b="1" dirty="0">
                <a:solidFill>
                  <a:srgbClr val="0000FF"/>
                </a:solidFill>
                <a:latin typeface="Courier New" pitchFamily="1" charset="0"/>
                <a:ea typeface="Courier New" pitchFamily="1" charset="0"/>
                <a:cs typeface="Courier New" pitchFamily="1" charset="0"/>
              </a:rPr>
              <a:t> 192.168.1.1</a:t>
            </a:r>
          </a:p>
        </p:txBody>
      </p:sp>
      <p:sp>
        <p:nvSpPr>
          <p:cNvPr id="63506" name="TextBox 56"/>
          <p:cNvSpPr txBox="1">
            <a:spLocks noChangeArrowheads="1"/>
          </p:cNvSpPr>
          <p:nvPr/>
        </p:nvSpPr>
        <p:spPr bwMode="auto">
          <a:xfrm>
            <a:off x="6300001" y="2945110"/>
            <a:ext cx="825367" cy="3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  <a:latin typeface="Century Gothic" pitchFamily="1" charset="0"/>
                <a:ea typeface="Century Gothic" pitchFamily="1" charset="0"/>
                <a:cs typeface="Century Gothic" pitchFamily="1" charset="0"/>
              </a:rPr>
              <a:t>match!</a:t>
            </a:r>
          </a:p>
        </p:txBody>
      </p:sp>
      <p:sp>
        <p:nvSpPr>
          <p:cNvPr id="63507" name="TextBox 58"/>
          <p:cNvSpPr txBox="1">
            <a:spLocks noChangeArrowheads="1"/>
          </p:cNvSpPr>
          <p:nvPr/>
        </p:nvSpPr>
        <p:spPr bwMode="auto">
          <a:xfrm>
            <a:off x="4433761" y="2046456"/>
            <a:ext cx="2981557" cy="2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US" sz="1300" b="1" dirty="0" err="1">
                <a:solidFill>
                  <a:srgbClr val="FF0000"/>
                </a:solidFill>
                <a:latin typeface="Courier New" pitchFamily="1" charset="0"/>
                <a:ea typeface="Courier New" pitchFamily="1" charset="0"/>
                <a:cs typeface="Courier New" pitchFamily="1" charset="0"/>
              </a:rPr>
              <a:t>www.example.com</a:t>
            </a:r>
            <a:r>
              <a:rPr lang="en-US" sz="1300" b="1" dirty="0">
                <a:solidFill>
                  <a:srgbClr val="FF0000"/>
                </a:solidFill>
                <a:latin typeface="Courier New" pitchFamily="1" charset="0"/>
                <a:ea typeface="Courier New" pitchFamily="1" charset="0"/>
                <a:cs typeface="Courier New" pitchFamily="1" charset="0"/>
              </a:rPr>
              <a:t> 192.168.1.99</a:t>
            </a:r>
          </a:p>
        </p:txBody>
      </p:sp>
      <p:sp>
        <p:nvSpPr>
          <p:cNvPr id="63508" name="Oval 44"/>
          <p:cNvSpPr>
            <a:spLocks noChangeArrowheads="1"/>
          </p:cNvSpPr>
          <p:nvPr/>
        </p:nvSpPr>
        <p:spPr bwMode="auto">
          <a:xfrm>
            <a:off x="7129440" y="1839074"/>
            <a:ext cx="276480" cy="276509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lIns="82945" tIns="41473" rIns="82945" bIns="41473" anchorCtr="1">
            <a:prstTxWarp prst="textNoShape">
              <a:avLst/>
            </a:prstTxWarp>
          </a:bodyPr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en-US" sz="1100" dirty="0">
                <a:latin typeface="Century Gothic" pitchFamily="1" charset="0"/>
                <a:ea typeface="Century Gothic" pitchFamily="1" charset="0"/>
                <a:cs typeface="Century Gothic" pitchFamily="1" charset="0"/>
              </a:rPr>
              <a:t>3</a:t>
            </a:r>
          </a:p>
        </p:txBody>
      </p:sp>
      <p:sp>
        <p:nvSpPr>
          <p:cNvPr id="63509" name="Oval 44"/>
          <p:cNvSpPr>
            <a:spLocks noChangeArrowheads="1"/>
          </p:cNvSpPr>
          <p:nvPr/>
        </p:nvSpPr>
        <p:spPr bwMode="auto">
          <a:xfrm>
            <a:off x="7129440" y="5226309"/>
            <a:ext cx="276480" cy="276509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lIns="82945" tIns="41473" rIns="82945" bIns="41473" anchorCtr="1">
            <a:prstTxWarp prst="textNoShape">
              <a:avLst/>
            </a:prstTxWarp>
          </a:bodyPr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en-US" sz="1100" dirty="0">
                <a:latin typeface="Century Gothic" pitchFamily="1" charset="0"/>
                <a:ea typeface="Century Gothic" pitchFamily="1" charset="0"/>
                <a:cs typeface="Century Gothic" pitchFamily="1" charset="0"/>
              </a:rPr>
              <a:t>3</a:t>
            </a:r>
          </a:p>
        </p:txBody>
      </p:sp>
      <p:sp>
        <p:nvSpPr>
          <p:cNvPr id="63510" name="Rectangle 63"/>
          <p:cNvSpPr>
            <a:spLocks noChangeArrowheads="1"/>
          </p:cNvSpPr>
          <p:nvPr/>
        </p:nvSpPr>
        <p:spPr bwMode="auto">
          <a:xfrm>
            <a:off x="7267680" y="3774637"/>
            <a:ext cx="1382400" cy="345636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</a:bodyPr>
          <a:lstStyle/>
          <a:p>
            <a:pPr algn="ctr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en-US" sz="1600" dirty="0">
                <a:latin typeface="Century Gothic" pitchFamily="1" charset="0"/>
                <a:ea typeface="Century Gothic" pitchFamily="1" charset="0"/>
                <a:cs typeface="Century Gothic" pitchFamily="1" charset="0"/>
              </a:rPr>
              <a:t>Root/GTLD</a:t>
            </a:r>
          </a:p>
        </p:txBody>
      </p:sp>
      <p:cxnSp>
        <p:nvCxnSpPr>
          <p:cNvPr id="63511" name="Straight Arrow Connector 66"/>
          <p:cNvCxnSpPr>
            <a:cxnSpLocks noChangeShapeType="1"/>
          </p:cNvCxnSpPr>
          <p:nvPr/>
        </p:nvCxnSpPr>
        <p:spPr bwMode="auto">
          <a:xfrm rot="5400000">
            <a:off x="7577953" y="4707135"/>
            <a:ext cx="898654" cy="144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 type="arrow" w="med" len="med"/>
          </a:ln>
        </p:spPr>
      </p:cxnSp>
      <p:cxnSp>
        <p:nvCxnSpPr>
          <p:cNvPr id="63512" name="Elbow Connector 69"/>
          <p:cNvCxnSpPr>
            <a:cxnSpLocks noChangeShapeType="1"/>
          </p:cNvCxnSpPr>
          <p:nvPr/>
        </p:nvCxnSpPr>
        <p:spPr bwMode="auto">
          <a:xfrm rot="10800000">
            <a:off x="4986720" y="4189400"/>
            <a:ext cx="2073600" cy="1175163"/>
          </a:xfrm>
          <a:prstGeom prst="bentConnector3">
            <a:avLst>
              <a:gd name="adj1" fmla="val 55556"/>
            </a:avLst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</p:spPr>
      </p:cxnSp>
      <p:sp>
        <p:nvSpPr>
          <p:cNvPr id="63513" name="TextBox 71"/>
          <p:cNvSpPr txBox="1">
            <a:spLocks noChangeArrowheads="1"/>
          </p:cNvSpPr>
          <p:nvPr/>
        </p:nvSpPr>
        <p:spPr bwMode="auto">
          <a:xfrm>
            <a:off x="5954400" y="5088055"/>
            <a:ext cx="1067903" cy="2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latin typeface="Courier New" pitchFamily="1" charset="0"/>
                <a:ea typeface="Courier New" pitchFamily="1" charset="0"/>
                <a:cs typeface="Courier New" pitchFamily="1" charset="0"/>
              </a:rPr>
              <a:t>QID=64571</a:t>
            </a:r>
          </a:p>
        </p:txBody>
      </p:sp>
      <p:cxnSp>
        <p:nvCxnSpPr>
          <p:cNvPr id="46" name="Curved Connector 49"/>
          <p:cNvCxnSpPr>
            <a:cxnSpLocks noChangeShapeType="1"/>
          </p:cNvCxnSpPr>
          <p:nvPr/>
        </p:nvCxnSpPr>
        <p:spPr bwMode="auto">
          <a:xfrm flipV="1">
            <a:off x="2339752" y="1700808"/>
            <a:ext cx="4824536" cy="720080"/>
          </a:xfrm>
          <a:prstGeom prst="curvedConnector3">
            <a:avLst>
              <a:gd name="adj1" fmla="val 38154"/>
            </a:avLst>
          </a:prstGeom>
          <a:ln w="19050" cmpd="sng">
            <a:headEnd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109102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5" grpId="0"/>
      <p:bldP spid="63506" grpId="0"/>
      <p:bldP spid="63507" grpId="0"/>
      <p:bldP spid="63508" grpId="0" animBg="1"/>
      <p:bldP spid="63509" grpId="0" animBg="1"/>
      <p:bldP spid="63510" grpId="0" animBg="1"/>
      <p:bldP spid="63513" grpId="0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Amplification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type of reflection attack combined with amplification</a:t>
            </a:r>
          </a:p>
          <a:p>
            <a:pPr lvl="1"/>
            <a:r>
              <a:rPr lang="en-US" dirty="0" smtClean="0"/>
              <a:t>Source of attack is reflected off another machine</a:t>
            </a:r>
          </a:p>
          <a:p>
            <a:pPr lvl="1"/>
            <a:r>
              <a:rPr lang="en-US" dirty="0" smtClean="0"/>
              <a:t>Traffic received is bigger (amplified) than the traffic sent by the attacker</a:t>
            </a:r>
          </a:p>
          <a:p>
            <a:r>
              <a:rPr lang="en-US" dirty="0" smtClean="0"/>
              <a:t>UDP packet’s source address is spoofed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7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DNS Amplification</a:t>
            </a:r>
            <a:endParaRPr lang="en-US" dirty="0"/>
          </a:p>
        </p:txBody>
      </p:sp>
      <p:sp>
        <p:nvSpPr>
          <p:cNvPr id="32" name="Rounded Rectangular Callout 31"/>
          <p:cNvSpPr/>
          <p:nvPr/>
        </p:nvSpPr>
        <p:spPr>
          <a:xfrm>
            <a:off x="355680" y="1493437"/>
            <a:ext cx="2200096" cy="685800"/>
          </a:xfrm>
          <a:prstGeom prst="wedgeRoundRectCallout">
            <a:avLst>
              <a:gd name="adj1" fmla="val -5287"/>
              <a:gd name="adj2" fmla="val 9777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Queries for</a:t>
            </a:r>
          </a:p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www.example.com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Group 60"/>
          <p:cNvGrpSpPr/>
          <p:nvPr/>
        </p:nvGrpSpPr>
        <p:grpSpPr>
          <a:xfrm>
            <a:off x="1738080" y="5088054"/>
            <a:ext cx="2004480" cy="1329297"/>
            <a:chOff x="7173912" y="2332037"/>
            <a:chExt cx="2209800" cy="1465304"/>
          </a:xfrm>
        </p:grpSpPr>
        <p:pic>
          <p:nvPicPr>
            <p:cNvPr id="6" name="Picture 5" descr="1309478246_intruder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112" y="2636837"/>
              <a:ext cx="914400" cy="914400"/>
            </a:xfrm>
            <a:prstGeom prst="rect">
              <a:avLst/>
            </a:prstGeom>
          </p:spPr>
        </p:pic>
        <p:pic>
          <p:nvPicPr>
            <p:cNvPr id="34" name="Picture 33" descr="1318217809_Network Onlin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78712" y="2332037"/>
              <a:ext cx="1295400" cy="1295400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7173912" y="3475037"/>
              <a:ext cx="2209800" cy="3223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>
                  <a:latin typeface="Century Gothic"/>
                  <a:cs typeface="Century Gothic"/>
                </a:rPr>
                <a:t>Attacker</a:t>
              </a:r>
            </a:p>
          </p:txBody>
        </p:sp>
      </p:grpSp>
      <p:grpSp>
        <p:nvGrpSpPr>
          <p:cNvPr id="11" name="Group 45"/>
          <p:cNvGrpSpPr/>
          <p:nvPr/>
        </p:nvGrpSpPr>
        <p:grpSpPr>
          <a:xfrm>
            <a:off x="7129439" y="2599475"/>
            <a:ext cx="2048570" cy="1198859"/>
            <a:chOff x="7326312" y="5684837"/>
            <a:chExt cx="2258407" cy="1321520"/>
          </a:xfrm>
        </p:grpSpPr>
        <p:pic>
          <p:nvPicPr>
            <p:cNvPr id="7" name="Picture 6" descr="1309485615_dedicated_server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78712" y="5684837"/>
              <a:ext cx="914400" cy="914400"/>
            </a:xfrm>
            <a:prstGeom prst="rect">
              <a:avLst/>
            </a:prstGeom>
          </p:spPr>
        </p:pic>
        <p:pic>
          <p:nvPicPr>
            <p:cNvPr id="8" name="Picture 7" descr="1309485615_dedicated_server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12112" y="5684837"/>
              <a:ext cx="914400" cy="91440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7326312" y="6599237"/>
              <a:ext cx="2258407" cy="407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Century Gothic"/>
                  <a:cs typeface="Century Gothic"/>
                </a:rPr>
                <a:t>ns.example.com</a:t>
              </a:r>
              <a:endParaRPr lang="en-US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12" name="Group 44"/>
          <p:cNvGrpSpPr/>
          <p:nvPr/>
        </p:nvGrpSpPr>
        <p:grpSpPr>
          <a:xfrm>
            <a:off x="6550542" y="4673293"/>
            <a:ext cx="1945214" cy="1198859"/>
            <a:chOff x="5087918" y="5684837"/>
            <a:chExt cx="2144464" cy="1321520"/>
          </a:xfrm>
        </p:grpSpPr>
        <p:pic>
          <p:nvPicPr>
            <p:cNvPr id="4" name="Picture 3" descr="1309485615_dedicated_server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02312" y="5684837"/>
              <a:ext cx="914400" cy="9144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087918" y="6599237"/>
              <a:ext cx="2144464" cy="407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Century Gothic"/>
                  <a:cs typeface="Century Gothic"/>
                </a:rPr>
                <a:t>Victim Machine</a:t>
              </a:r>
              <a:endParaRPr lang="en-US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396960" y="2530345"/>
            <a:ext cx="2489383" cy="1382545"/>
            <a:chOff x="3744912" y="2789237"/>
            <a:chExt cx="2744372" cy="1524000"/>
          </a:xfrm>
        </p:grpSpPr>
        <p:pic>
          <p:nvPicPr>
            <p:cNvPr id="9" name="Picture 8" descr="1309485615_dedicated_server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78312" y="3170237"/>
              <a:ext cx="1143000" cy="1143000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744912" y="2789237"/>
              <a:ext cx="2744372" cy="407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/>
                  <a:cs typeface="Century Gothic"/>
                </a:rPr>
                <a:t>DNS Recursive server</a:t>
              </a:r>
              <a:endParaRPr lang="en-US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17440" y="2461218"/>
            <a:ext cx="2280960" cy="2513257"/>
            <a:chOff x="239712" y="2713037"/>
            <a:chExt cx="2514600" cy="2770400"/>
          </a:xfrm>
        </p:grpSpPr>
        <p:pic>
          <p:nvPicPr>
            <p:cNvPr id="5" name="Picture 4" descr="1309477718_pc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9712" y="2713037"/>
              <a:ext cx="1295400" cy="1295400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301071" y="4465637"/>
              <a:ext cx="1959694" cy="1017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Century Gothic"/>
                  <a:cs typeface="Century Gothic"/>
                </a:rPr>
                <a:t>Compromised </a:t>
              </a:r>
            </a:p>
            <a:p>
              <a:pPr algn="ctr"/>
              <a:r>
                <a:rPr lang="en-US" dirty="0" smtClean="0">
                  <a:latin typeface="Century Gothic"/>
                  <a:cs typeface="Century Gothic"/>
                </a:rPr>
                <a:t>Machines</a:t>
              </a:r>
            </a:p>
            <a:p>
              <a:pPr algn="ctr"/>
              <a:r>
                <a:rPr lang="en-US" dirty="0" smtClean="0">
                  <a:latin typeface="Century Gothic"/>
                  <a:cs typeface="Century Gothic"/>
                </a:rPr>
                <a:t>(spoofed IP)</a:t>
              </a:r>
              <a:endParaRPr lang="en-US" dirty="0">
                <a:latin typeface="Century Gothic"/>
                <a:cs typeface="Century Gothic"/>
              </a:endParaRPr>
            </a:p>
          </p:txBody>
        </p:sp>
        <p:pic>
          <p:nvPicPr>
            <p:cNvPr id="29" name="Picture 28" descr="1309477718_pc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9312" y="2941637"/>
              <a:ext cx="1295400" cy="1295400"/>
            </a:xfrm>
            <a:prstGeom prst="rect">
              <a:avLst/>
            </a:prstGeom>
          </p:spPr>
        </p:pic>
        <p:pic>
          <p:nvPicPr>
            <p:cNvPr id="30" name="Picture 29" descr="1309477718_pc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58912" y="3246437"/>
              <a:ext cx="1295400" cy="1295400"/>
            </a:xfrm>
            <a:prstGeom prst="rect">
              <a:avLst/>
            </a:prstGeom>
          </p:spPr>
        </p:pic>
      </p:grpSp>
      <p:cxnSp>
        <p:nvCxnSpPr>
          <p:cNvPr id="42" name="Straight Arrow Connector 41"/>
          <p:cNvCxnSpPr/>
          <p:nvPr/>
        </p:nvCxnSpPr>
        <p:spPr bwMode="auto">
          <a:xfrm rot="16200000" flipV="1">
            <a:off x="1841716" y="4362243"/>
            <a:ext cx="829527" cy="48384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grpSp>
        <p:nvGrpSpPr>
          <p:cNvPr id="37" name="Group 36"/>
          <p:cNvGrpSpPr/>
          <p:nvPr/>
        </p:nvGrpSpPr>
        <p:grpSpPr>
          <a:xfrm>
            <a:off x="2705760" y="3290745"/>
            <a:ext cx="1105920" cy="277950"/>
            <a:chOff x="2982912" y="3627437"/>
            <a:chExt cx="1219200" cy="306388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>
              <a:off x="2982912" y="3627437"/>
              <a:ext cx="1219200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>
              <a:off x="2982912" y="3779837"/>
              <a:ext cx="1219200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5" name="Straight Arrow Connector 54"/>
            <p:cNvCxnSpPr/>
            <p:nvPr/>
          </p:nvCxnSpPr>
          <p:spPr bwMode="auto">
            <a:xfrm>
              <a:off x="2982912" y="3932237"/>
              <a:ext cx="1219200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6" name="Rectangle 63"/>
          <p:cNvSpPr>
            <a:spLocks noChangeArrowheads="1"/>
          </p:cNvSpPr>
          <p:nvPr/>
        </p:nvSpPr>
        <p:spPr bwMode="auto">
          <a:xfrm>
            <a:off x="7267680" y="1424309"/>
            <a:ext cx="1382400" cy="345636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</a:bodyPr>
          <a:lstStyle/>
          <a:p>
            <a:pPr algn="ctr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600">
                <a:latin typeface="Century Gothic" charset="0"/>
                <a:ea typeface="Century Gothic" charset="0"/>
                <a:cs typeface="Century Gothic" charset="0"/>
              </a:rPr>
              <a:t>Root/GTLD</a:t>
            </a:r>
          </a:p>
        </p:txBody>
      </p:sp>
      <p:sp>
        <p:nvSpPr>
          <p:cNvPr id="47" name="TextBox 55"/>
          <p:cNvSpPr txBox="1">
            <a:spLocks noChangeArrowheads="1"/>
          </p:cNvSpPr>
          <p:nvPr/>
        </p:nvSpPr>
        <p:spPr bwMode="auto">
          <a:xfrm>
            <a:off x="6325921" y="3774636"/>
            <a:ext cx="2881513" cy="2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US" sz="1300" b="1" dirty="0" err="1">
                <a:solidFill>
                  <a:srgbClr val="0000FF"/>
                </a:solidFill>
                <a:latin typeface="Courier New" charset="0"/>
                <a:ea typeface="Courier New" charset="0"/>
                <a:cs typeface="Courier New" charset="0"/>
              </a:rPr>
              <a:t>www.example.com</a:t>
            </a:r>
            <a:r>
              <a:rPr lang="en-US" sz="1300" b="1" dirty="0">
                <a:solidFill>
                  <a:srgbClr val="0000FF"/>
                </a:solidFill>
                <a:latin typeface="Courier New" charset="0"/>
                <a:ea typeface="Courier New" charset="0"/>
                <a:cs typeface="Courier New" charset="0"/>
              </a:rPr>
              <a:t> 192.168.1.1</a:t>
            </a:r>
          </a:p>
        </p:txBody>
      </p:sp>
      <p:cxnSp>
        <p:nvCxnSpPr>
          <p:cNvPr id="49" name="Elbow Connector 48"/>
          <p:cNvCxnSpPr/>
          <p:nvPr/>
        </p:nvCxnSpPr>
        <p:spPr bwMode="auto">
          <a:xfrm flipV="1">
            <a:off x="4779360" y="1562564"/>
            <a:ext cx="2488320" cy="1589927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66"/>
          <p:cNvCxnSpPr>
            <a:cxnSpLocks noChangeShapeType="1"/>
          </p:cNvCxnSpPr>
          <p:nvPr/>
        </p:nvCxnSpPr>
        <p:spPr bwMode="auto">
          <a:xfrm rot="5400000">
            <a:off x="7613963" y="2183989"/>
            <a:ext cx="691273" cy="144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 type="arrow" w="med" len="med"/>
          </a:ln>
        </p:spPr>
      </p:cxnSp>
      <p:grpSp>
        <p:nvGrpSpPr>
          <p:cNvPr id="72" name="Group 71"/>
          <p:cNvGrpSpPr/>
          <p:nvPr/>
        </p:nvGrpSpPr>
        <p:grpSpPr>
          <a:xfrm>
            <a:off x="4779360" y="4120272"/>
            <a:ext cx="2142720" cy="1106036"/>
            <a:chOff x="5268912" y="4541837"/>
            <a:chExt cx="2362200" cy="1219200"/>
          </a:xfrm>
        </p:grpSpPr>
        <p:cxnSp>
          <p:nvCxnSpPr>
            <p:cNvPr id="59" name="Elbow Connector 58"/>
            <p:cNvCxnSpPr/>
            <p:nvPr/>
          </p:nvCxnSpPr>
          <p:spPr bwMode="auto">
            <a:xfrm>
              <a:off x="5268912" y="4541837"/>
              <a:ext cx="2362200" cy="762000"/>
            </a:xfrm>
            <a:prstGeom prst="bentConnector3">
              <a:avLst>
                <a:gd name="adj1" fmla="val 57765"/>
              </a:avLst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2" name="Elbow Connector 61"/>
            <p:cNvCxnSpPr/>
            <p:nvPr/>
          </p:nvCxnSpPr>
          <p:spPr bwMode="auto">
            <a:xfrm>
              <a:off x="5268912" y="4999037"/>
              <a:ext cx="2362200" cy="762000"/>
            </a:xfrm>
            <a:prstGeom prst="bentConnector3">
              <a:avLst>
                <a:gd name="adj1" fmla="val 42832"/>
              </a:avLst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3" name="Elbow Connector 62"/>
            <p:cNvCxnSpPr/>
            <p:nvPr/>
          </p:nvCxnSpPr>
          <p:spPr bwMode="auto">
            <a:xfrm>
              <a:off x="5268912" y="4770437"/>
              <a:ext cx="2362200" cy="762000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41488383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6" grpId="0" animBg="1"/>
      <p:bldP spid="47" grpId="0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Resolvers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 servers that answer recursive queries from any host on the Internet </a:t>
            </a:r>
          </a:p>
          <a:p>
            <a:r>
              <a:rPr lang="en-US" dirty="0">
                <a:hlinkClick r:id="rId3"/>
              </a:rPr>
              <a:t>http://openresolverproject.org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Check if you’re running open resolvers</a:t>
            </a:r>
          </a:p>
          <a:p>
            <a:pPr lvl="1"/>
            <a:r>
              <a:rPr lang="en-US" dirty="0">
                <a:hlinkClick r:id="rId4"/>
              </a:rPr>
              <a:t>http://dns.measurement-factory.com/cgi-bin/</a:t>
            </a:r>
            <a:r>
              <a:rPr lang="en-US" dirty="0" smtClean="0">
                <a:hlinkClick r:id="rId4"/>
              </a:rPr>
              <a:t>openresolvercheck.pl</a:t>
            </a:r>
            <a:endParaRPr lang="en-US" dirty="0" smtClean="0"/>
          </a:p>
          <a:p>
            <a:r>
              <a:rPr lang="en-US" dirty="0" smtClean="0"/>
              <a:t>More statistics at </a:t>
            </a:r>
          </a:p>
          <a:p>
            <a:pPr lvl="1"/>
            <a:r>
              <a:rPr lang="en-US" dirty="0">
                <a:hlinkClick r:id="rId5"/>
              </a:rPr>
              <a:t>http://dns.measurement-factory.com/surveys/openresolvers</a:t>
            </a:r>
            <a:r>
              <a:rPr lang="en-US" dirty="0" smtClean="0">
                <a:hlinkClick r:id="rId5"/>
              </a:rPr>
              <a:t>/ASN</a:t>
            </a:r>
            <a:r>
              <a:rPr lang="en-US" dirty="0">
                <a:hlinkClick r:id="rId5"/>
              </a:rPr>
              <a:t>-reports/</a:t>
            </a:r>
            <a:r>
              <a:rPr lang="en-US" dirty="0" smtClean="0">
                <a:hlinkClick r:id="rId5"/>
              </a:rPr>
              <a:t>latest.html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21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Resolvers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86890" y="6093296"/>
            <a:ext cx="2557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Reference: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http://openresolverproject.org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/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9682" y="1052736"/>
            <a:ext cx="39277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As of 27 Oct 2013:</a:t>
            </a:r>
          </a:p>
          <a:p>
            <a:r>
              <a:rPr lang="en-US" sz="1400" dirty="0" smtClean="0">
                <a:solidFill>
                  <a:schemeClr val="accent5"/>
                </a:solidFill>
              </a:rPr>
              <a:t>24,910,951 servers responded to </a:t>
            </a:r>
            <a:r>
              <a:rPr lang="en-US" sz="1400" dirty="0" err="1" smtClean="0">
                <a:solidFill>
                  <a:schemeClr val="accent5"/>
                </a:solidFill>
              </a:rPr>
              <a:t>udp</a:t>
            </a:r>
            <a:r>
              <a:rPr lang="en-US" sz="1400" dirty="0" smtClean="0">
                <a:solidFill>
                  <a:schemeClr val="accent5"/>
                </a:solidFill>
              </a:rPr>
              <a:t>/53 probe </a:t>
            </a:r>
          </a:p>
          <a:p>
            <a:r>
              <a:rPr lang="en-US" sz="1400" dirty="0" smtClean="0">
                <a:solidFill>
                  <a:schemeClr val="accent5"/>
                </a:solidFill>
              </a:rPr>
              <a:t>19,834,410 returned OK  </a:t>
            </a:r>
            <a:endParaRPr lang="en-US" sz="1400" dirty="0">
              <a:solidFill>
                <a:schemeClr val="accent5"/>
              </a:solidFill>
            </a:endParaRPr>
          </a:p>
        </p:txBody>
      </p:sp>
      <p:pic>
        <p:nvPicPr>
          <p:cNvPr id="4" name="Content Placeholder 3" descr="Screen Shot 2014-11-11 at 2.42.11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67" b="-92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8583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Rate Limiting (RRL)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Protects against DNS amplification attack</a:t>
            </a:r>
          </a:p>
          <a:p>
            <a:r>
              <a:rPr lang="en-US" dirty="0" smtClean="0"/>
              <a:t>Implemented in CZ-NIC Knot (v1.2-RC3), </a:t>
            </a:r>
            <a:r>
              <a:rPr lang="en-US" dirty="0" err="1" smtClean="0"/>
              <a:t>NLNetLabs</a:t>
            </a:r>
            <a:r>
              <a:rPr lang="en-US" dirty="0" smtClean="0"/>
              <a:t> NSD (v3.2.15), and ISC BIND 9 (v9.9.4) release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 rate-limit {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               responses-per-second 5;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               log-only yes;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      }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 smtClean="0"/>
          </a:p>
          <a:p>
            <a:r>
              <a:rPr lang="en-US" dirty="0" smtClean="0"/>
              <a:t>If using older versions, a patch is available from </a:t>
            </a:r>
          </a:p>
          <a:p>
            <a:pPr lvl="1"/>
            <a:r>
              <a:rPr lang="en-US" dirty="0">
                <a:hlinkClick r:id="rId3"/>
              </a:rPr>
              <a:t>http://ss.vix.su/~vjs/</a:t>
            </a:r>
            <a:r>
              <a:rPr lang="en-US" dirty="0" smtClean="0">
                <a:hlinkClick r:id="rId3"/>
              </a:rPr>
              <a:t>rrlrpz.html</a:t>
            </a:r>
            <a:endParaRPr lang="en-US" dirty="0" smtClean="0"/>
          </a:p>
          <a:p>
            <a:pPr lvl="1"/>
            <a:r>
              <a:rPr lang="en-US" dirty="0" smtClean="0">
                <a:latin typeface="Courier New"/>
                <a:cs typeface="Courier New"/>
              </a:rPr>
              <a:t>patch –p0 -l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784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Delegation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Administrators can create subdomains to group hosts</a:t>
            </a:r>
          </a:p>
          <a:p>
            <a:pPr lvl="1"/>
            <a:r>
              <a:rPr lang="en-US" dirty="0" smtClean="0"/>
              <a:t>According to geography, organizational affiliation or any other criterion</a:t>
            </a:r>
          </a:p>
          <a:p>
            <a:r>
              <a:rPr lang="en-US" dirty="0" smtClean="0"/>
              <a:t>An administrator of a domain can delegate responsibility for managing a subdomain to someone else</a:t>
            </a:r>
          </a:p>
          <a:p>
            <a:pPr lvl="1"/>
            <a:r>
              <a:rPr lang="en-US" dirty="0" smtClean="0"/>
              <a:t>But this isn’t required</a:t>
            </a:r>
          </a:p>
          <a:p>
            <a:r>
              <a:rPr lang="en-US" dirty="0" smtClean="0"/>
              <a:t>The parent domain retains links to the delegated subdomain</a:t>
            </a:r>
          </a:p>
          <a:p>
            <a:pPr lvl="1"/>
            <a:r>
              <a:rPr lang="en-US" dirty="0" smtClean="0"/>
              <a:t>The parent domain “remembers” who it delegated the subdomain to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841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Changer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“Criminals have learned that if they can control a user’s DNS servers, they can control what sites the user connects to the Internet.”</a:t>
            </a:r>
            <a:endParaRPr lang="en-US" dirty="0" smtClean="0"/>
          </a:p>
          <a:p>
            <a:r>
              <a:rPr lang="en-US" dirty="0" smtClean="0"/>
              <a:t>How: infect computers with a malicious software (malware) </a:t>
            </a:r>
          </a:p>
          <a:p>
            <a:r>
              <a:rPr lang="en-US" dirty="0" smtClean="0"/>
              <a:t>This malware changes the user’s DNS settings with that of the attacker’s DNS servers</a:t>
            </a:r>
          </a:p>
          <a:p>
            <a:r>
              <a:rPr lang="en-US" dirty="0" smtClean="0"/>
              <a:t>Points the DNS configuration to DNS resolvers in specific address blocks and use it for their criminal enterprise</a:t>
            </a:r>
          </a:p>
          <a:p>
            <a:r>
              <a:rPr lang="en-US" dirty="0" smtClean="0"/>
              <a:t>For more: see the NANOG presentation by </a:t>
            </a:r>
            <a:r>
              <a:rPr lang="en-US" dirty="0" err="1" smtClean="0"/>
              <a:t>Merike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029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Rogue DNS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85.225.112.0 through 85.255.127.255</a:t>
            </a:r>
          </a:p>
          <a:p>
            <a:r>
              <a:rPr lang="en-US" dirty="0" smtClean="0"/>
              <a:t>67.210.0.0 through 67.210.15.255</a:t>
            </a:r>
          </a:p>
          <a:p>
            <a:r>
              <a:rPr lang="en-US" dirty="0" smtClean="0"/>
              <a:t>93.188.160.0 through 93.188.167.255</a:t>
            </a:r>
          </a:p>
          <a:p>
            <a:r>
              <a:rPr lang="en-US" dirty="0" smtClean="0"/>
              <a:t>77.67.83.0 through 77.67.83.255</a:t>
            </a:r>
          </a:p>
          <a:p>
            <a:r>
              <a:rPr lang="en-US" dirty="0" smtClean="0"/>
              <a:t>213.109.64.0 through 213.109.79.255</a:t>
            </a:r>
          </a:p>
          <a:p>
            <a:r>
              <a:rPr lang="en-US" dirty="0" smtClean="0"/>
              <a:t>64.28.176.0 through 64.28.191.255</a:t>
            </a:r>
          </a:p>
          <a:p>
            <a:endParaRPr lang="en-US" dirty="0"/>
          </a:p>
          <a:p>
            <a:r>
              <a:rPr lang="en-US" dirty="0" smtClean="0"/>
              <a:t>If your computer is configured with one of these DNS servers, it is most likely infected with </a:t>
            </a:r>
            <a:r>
              <a:rPr lang="en-US" dirty="0" err="1" smtClean="0"/>
              <a:t>DNSChanger</a:t>
            </a:r>
            <a:r>
              <a:rPr lang="en-US" dirty="0" smtClean="0"/>
              <a:t> malware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84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DNS Changer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By country (as of </a:t>
            </a:r>
            <a:r>
              <a:rPr lang="en-US" smtClean="0"/>
              <a:t>11 June </a:t>
            </a:r>
            <a:r>
              <a:rPr lang="en-US" dirty="0" smtClean="0"/>
              <a:t>2012):</a:t>
            </a:r>
          </a:p>
          <a:p>
            <a:pPr lvl="1"/>
            <a:r>
              <a:rPr lang="en-US" dirty="0" smtClean="0"/>
              <a:t>USA - 69517</a:t>
            </a:r>
          </a:p>
          <a:p>
            <a:pPr lvl="1"/>
            <a:r>
              <a:rPr lang="en-US" dirty="0" smtClean="0"/>
              <a:t>IT – 26494</a:t>
            </a:r>
          </a:p>
          <a:p>
            <a:pPr lvl="1"/>
            <a:r>
              <a:rPr lang="en-US" dirty="0" smtClean="0"/>
              <a:t>IN – 21302</a:t>
            </a:r>
          </a:p>
          <a:p>
            <a:pPr lvl="1"/>
            <a:r>
              <a:rPr lang="en-US" dirty="0" smtClean="0"/>
              <a:t>GB – 19589</a:t>
            </a:r>
          </a:p>
          <a:p>
            <a:pPr lvl="1"/>
            <a:r>
              <a:rPr lang="en-US" dirty="0" smtClean="0"/>
              <a:t>DE – 18427</a:t>
            </a:r>
          </a:p>
          <a:p>
            <a:r>
              <a:rPr lang="en-US" dirty="0" smtClean="0"/>
              <a:t>By ASNs</a:t>
            </a:r>
          </a:p>
          <a:p>
            <a:pPr lvl="1"/>
            <a:r>
              <a:rPr lang="en-US" dirty="0" smtClean="0"/>
              <a:t>AS9829 (India) – 15568</a:t>
            </a:r>
          </a:p>
          <a:p>
            <a:pPr lvl="1"/>
            <a:r>
              <a:rPr lang="en-US" dirty="0" smtClean="0"/>
              <a:t>AS3269 – 13406</a:t>
            </a:r>
          </a:p>
          <a:p>
            <a:pPr lvl="1"/>
            <a:r>
              <a:rPr lang="en-US" dirty="0" smtClean="0"/>
              <a:t>AS7922 – 11964</a:t>
            </a:r>
          </a:p>
          <a:p>
            <a:pPr lvl="1"/>
            <a:r>
              <a:rPr lang="en-US" dirty="0" smtClean="0"/>
              <a:t>AS3320 – 9250</a:t>
            </a:r>
          </a:p>
          <a:p>
            <a:pPr lvl="1"/>
            <a:r>
              <a:rPr lang="en-US" dirty="0" smtClean="0"/>
              <a:t>AS7132 – 6743</a:t>
            </a:r>
          </a:p>
          <a:p>
            <a:r>
              <a:rPr lang="en-US" dirty="0"/>
              <a:t>More info at </a:t>
            </a:r>
            <a:r>
              <a:rPr lang="en-US" dirty="0">
                <a:hlinkClick r:id="rId2"/>
              </a:rPr>
              <a:t>http://dcwg.org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18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Changer – Victim Count</a:t>
            </a:r>
            <a:endParaRPr lang="en-US" dirty="0"/>
          </a:p>
        </p:txBody>
      </p:sp>
      <p:pic>
        <p:nvPicPr>
          <p:cNvPr id="4" name="Content Placeholder 3" descr="DNS-Changer-Victim-Count-July-8-201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38" r="-6538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7334227" y="6093296"/>
            <a:ext cx="180977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Source: http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://</a:t>
            </a:r>
            <a:r>
              <a:rPr lang="en-US" sz="1000" dirty="0" err="1" smtClean="0">
                <a:solidFill>
                  <a:schemeClr val="bg1">
                    <a:lumMod val="65000"/>
                  </a:schemeClr>
                </a:solidFill>
              </a:rPr>
              <a:t>www.dcwg.org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5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Changer (News)</a:t>
            </a:r>
            <a:endParaRPr lang="en-US" dirty="0"/>
          </a:p>
        </p:txBody>
      </p:sp>
      <p:pic>
        <p:nvPicPr>
          <p:cNvPr id="4" name="Content Placeholder 3" descr="Screen Shot 2013-10-28 at 11.39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467" r="-544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243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Securing the Nameserver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Run the most recent version of the DNS software</a:t>
            </a:r>
          </a:p>
          <a:p>
            <a:pPr lvl="1"/>
            <a:r>
              <a:rPr lang="en-US" dirty="0" smtClean="0"/>
              <a:t>Apply </a:t>
            </a:r>
            <a:r>
              <a:rPr lang="en-US" dirty="0"/>
              <a:t>the latest </a:t>
            </a:r>
            <a:r>
              <a:rPr lang="en-US" dirty="0" smtClean="0"/>
              <a:t>patches</a:t>
            </a:r>
          </a:p>
          <a:p>
            <a:r>
              <a:rPr lang="en-US" dirty="0" smtClean="0"/>
              <a:t>Hide version</a:t>
            </a:r>
          </a:p>
          <a:p>
            <a:r>
              <a:rPr lang="en-US" dirty="0" smtClean="0"/>
              <a:t>Restrict queries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Allow-query { </a:t>
            </a:r>
            <a:r>
              <a:rPr lang="en-US" dirty="0" err="1" smtClean="0">
                <a:latin typeface="Courier New"/>
                <a:cs typeface="Courier New"/>
              </a:rPr>
              <a:t>acl_match_list</a:t>
            </a:r>
            <a:r>
              <a:rPr lang="en-US" dirty="0" smtClean="0">
                <a:latin typeface="Courier New"/>
                <a:cs typeface="Courier New"/>
              </a:rPr>
              <a:t>; };</a:t>
            </a:r>
          </a:p>
          <a:p>
            <a:r>
              <a:rPr lang="en-US" dirty="0" smtClean="0"/>
              <a:t>Prevent unauthorized zone transfers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Allow-transfer { </a:t>
            </a:r>
            <a:r>
              <a:rPr lang="en-US" dirty="0" err="1" smtClean="0">
                <a:latin typeface="Courier New"/>
                <a:cs typeface="Courier New"/>
              </a:rPr>
              <a:t>acl_match_list</a:t>
            </a:r>
            <a:r>
              <a:rPr lang="en-US" dirty="0" smtClean="0">
                <a:latin typeface="Courier New"/>
                <a:cs typeface="Courier New"/>
              </a:rPr>
              <a:t>; };</a:t>
            </a:r>
          </a:p>
          <a:p>
            <a:r>
              <a:rPr lang="en-US" dirty="0" smtClean="0"/>
              <a:t>Run BIND with the least privilege (use </a:t>
            </a:r>
            <a:r>
              <a:rPr lang="en-US" dirty="0" err="1" smtClean="0">
                <a:latin typeface="Courier New"/>
                <a:cs typeface="Courier New"/>
              </a:rPr>
              <a:t>chroot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Randomize </a:t>
            </a:r>
            <a:r>
              <a:rPr lang="en-US" dirty="0"/>
              <a:t>source </a:t>
            </a:r>
            <a:r>
              <a:rPr lang="en-US" dirty="0" smtClean="0"/>
              <a:t>ports</a:t>
            </a:r>
          </a:p>
          <a:p>
            <a:pPr lvl="1"/>
            <a:r>
              <a:rPr lang="en-US" dirty="0" smtClean="0"/>
              <a:t>don’t use </a:t>
            </a:r>
            <a:r>
              <a:rPr lang="en-US" dirty="0" smtClean="0">
                <a:latin typeface="Courier New"/>
                <a:cs typeface="Courier New"/>
              </a:rPr>
              <a:t>query-source</a:t>
            </a:r>
            <a:r>
              <a:rPr lang="en-US" dirty="0" smtClean="0">
                <a:latin typeface="+mj-lt"/>
                <a:cs typeface="Courier New"/>
              </a:rPr>
              <a:t> </a:t>
            </a:r>
            <a:r>
              <a:rPr lang="en-US" dirty="0" smtClean="0">
                <a:cs typeface="Courier New"/>
              </a:rPr>
              <a:t>option</a:t>
            </a:r>
            <a:endParaRPr lang="en-US" dirty="0">
              <a:cs typeface="Courier New"/>
            </a:endParaRPr>
          </a:p>
          <a:p>
            <a:r>
              <a:rPr lang="en-US" dirty="0" smtClean="0"/>
              <a:t>Secure </a:t>
            </a:r>
            <a:r>
              <a:rPr lang="en-US" dirty="0"/>
              <a:t>the </a:t>
            </a:r>
            <a:r>
              <a:rPr lang="en-US" dirty="0" smtClean="0"/>
              <a:t>box</a:t>
            </a:r>
          </a:p>
          <a:p>
            <a:r>
              <a:rPr lang="en-US" dirty="0" smtClean="0"/>
              <a:t>Use TSIG and DNSSEC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548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Sender Policy Framework (SPF)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DNS for email validation</a:t>
            </a:r>
          </a:p>
          <a:p>
            <a:r>
              <a:rPr lang="en-US" dirty="0" smtClean="0"/>
              <a:t>Checks the sender IP address </a:t>
            </a:r>
          </a:p>
          <a:p>
            <a:r>
              <a:rPr lang="en-US" dirty="0" smtClean="0"/>
              <a:t>Defined in RFC 4408 with updates in RFC 6652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5536" y="3573016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atin typeface="Courier New"/>
                <a:cs typeface="Courier New"/>
              </a:rPr>
              <a:t>apnic.net</a:t>
            </a:r>
            <a:r>
              <a:rPr lang="en-US" b="1" dirty="0">
                <a:latin typeface="Courier New"/>
                <a:cs typeface="Courier New"/>
              </a:rPr>
              <a:t>.</a:t>
            </a:r>
            <a:r>
              <a:rPr lang="en-US" dirty="0">
                <a:latin typeface="Courier New"/>
                <a:cs typeface="Courier New"/>
              </a:rPr>
              <a:t>		3600	IN	TXT	"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v=spf1</a:t>
            </a:r>
            <a:r>
              <a:rPr lang="en-US" dirty="0">
                <a:latin typeface="Courier New"/>
                <a:cs typeface="Courier New"/>
              </a:rPr>
              <a:t> mx </a:t>
            </a:r>
            <a:r>
              <a:rPr lang="en-US" dirty="0" err="1">
                <a:latin typeface="Courier New"/>
                <a:cs typeface="Courier New"/>
              </a:rPr>
              <a:t>a:clove.apnic.net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a:asmtp.apnic.net</a:t>
            </a:r>
            <a:r>
              <a:rPr lang="en-US" dirty="0">
                <a:latin typeface="Courier New"/>
                <a:cs typeface="Courier New"/>
              </a:rPr>
              <a:t> ip4:203.119.93.0/24 ip4:203.119.101.0/24 ip4:203.89.255.141/32 ip4:203.190.232.30/32 ip4:122.248.232.184/32 include:_</a:t>
            </a:r>
            <a:r>
              <a:rPr lang="en-US" dirty="0" err="1">
                <a:latin typeface="Courier New"/>
                <a:cs typeface="Courier New"/>
              </a:rPr>
              <a:t>spf.google.com</a:t>
            </a:r>
            <a:r>
              <a:rPr lang="en-US" dirty="0">
                <a:latin typeface="Courier New"/>
                <a:cs typeface="Courier New"/>
              </a:rPr>
              <a:t> -all"</a:t>
            </a:r>
          </a:p>
        </p:txBody>
      </p:sp>
    </p:spTree>
    <p:extLst>
      <p:ext uri="{BB962C8B-B14F-4D97-AF65-F5344CB8AC3E}">
        <p14:creationId xmlns:p14="http://schemas.microsoft.com/office/powerpoint/2010/main" val="408656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DNS-Based Authentication of Named Entities</a:t>
            </a:r>
          </a:p>
          <a:p>
            <a:r>
              <a:rPr lang="en-US" dirty="0" smtClean="0"/>
              <a:t>RFC 6698 (proposed standard)</a:t>
            </a:r>
          </a:p>
          <a:p>
            <a:r>
              <a:rPr lang="en-US" dirty="0" smtClean="0"/>
              <a:t>“secure method to associate the certificate that is obtained from the TLS server with a domain name using DNS”</a:t>
            </a:r>
          </a:p>
          <a:p>
            <a:r>
              <a:rPr lang="en-US" dirty="0" smtClean="0"/>
              <a:t>Adds a TLSA resource record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358847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RPZ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 Policy Zone</a:t>
            </a:r>
          </a:p>
          <a:p>
            <a:r>
              <a:rPr lang="en-US" dirty="0" smtClean="0"/>
              <a:t>Developed for ISC Bind. Built in from version 9.8</a:t>
            </a:r>
          </a:p>
          <a:p>
            <a:r>
              <a:rPr lang="en-US" dirty="0" smtClean="0"/>
              <a:t>Turns a recursive DNS server into a “DNS firewall”</a:t>
            </a:r>
          </a:p>
          <a:p>
            <a:r>
              <a:rPr lang="en-US" dirty="0" smtClean="0"/>
              <a:t>“reputation-based” zones</a:t>
            </a:r>
          </a:p>
          <a:p>
            <a:r>
              <a:rPr lang="en-US" dirty="0" smtClean="0"/>
              <a:t>Like creating a reputation server for recursive DNS servers</a:t>
            </a:r>
          </a:p>
          <a:p>
            <a:pPr lvl="1"/>
            <a:r>
              <a:rPr lang="en-US" dirty="0" smtClean="0"/>
              <a:t>Function is similar to DNSBL for email SMTP servers</a:t>
            </a:r>
          </a:p>
          <a:p>
            <a:r>
              <a:rPr lang="en-US" dirty="0" smtClean="0"/>
              <a:t>Blocks DNS resolution to malicious hosts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52290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8" name="Picture 3" descr="ask-300x29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5244" r="5244"/>
          <a:stretch>
            <a:fillRect/>
          </a:stretch>
        </p:blipFill>
        <p:spPr>
          <a:xfrm>
            <a:off x="2915816" y="1700808"/>
            <a:ext cx="4100512" cy="4565650"/>
          </a:xfrm>
        </p:spPr>
      </p:pic>
    </p:spTree>
    <p:extLst>
      <p:ext uri="{BB962C8B-B14F-4D97-AF65-F5344CB8AC3E}">
        <p14:creationId xmlns:p14="http://schemas.microsoft.com/office/powerpoint/2010/main" val="18432856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Zones and Delegations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Zones are “administrative spaces”</a:t>
            </a:r>
          </a:p>
          <a:p>
            <a:r>
              <a:rPr lang="en-US" dirty="0" smtClean="0"/>
              <a:t>Zone administrators are responsible for portion of a domain’s name space</a:t>
            </a:r>
          </a:p>
          <a:p>
            <a:r>
              <a:rPr lang="en-US" dirty="0" smtClean="0"/>
              <a:t>Authority is delegated from parent to child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8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Transaction Signature (TSIG)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9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DNS Protocol Vulnerability</a:t>
            </a:r>
          </a:p>
        </p:txBody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DNS data can be spoofed and corrupted between master server and resolver or forwarder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The DNS protocol does not allow you to check the validity of DNS data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Exploited by bugs in resolver implementation (predictable transaction ID)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Polluted caching forwarders can cause harm for quite some time (TTL)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Corrupted DNS data might end up in caches and stay there for a long time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How does a slave (secondary)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know 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it is talking to the proper master (primary)?</a:t>
            </a:r>
            <a:endParaRPr lang="en-US" sz="2800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2193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DNS: Data Flow</a:t>
            </a:r>
          </a:p>
        </p:txBody>
      </p:sp>
      <p:sp>
        <p:nvSpPr>
          <p:cNvPr id="2516995" name="Rectangle 3"/>
          <p:cNvSpPr>
            <a:spLocks noChangeArrowheads="1"/>
          </p:cNvSpPr>
          <p:nvPr/>
        </p:nvSpPr>
        <p:spPr bwMode="auto">
          <a:xfrm>
            <a:off x="2462213" y="1905000"/>
            <a:ext cx="1547812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6996" name="Rectangle 4"/>
          <p:cNvSpPr>
            <a:spLocks noChangeArrowheads="1"/>
          </p:cNvSpPr>
          <p:nvPr/>
        </p:nvSpPr>
        <p:spPr bwMode="auto">
          <a:xfrm>
            <a:off x="2573338" y="1957388"/>
            <a:ext cx="136683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>master</a:t>
            </a:r>
          </a:p>
        </p:txBody>
      </p:sp>
      <p:sp>
        <p:nvSpPr>
          <p:cNvPr id="2516997" name="Rectangle 5"/>
          <p:cNvSpPr>
            <a:spLocks noChangeArrowheads="1"/>
          </p:cNvSpPr>
          <p:nvPr/>
        </p:nvSpPr>
        <p:spPr bwMode="auto">
          <a:xfrm>
            <a:off x="5840413" y="1905000"/>
            <a:ext cx="175895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6998" name="Rectangle 6"/>
          <p:cNvSpPr>
            <a:spLocks noChangeArrowheads="1"/>
          </p:cNvSpPr>
          <p:nvPr/>
        </p:nvSpPr>
        <p:spPr bwMode="auto">
          <a:xfrm>
            <a:off x="5930900" y="1957388"/>
            <a:ext cx="1577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entury Gothic" charset="0"/>
              </a:rPr>
              <a:t>Caching forwarder</a:t>
            </a:r>
          </a:p>
        </p:txBody>
      </p:sp>
      <p:sp>
        <p:nvSpPr>
          <p:cNvPr id="2516999" name="Line 7"/>
          <p:cNvSpPr>
            <a:spLocks noChangeShapeType="1"/>
          </p:cNvSpPr>
          <p:nvPr/>
        </p:nvSpPr>
        <p:spPr bwMode="auto">
          <a:xfrm flipH="1">
            <a:off x="4010025" y="2286000"/>
            <a:ext cx="1830388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7000" name="Line 8"/>
          <p:cNvSpPr>
            <a:spLocks noChangeShapeType="1"/>
          </p:cNvSpPr>
          <p:nvPr/>
        </p:nvSpPr>
        <p:spPr bwMode="auto">
          <a:xfrm flipH="1">
            <a:off x="4083050" y="2439988"/>
            <a:ext cx="1757363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7001" name="Line 9"/>
          <p:cNvSpPr>
            <a:spLocks noChangeShapeType="1"/>
          </p:cNvSpPr>
          <p:nvPr/>
        </p:nvSpPr>
        <p:spPr bwMode="auto">
          <a:xfrm flipV="1">
            <a:off x="4083050" y="2592388"/>
            <a:ext cx="1685925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7002" name="Line 10"/>
          <p:cNvSpPr>
            <a:spLocks noChangeShapeType="1"/>
          </p:cNvSpPr>
          <p:nvPr/>
        </p:nvSpPr>
        <p:spPr bwMode="auto">
          <a:xfrm>
            <a:off x="6896100" y="2897188"/>
            <a:ext cx="984250" cy="9890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7003" name="Line 11"/>
          <p:cNvSpPr>
            <a:spLocks noChangeShapeType="1"/>
          </p:cNvSpPr>
          <p:nvPr/>
        </p:nvSpPr>
        <p:spPr bwMode="auto">
          <a:xfrm flipH="1" flipV="1">
            <a:off x="7037388" y="2897188"/>
            <a:ext cx="912812" cy="9128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50825" y="1524000"/>
            <a:ext cx="1793875" cy="1143000"/>
            <a:chOff x="158" y="960"/>
            <a:chExt cx="1130" cy="720"/>
          </a:xfrm>
        </p:grpSpPr>
        <p:sp>
          <p:nvSpPr>
            <p:cNvPr id="149543" name="Rectangle 13"/>
            <p:cNvSpPr>
              <a:spLocks noChangeArrowheads="1"/>
            </p:cNvSpPr>
            <p:nvPr/>
          </p:nvSpPr>
          <p:spPr bwMode="auto">
            <a:xfrm>
              <a:off x="158" y="960"/>
              <a:ext cx="11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8000"/>
                  </a:solidFill>
                  <a:latin typeface="Arial" charset="0"/>
                </a:rPr>
                <a:t>Zone administrator</a:t>
              </a:r>
              <a:endParaRPr lang="en-US" sz="1400" b="0">
                <a:solidFill>
                  <a:schemeClr val="accent1"/>
                </a:solidFill>
                <a:latin typeface="Times New Roman" charset="0"/>
              </a:endParaRPr>
            </a:p>
          </p:txBody>
        </p:sp>
        <p:sp>
          <p:nvSpPr>
            <p:cNvPr id="149544" name="Rectangle 14"/>
            <p:cNvSpPr>
              <a:spLocks noChangeArrowheads="1"/>
            </p:cNvSpPr>
            <p:nvPr/>
          </p:nvSpPr>
          <p:spPr bwMode="auto">
            <a:xfrm>
              <a:off x="288" y="1152"/>
              <a:ext cx="753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000">
                  <a:solidFill>
                    <a:schemeClr val="accent2"/>
                  </a:solidFill>
                  <a:latin typeface="Century Gothic" charset="0"/>
                </a:rPr>
                <a:t>Zone file</a:t>
              </a:r>
            </a:p>
          </p:txBody>
        </p:sp>
      </p:grpSp>
      <p:sp>
        <p:nvSpPr>
          <p:cNvPr id="2517007" name="Line 15"/>
          <p:cNvSpPr>
            <a:spLocks noChangeShapeType="1"/>
          </p:cNvSpPr>
          <p:nvPr/>
        </p:nvSpPr>
        <p:spPr bwMode="auto">
          <a:xfrm>
            <a:off x="1690688" y="2286000"/>
            <a:ext cx="771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7008" name="Rectangle 16"/>
          <p:cNvSpPr>
            <a:spLocks noChangeArrowheads="1"/>
          </p:cNvSpPr>
          <p:nvPr/>
        </p:nvSpPr>
        <p:spPr bwMode="auto">
          <a:xfrm>
            <a:off x="492125" y="3352800"/>
            <a:ext cx="1196975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Dynamic</a:t>
            </a:r>
          </a:p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updates</a:t>
            </a:r>
          </a:p>
        </p:txBody>
      </p:sp>
      <p:sp>
        <p:nvSpPr>
          <p:cNvPr id="2517009" name="Line 17"/>
          <p:cNvSpPr>
            <a:spLocks noChangeShapeType="1"/>
          </p:cNvSpPr>
          <p:nvPr/>
        </p:nvSpPr>
        <p:spPr bwMode="auto">
          <a:xfrm flipV="1">
            <a:off x="1690688" y="2516188"/>
            <a:ext cx="771525" cy="12176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7010" name="Line 18"/>
          <p:cNvSpPr>
            <a:spLocks noChangeShapeType="1"/>
          </p:cNvSpPr>
          <p:nvPr/>
        </p:nvSpPr>
        <p:spPr bwMode="auto">
          <a:xfrm>
            <a:off x="4011613" y="2438400"/>
            <a:ext cx="1687512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900238" y="1600200"/>
            <a:ext cx="422275" cy="457200"/>
            <a:chOff x="1296" y="1008"/>
            <a:chExt cx="288" cy="288"/>
          </a:xfrm>
        </p:grpSpPr>
        <p:sp>
          <p:nvSpPr>
            <p:cNvPr id="149541" name="Text Box 20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1</a:t>
              </a:r>
            </a:p>
          </p:txBody>
        </p:sp>
        <p:sp>
          <p:nvSpPr>
            <p:cNvPr id="149542" name="Oval 21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689100" y="2743200"/>
            <a:ext cx="422275" cy="457200"/>
            <a:chOff x="1296" y="1008"/>
            <a:chExt cx="288" cy="288"/>
          </a:xfrm>
        </p:grpSpPr>
        <p:sp>
          <p:nvSpPr>
            <p:cNvPr id="149539" name="Text Box 23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2</a:t>
              </a:r>
            </a:p>
          </p:txBody>
        </p:sp>
        <p:sp>
          <p:nvSpPr>
            <p:cNvPr id="149540" name="Oval 24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362200" y="2971800"/>
            <a:ext cx="1719263" cy="1676400"/>
            <a:chOff x="1488" y="1872"/>
            <a:chExt cx="1083" cy="1056"/>
          </a:xfrm>
        </p:grpSpPr>
        <p:sp>
          <p:nvSpPr>
            <p:cNvPr id="149534" name="Rectangle 26"/>
            <p:cNvSpPr>
              <a:spLocks noChangeArrowheads="1"/>
            </p:cNvSpPr>
            <p:nvPr/>
          </p:nvSpPr>
          <p:spPr bwMode="auto">
            <a:xfrm>
              <a:off x="1596" y="2256"/>
              <a:ext cx="975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535" name="Rectangle 27"/>
            <p:cNvSpPr>
              <a:spLocks noChangeArrowheads="1"/>
            </p:cNvSpPr>
            <p:nvPr/>
          </p:nvSpPr>
          <p:spPr bwMode="auto">
            <a:xfrm>
              <a:off x="1488" y="2400"/>
              <a:ext cx="975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>
                  <a:solidFill>
                    <a:schemeClr val="accent2"/>
                  </a:solidFill>
                  <a:latin typeface="Century Gothic" charset="0"/>
                </a:rPr>
                <a:t>slaves</a:t>
              </a:r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2083" y="1872"/>
              <a:ext cx="266" cy="288"/>
              <a:chOff x="1296" y="1008"/>
              <a:chExt cx="288" cy="288"/>
            </a:xfrm>
          </p:grpSpPr>
          <p:sp>
            <p:nvSpPr>
              <p:cNvPr id="149537" name="Text Box 29"/>
              <p:cNvSpPr txBox="1">
                <a:spLocks noChangeArrowheads="1"/>
              </p:cNvSpPr>
              <p:nvPr/>
            </p:nvSpPr>
            <p:spPr bwMode="auto">
              <a:xfrm>
                <a:off x="1336" y="1036"/>
                <a:ext cx="203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600">
                    <a:solidFill>
                      <a:schemeClr val="tx2"/>
                    </a:solidFill>
                    <a:latin typeface="Helvetica" charset="0"/>
                  </a:rPr>
                  <a:t>3</a:t>
                </a:r>
              </a:p>
            </p:txBody>
          </p:sp>
          <p:sp>
            <p:nvSpPr>
              <p:cNvPr id="149538" name="Oval 30"/>
              <p:cNvSpPr>
                <a:spLocks noChangeArrowheads="1"/>
              </p:cNvSpPr>
              <p:nvPr/>
            </p:nvSpPr>
            <p:spPr bwMode="auto">
              <a:xfrm>
                <a:off x="1296" y="1008"/>
                <a:ext cx="288" cy="288"/>
              </a:xfrm>
              <a:prstGeom prst="ellipse">
                <a:avLst/>
              </a:prstGeom>
              <a:noFill/>
              <a:ln w="254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2814638" y="2743200"/>
            <a:ext cx="141287" cy="1066800"/>
            <a:chOff x="1920" y="1728"/>
            <a:chExt cx="97" cy="672"/>
          </a:xfrm>
        </p:grpSpPr>
        <p:sp>
          <p:nvSpPr>
            <p:cNvPr id="149532" name="Line 32"/>
            <p:cNvSpPr>
              <a:spLocks noChangeShapeType="1"/>
            </p:cNvSpPr>
            <p:nvPr/>
          </p:nvSpPr>
          <p:spPr bwMode="auto">
            <a:xfrm flipH="1">
              <a:off x="2016" y="1728"/>
              <a:ext cx="1" cy="52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533" name="Line 33"/>
            <p:cNvSpPr>
              <a:spLocks noChangeShapeType="1"/>
            </p:cNvSpPr>
            <p:nvPr/>
          </p:nvSpPr>
          <p:spPr bwMode="auto">
            <a:xfrm flipH="1">
              <a:off x="1920" y="1728"/>
              <a:ext cx="1" cy="67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4854575" y="1752600"/>
            <a:ext cx="422275" cy="457200"/>
            <a:chOff x="1296" y="1008"/>
            <a:chExt cx="288" cy="288"/>
          </a:xfrm>
        </p:grpSpPr>
        <p:sp>
          <p:nvSpPr>
            <p:cNvPr id="149530" name="Text Box 35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4</a:t>
              </a:r>
            </a:p>
          </p:txBody>
        </p:sp>
        <p:sp>
          <p:nvSpPr>
            <p:cNvPr id="149531" name="Oval 36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7669213" y="3048000"/>
            <a:ext cx="422275" cy="457200"/>
            <a:chOff x="1296" y="1008"/>
            <a:chExt cx="288" cy="288"/>
          </a:xfrm>
        </p:grpSpPr>
        <p:sp>
          <p:nvSpPr>
            <p:cNvPr id="149528" name="Text Box 38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5</a:t>
              </a:r>
            </a:p>
          </p:txBody>
        </p:sp>
        <p:sp>
          <p:nvSpPr>
            <p:cNvPr id="149529" name="Oval 39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17032" name="Rectangle 40"/>
          <p:cNvSpPr>
            <a:spLocks noChangeArrowheads="1"/>
          </p:cNvSpPr>
          <p:nvPr/>
        </p:nvSpPr>
        <p:spPr bwMode="auto">
          <a:xfrm>
            <a:off x="7162800" y="40386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/>
            </a:r>
            <a:br>
              <a:rPr lang="en-US">
                <a:solidFill>
                  <a:schemeClr val="accent2"/>
                </a:solidFill>
                <a:latin typeface="Century Gothic" charset="0"/>
              </a:rPr>
            </a:br>
            <a:r>
              <a:rPr lang="en-US">
                <a:solidFill>
                  <a:schemeClr val="accent2"/>
                </a:solidFill>
                <a:latin typeface="Century Gothic" charset="0"/>
              </a:rPr>
              <a:t>resolver</a:t>
            </a:r>
          </a:p>
          <a:p>
            <a:pPr algn="ctr"/>
            <a:endParaRPr lang="en-US" u="sng">
              <a:solidFill>
                <a:schemeClr val="tx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262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7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17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17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7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7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7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6995" grpId="0" animBg="1"/>
      <p:bldP spid="2516996" grpId="0"/>
      <p:bldP spid="2516997" grpId="0" animBg="1"/>
      <p:bldP spid="2516998" grpId="0"/>
      <p:bldP spid="2516999" grpId="0" animBg="1"/>
      <p:bldP spid="2517000" grpId="0" animBg="1"/>
      <p:bldP spid="2517001" grpId="0" animBg="1"/>
      <p:bldP spid="2517002" grpId="0" animBg="1"/>
      <p:bldP spid="2517003" grpId="0" animBg="1"/>
      <p:bldP spid="2517007" grpId="0" animBg="1"/>
      <p:bldP spid="2517008" grpId="0" animBg="1" autoUpdateAnimBg="0"/>
      <p:bldP spid="2517009" grpId="0" animBg="1"/>
      <p:bldP spid="2517010" grpId="0" animBg="1"/>
      <p:bldP spid="2517032" grpId="0" animBg="1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DNS Vulnerabilities</a:t>
            </a:r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2462213" y="1905000"/>
            <a:ext cx="1547812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2573338" y="1957388"/>
            <a:ext cx="136683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>master</a:t>
            </a:r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5840413" y="1905000"/>
            <a:ext cx="175895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58" name="Rectangle 6"/>
          <p:cNvSpPr>
            <a:spLocks noChangeArrowheads="1"/>
          </p:cNvSpPr>
          <p:nvPr/>
        </p:nvSpPr>
        <p:spPr bwMode="auto">
          <a:xfrm>
            <a:off x="5930900" y="1957388"/>
            <a:ext cx="1577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entury Gothic" charset="0"/>
              </a:rPr>
              <a:t>Caching forwarder</a:t>
            </a:r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 flipH="1">
            <a:off x="4010025" y="2286000"/>
            <a:ext cx="1830388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 flipH="1">
            <a:off x="4083050" y="2439988"/>
            <a:ext cx="1757363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1" name="Line 9"/>
          <p:cNvSpPr>
            <a:spLocks noChangeShapeType="1"/>
          </p:cNvSpPr>
          <p:nvPr/>
        </p:nvSpPr>
        <p:spPr bwMode="auto">
          <a:xfrm flipV="1">
            <a:off x="4083050" y="2592388"/>
            <a:ext cx="1685925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>
            <a:off x="6896100" y="2897188"/>
            <a:ext cx="984250" cy="9890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3" name="Line 11"/>
          <p:cNvSpPr>
            <a:spLocks noChangeShapeType="1"/>
          </p:cNvSpPr>
          <p:nvPr/>
        </p:nvSpPr>
        <p:spPr bwMode="auto">
          <a:xfrm flipH="1" flipV="1">
            <a:off x="7037388" y="2897188"/>
            <a:ext cx="912812" cy="9128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50825" y="1524000"/>
            <a:ext cx="1793875" cy="1143000"/>
            <a:chOff x="158" y="960"/>
            <a:chExt cx="1130" cy="720"/>
          </a:xfrm>
        </p:grpSpPr>
        <p:sp>
          <p:nvSpPr>
            <p:cNvPr id="151606" name="Rectangle 13"/>
            <p:cNvSpPr>
              <a:spLocks noChangeArrowheads="1"/>
            </p:cNvSpPr>
            <p:nvPr/>
          </p:nvSpPr>
          <p:spPr bwMode="auto">
            <a:xfrm>
              <a:off x="158" y="960"/>
              <a:ext cx="11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8000"/>
                  </a:solidFill>
                  <a:latin typeface="Arial" charset="0"/>
                </a:rPr>
                <a:t>Zone administrator</a:t>
              </a:r>
              <a:endParaRPr lang="en-US" sz="1400" b="0">
                <a:solidFill>
                  <a:schemeClr val="accent1"/>
                </a:solidFill>
                <a:latin typeface="Times New Roman" charset="0"/>
              </a:endParaRPr>
            </a:p>
          </p:txBody>
        </p:sp>
        <p:sp>
          <p:nvSpPr>
            <p:cNvPr id="151607" name="Rectangle 14"/>
            <p:cNvSpPr>
              <a:spLocks noChangeArrowheads="1"/>
            </p:cNvSpPr>
            <p:nvPr/>
          </p:nvSpPr>
          <p:spPr bwMode="auto">
            <a:xfrm>
              <a:off x="288" y="1152"/>
              <a:ext cx="753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000">
                  <a:solidFill>
                    <a:schemeClr val="accent2"/>
                  </a:solidFill>
                  <a:latin typeface="Century Gothic" charset="0"/>
                </a:rPr>
                <a:t>Zone file</a:t>
              </a:r>
            </a:p>
          </p:txBody>
        </p:sp>
      </p:grpSp>
      <p:sp>
        <p:nvSpPr>
          <p:cNvPr id="151565" name="Line 15"/>
          <p:cNvSpPr>
            <a:spLocks noChangeShapeType="1"/>
          </p:cNvSpPr>
          <p:nvPr/>
        </p:nvSpPr>
        <p:spPr bwMode="auto">
          <a:xfrm>
            <a:off x="1690688" y="2286000"/>
            <a:ext cx="771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6" name="Rectangle 16"/>
          <p:cNvSpPr>
            <a:spLocks noChangeArrowheads="1"/>
          </p:cNvSpPr>
          <p:nvPr/>
        </p:nvSpPr>
        <p:spPr bwMode="auto">
          <a:xfrm>
            <a:off x="492125" y="3352800"/>
            <a:ext cx="1196975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Dynamic</a:t>
            </a:r>
          </a:p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updates</a:t>
            </a:r>
          </a:p>
        </p:txBody>
      </p:sp>
      <p:sp>
        <p:nvSpPr>
          <p:cNvPr id="151567" name="Line 17"/>
          <p:cNvSpPr>
            <a:spLocks noChangeShapeType="1"/>
          </p:cNvSpPr>
          <p:nvPr/>
        </p:nvSpPr>
        <p:spPr bwMode="auto">
          <a:xfrm flipV="1">
            <a:off x="1690688" y="2516188"/>
            <a:ext cx="771525" cy="12176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8" name="Line 18"/>
          <p:cNvSpPr>
            <a:spLocks noChangeShapeType="1"/>
          </p:cNvSpPr>
          <p:nvPr/>
        </p:nvSpPr>
        <p:spPr bwMode="auto">
          <a:xfrm>
            <a:off x="4011613" y="2438400"/>
            <a:ext cx="1687512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900238" y="1600200"/>
            <a:ext cx="422275" cy="457200"/>
            <a:chOff x="1296" y="1008"/>
            <a:chExt cx="288" cy="288"/>
          </a:xfrm>
        </p:grpSpPr>
        <p:sp>
          <p:nvSpPr>
            <p:cNvPr id="151604" name="Text Box 20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1</a:t>
              </a:r>
            </a:p>
          </p:txBody>
        </p:sp>
        <p:sp>
          <p:nvSpPr>
            <p:cNvPr id="151605" name="Oval 21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689100" y="2743200"/>
            <a:ext cx="422275" cy="457200"/>
            <a:chOff x="1296" y="1008"/>
            <a:chExt cx="288" cy="288"/>
          </a:xfrm>
        </p:grpSpPr>
        <p:sp>
          <p:nvSpPr>
            <p:cNvPr id="151602" name="Text Box 23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2</a:t>
              </a:r>
            </a:p>
          </p:txBody>
        </p:sp>
        <p:sp>
          <p:nvSpPr>
            <p:cNvPr id="151603" name="Oval 24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362200" y="2971800"/>
            <a:ext cx="1719263" cy="1676400"/>
            <a:chOff x="1488" y="1872"/>
            <a:chExt cx="1083" cy="1056"/>
          </a:xfrm>
        </p:grpSpPr>
        <p:sp>
          <p:nvSpPr>
            <p:cNvPr id="151597" name="Rectangle 26"/>
            <p:cNvSpPr>
              <a:spLocks noChangeArrowheads="1"/>
            </p:cNvSpPr>
            <p:nvPr/>
          </p:nvSpPr>
          <p:spPr bwMode="auto">
            <a:xfrm>
              <a:off x="1596" y="2256"/>
              <a:ext cx="975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598" name="Rectangle 27"/>
            <p:cNvSpPr>
              <a:spLocks noChangeArrowheads="1"/>
            </p:cNvSpPr>
            <p:nvPr/>
          </p:nvSpPr>
          <p:spPr bwMode="auto">
            <a:xfrm>
              <a:off x="1488" y="2400"/>
              <a:ext cx="975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>
                  <a:solidFill>
                    <a:schemeClr val="accent2"/>
                  </a:solidFill>
                  <a:latin typeface="Century Gothic" charset="0"/>
                </a:rPr>
                <a:t>slaves</a:t>
              </a:r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2083" y="1872"/>
              <a:ext cx="266" cy="288"/>
              <a:chOff x="1296" y="1008"/>
              <a:chExt cx="288" cy="288"/>
            </a:xfrm>
          </p:grpSpPr>
          <p:sp>
            <p:nvSpPr>
              <p:cNvPr id="151600" name="Text Box 29"/>
              <p:cNvSpPr txBox="1">
                <a:spLocks noChangeArrowheads="1"/>
              </p:cNvSpPr>
              <p:nvPr/>
            </p:nvSpPr>
            <p:spPr bwMode="auto">
              <a:xfrm>
                <a:off x="1336" y="1036"/>
                <a:ext cx="203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600">
                    <a:solidFill>
                      <a:schemeClr val="tx2"/>
                    </a:solidFill>
                    <a:latin typeface="Helvetica" charset="0"/>
                  </a:rPr>
                  <a:t>3</a:t>
                </a:r>
              </a:p>
            </p:txBody>
          </p:sp>
          <p:sp>
            <p:nvSpPr>
              <p:cNvPr id="151601" name="Oval 30"/>
              <p:cNvSpPr>
                <a:spLocks noChangeArrowheads="1"/>
              </p:cNvSpPr>
              <p:nvPr/>
            </p:nvSpPr>
            <p:spPr bwMode="auto">
              <a:xfrm>
                <a:off x="1296" y="1008"/>
                <a:ext cx="288" cy="288"/>
              </a:xfrm>
              <a:prstGeom prst="ellipse">
                <a:avLst/>
              </a:prstGeom>
              <a:noFill/>
              <a:ln w="254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2814638" y="2743200"/>
            <a:ext cx="141287" cy="1066800"/>
            <a:chOff x="1920" y="1728"/>
            <a:chExt cx="97" cy="672"/>
          </a:xfrm>
        </p:grpSpPr>
        <p:sp>
          <p:nvSpPr>
            <p:cNvPr id="151595" name="Line 32"/>
            <p:cNvSpPr>
              <a:spLocks noChangeShapeType="1"/>
            </p:cNvSpPr>
            <p:nvPr/>
          </p:nvSpPr>
          <p:spPr bwMode="auto">
            <a:xfrm flipH="1">
              <a:off x="2016" y="1728"/>
              <a:ext cx="1" cy="52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596" name="Line 33"/>
            <p:cNvSpPr>
              <a:spLocks noChangeShapeType="1"/>
            </p:cNvSpPr>
            <p:nvPr/>
          </p:nvSpPr>
          <p:spPr bwMode="auto">
            <a:xfrm flipH="1">
              <a:off x="1920" y="1728"/>
              <a:ext cx="1" cy="67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4854575" y="1752600"/>
            <a:ext cx="422275" cy="457200"/>
            <a:chOff x="1296" y="1008"/>
            <a:chExt cx="288" cy="288"/>
          </a:xfrm>
        </p:grpSpPr>
        <p:sp>
          <p:nvSpPr>
            <p:cNvPr id="151593" name="Text Box 35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4</a:t>
              </a:r>
            </a:p>
          </p:txBody>
        </p:sp>
        <p:sp>
          <p:nvSpPr>
            <p:cNvPr id="151594" name="Oval 36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7669213" y="3048000"/>
            <a:ext cx="422275" cy="457200"/>
            <a:chOff x="1296" y="1008"/>
            <a:chExt cx="288" cy="288"/>
          </a:xfrm>
        </p:grpSpPr>
        <p:sp>
          <p:nvSpPr>
            <p:cNvPr id="151591" name="Text Box 38"/>
            <p:cNvSpPr txBox="1">
              <a:spLocks noChangeArrowheads="1"/>
            </p:cNvSpPr>
            <p:nvPr/>
          </p:nvSpPr>
          <p:spPr bwMode="auto">
            <a:xfrm>
              <a:off x="1336" y="1036"/>
              <a:ext cx="20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>
                  <a:solidFill>
                    <a:schemeClr val="tx2"/>
                  </a:solidFill>
                  <a:latin typeface="Helvetica" charset="0"/>
                </a:rPr>
                <a:t>5</a:t>
              </a:r>
            </a:p>
          </p:txBody>
        </p:sp>
        <p:sp>
          <p:nvSpPr>
            <p:cNvPr id="151592" name="Oval 39"/>
            <p:cNvSpPr>
              <a:spLocks noChangeArrowheads="1"/>
            </p:cNvSpPr>
            <p:nvPr/>
          </p:nvSpPr>
          <p:spPr bwMode="auto">
            <a:xfrm>
              <a:off x="1296" y="1008"/>
              <a:ext cx="288" cy="288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1575" name="Rectangle 40"/>
          <p:cNvSpPr>
            <a:spLocks noChangeArrowheads="1"/>
          </p:cNvSpPr>
          <p:nvPr/>
        </p:nvSpPr>
        <p:spPr bwMode="auto">
          <a:xfrm>
            <a:off x="7162800" y="40386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/>
            </a:r>
            <a:br>
              <a:rPr lang="en-US">
                <a:solidFill>
                  <a:schemeClr val="accent2"/>
                </a:solidFill>
                <a:latin typeface="Century Gothic" charset="0"/>
              </a:rPr>
            </a:br>
            <a:r>
              <a:rPr lang="en-US">
                <a:solidFill>
                  <a:schemeClr val="accent2"/>
                </a:solidFill>
                <a:latin typeface="Century Gothic" charset="0"/>
              </a:rPr>
              <a:t>resolver</a:t>
            </a:r>
          </a:p>
          <a:p>
            <a:pPr algn="ctr"/>
            <a:endParaRPr lang="en-US" u="sng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51576" name="AutoShape 41"/>
          <p:cNvSpPr>
            <a:spLocks/>
          </p:cNvSpPr>
          <p:nvPr/>
        </p:nvSpPr>
        <p:spPr bwMode="auto">
          <a:xfrm rot="-5400000">
            <a:off x="2093119" y="4037806"/>
            <a:ext cx="457200" cy="3659188"/>
          </a:xfrm>
          <a:prstGeom prst="leftBrace">
            <a:avLst>
              <a:gd name="adj1" fmla="val 66696"/>
              <a:gd name="adj2" fmla="val 50000"/>
            </a:avLst>
          </a:prstGeom>
          <a:noFill/>
          <a:ln w="22225">
            <a:solidFill>
              <a:srgbClr val="000090"/>
            </a:solidFill>
            <a:round/>
            <a:headEnd type="stealth" w="med" len="med"/>
            <a:tailEnd type="stealth" w="med" len="med"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pPr algn="ctr"/>
            <a:endParaRPr lang="en-US" u="sng">
              <a:solidFill>
                <a:srgbClr val="2D2DB9"/>
              </a:solidFill>
              <a:latin typeface="Times New Roman" charset="0"/>
            </a:endParaRPr>
          </a:p>
        </p:txBody>
      </p:sp>
      <p:sp>
        <p:nvSpPr>
          <p:cNvPr id="151577" name="Text Box 42"/>
          <p:cNvSpPr txBox="1">
            <a:spLocks noChangeArrowheads="1"/>
          </p:cNvSpPr>
          <p:nvPr/>
        </p:nvSpPr>
        <p:spPr bwMode="auto">
          <a:xfrm>
            <a:off x="539750" y="6064250"/>
            <a:ext cx="36115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2D2DB9"/>
                </a:solidFill>
                <a:latin typeface="Helvetica" charset="0"/>
              </a:rPr>
              <a:t>Server protection</a:t>
            </a:r>
          </a:p>
        </p:txBody>
      </p:sp>
      <p:sp>
        <p:nvSpPr>
          <p:cNvPr id="151578" name="AutoShape 43"/>
          <p:cNvSpPr>
            <a:spLocks/>
          </p:cNvSpPr>
          <p:nvPr/>
        </p:nvSpPr>
        <p:spPr bwMode="auto">
          <a:xfrm rot="-5400000">
            <a:off x="6385719" y="4037806"/>
            <a:ext cx="457200" cy="3659188"/>
          </a:xfrm>
          <a:prstGeom prst="leftBrace">
            <a:avLst>
              <a:gd name="adj1" fmla="val 66696"/>
              <a:gd name="adj2" fmla="val 50000"/>
            </a:avLst>
          </a:prstGeom>
          <a:noFill/>
          <a:ln w="22225">
            <a:solidFill>
              <a:srgbClr val="000090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2D2DB9"/>
              </a:solidFill>
            </a:endParaRPr>
          </a:p>
        </p:txBody>
      </p:sp>
      <p:sp>
        <p:nvSpPr>
          <p:cNvPr id="151579" name="Text Box 44"/>
          <p:cNvSpPr txBox="1">
            <a:spLocks noChangeArrowheads="1"/>
          </p:cNvSpPr>
          <p:nvPr/>
        </p:nvSpPr>
        <p:spPr bwMode="auto">
          <a:xfrm>
            <a:off x="4854575" y="6096000"/>
            <a:ext cx="36115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2D2DB9"/>
                </a:solidFill>
                <a:latin typeface="Helvetica" charset="0"/>
              </a:rPr>
              <a:t>Data protection</a:t>
            </a:r>
          </a:p>
        </p:txBody>
      </p:sp>
      <p:sp>
        <p:nvSpPr>
          <p:cNvPr id="151580" name="Rectangle 45"/>
          <p:cNvSpPr>
            <a:spLocks noChangeArrowheads="1"/>
          </p:cNvSpPr>
          <p:nvPr/>
        </p:nvSpPr>
        <p:spPr bwMode="auto">
          <a:xfrm>
            <a:off x="138113" y="1066800"/>
            <a:ext cx="189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Helvetica" charset="0"/>
              </a:rPr>
              <a:t>Corrupting data</a:t>
            </a:r>
          </a:p>
        </p:txBody>
      </p:sp>
      <p:sp>
        <p:nvSpPr>
          <p:cNvPr id="151581" name="Line 46"/>
          <p:cNvSpPr>
            <a:spLocks noChangeShapeType="1"/>
          </p:cNvSpPr>
          <p:nvPr/>
        </p:nvSpPr>
        <p:spPr bwMode="auto">
          <a:xfrm>
            <a:off x="352425" y="1371600"/>
            <a:ext cx="561975" cy="91440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82" name="Rectangle 47"/>
          <p:cNvSpPr>
            <a:spLocks noChangeArrowheads="1"/>
          </p:cNvSpPr>
          <p:nvPr/>
        </p:nvSpPr>
        <p:spPr bwMode="auto">
          <a:xfrm>
            <a:off x="2714625" y="1143000"/>
            <a:ext cx="257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Helvetica" charset="0"/>
              </a:rPr>
              <a:t>Impersonating master</a:t>
            </a:r>
          </a:p>
        </p:txBody>
      </p:sp>
      <p:sp>
        <p:nvSpPr>
          <p:cNvPr id="151583" name="Line 48"/>
          <p:cNvSpPr>
            <a:spLocks noChangeShapeType="1"/>
          </p:cNvSpPr>
          <p:nvPr/>
        </p:nvSpPr>
        <p:spPr bwMode="auto">
          <a:xfrm flipH="1">
            <a:off x="2782888" y="1447800"/>
            <a:ext cx="1689100" cy="190500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84" name="Rectangle 49"/>
          <p:cNvSpPr>
            <a:spLocks noChangeArrowheads="1"/>
          </p:cNvSpPr>
          <p:nvPr/>
        </p:nvSpPr>
        <p:spPr bwMode="auto">
          <a:xfrm>
            <a:off x="650875" y="4927600"/>
            <a:ext cx="258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Helvetica" charset="0"/>
              </a:rPr>
              <a:t>Unauthorized updates</a:t>
            </a:r>
          </a:p>
        </p:txBody>
      </p:sp>
      <p:sp>
        <p:nvSpPr>
          <p:cNvPr id="151585" name="Line 50"/>
          <p:cNvSpPr>
            <a:spLocks noChangeShapeType="1"/>
          </p:cNvSpPr>
          <p:nvPr/>
        </p:nvSpPr>
        <p:spPr bwMode="auto">
          <a:xfrm flipH="1" flipV="1">
            <a:off x="1787525" y="3505200"/>
            <a:ext cx="150813" cy="137160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86" name="Rectangle 51"/>
          <p:cNvSpPr>
            <a:spLocks noChangeArrowheads="1"/>
          </p:cNvSpPr>
          <p:nvPr/>
        </p:nvSpPr>
        <p:spPr bwMode="auto">
          <a:xfrm>
            <a:off x="6630988" y="1295400"/>
            <a:ext cx="250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Helvetica" charset="0"/>
              </a:rPr>
              <a:t>Cache impersonation</a:t>
            </a:r>
          </a:p>
        </p:txBody>
      </p:sp>
      <p:sp>
        <p:nvSpPr>
          <p:cNvPr id="151587" name="Line 52"/>
          <p:cNvSpPr>
            <a:spLocks noChangeShapeType="1"/>
          </p:cNvSpPr>
          <p:nvPr/>
        </p:nvSpPr>
        <p:spPr bwMode="auto">
          <a:xfrm flipH="1">
            <a:off x="7358063" y="1830388"/>
            <a:ext cx="842962" cy="1370012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88" name="Rectangle 53"/>
          <p:cNvSpPr>
            <a:spLocks noChangeArrowheads="1"/>
          </p:cNvSpPr>
          <p:nvPr/>
        </p:nvSpPr>
        <p:spPr bwMode="auto">
          <a:xfrm>
            <a:off x="4457700" y="4464050"/>
            <a:ext cx="222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Helvetica" charset="0"/>
              </a:rPr>
              <a:t>Cache pollution by</a:t>
            </a:r>
          </a:p>
          <a:p>
            <a:pPr algn="ctr"/>
            <a:r>
              <a:rPr lang="en-US" sz="1800">
                <a:solidFill>
                  <a:srgbClr val="FF0000"/>
                </a:solidFill>
                <a:latin typeface="Helvetica" charset="0"/>
              </a:rPr>
              <a:t>Data spoofing</a:t>
            </a:r>
          </a:p>
        </p:txBody>
      </p:sp>
      <p:sp>
        <p:nvSpPr>
          <p:cNvPr id="151589" name="Line 54"/>
          <p:cNvSpPr>
            <a:spLocks noChangeShapeType="1"/>
          </p:cNvSpPr>
          <p:nvPr/>
        </p:nvSpPr>
        <p:spPr bwMode="auto">
          <a:xfrm flipH="1" flipV="1">
            <a:off x="5033963" y="2438400"/>
            <a:ext cx="527050" cy="1744663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0" name="Line 55"/>
          <p:cNvSpPr>
            <a:spLocks noChangeShapeType="1"/>
          </p:cNvSpPr>
          <p:nvPr/>
        </p:nvSpPr>
        <p:spPr bwMode="auto">
          <a:xfrm flipH="1" flipV="1">
            <a:off x="4683125" y="3276600"/>
            <a:ext cx="736600" cy="1058863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68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TSIG Protected Vulnerabilities</a:t>
            </a: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2462213" y="1905000"/>
            <a:ext cx="1547812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2573338" y="1957388"/>
            <a:ext cx="136683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>master</a:t>
            </a: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5840413" y="1905000"/>
            <a:ext cx="175895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5930900" y="1957388"/>
            <a:ext cx="1577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entury Gothic" charset="0"/>
              </a:rPr>
              <a:t>Caching forwarder</a:t>
            </a:r>
          </a:p>
        </p:txBody>
      </p:sp>
      <p:sp>
        <p:nvSpPr>
          <p:cNvPr id="153607" name="Line 7"/>
          <p:cNvSpPr>
            <a:spLocks noChangeShapeType="1"/>
          </p:cNvSpPr>
          <p:nvPr/>
        </p:nvSpPr>
        <p:spPr bwMode="auto">
          <a:xfrm flipH="1">
            <a:off x="4010025" y="2286000"/>
            <a:ext cx="1830388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8" name="Line 8"/>
          <p:cNvSpPr>
            <a:spLocks noChangeShapeType="1"/>
          </p:cNvSpPr>
          <p:nvPr/>
        </p:nvSpPr>
        <p:spPr bwMode="auto">
          <a:xfrm flipH="1">
            <a:off x="4083050" y="2439988"/>
            <a:ext cx="1757363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9" name="Line 9"/>
          <p:cNvSpPr>
            <a:spLocks noChangeShapeType="1"/>
          </p:cNvSpPr>
          <p:nvPr/>
        </p:nvSpPr>
        <p:spPr bwMode="auto">
          <a:xfrm flipV="1">
            <a:off x="4083050" y="2592388"/>
            <a:ext cx="1685925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0" name="Line 10"/>
          <p:cNvSpPr>
            <a:spLocks noChangeShapeType="1"/>
          </p:cNvSpPr>
          <p:nvPr/>
        </p:nvSpPr>
        <p:spPr bwMode="auto">
          <a:xfrm>
            <a:off x="6896100" y="2897188"/>
            <a:ext cx="984250" cy="9890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1" name="Line 11"/>
          <p:cNvSpPr>
            <a:spLocks noChangeShapeType="1"/>
          </p:cNvSpPr>
          <p:nvPr/>
        </p:nvSpPr>
        <p:spPr bwMode="auto">
          <a:xfrm flipH="1" flipV="1">
            <a:off x="7037388" y="2897188"/>
            <a:ext cx="912812" cy="9128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50825" y="1524000"/>
            <a:ext cx="1793875" cy="1143000"/>
            <a:chOff x="158" y="960"/>
            <a:chExt cx="1130" cy="720"/>
          </a:xfrm>
        </p:grpSpPr>
        <p:sp>
          <p:nvSpPr>
            <p:cNvPr id="153631" name="Rectangle 13"/>
            <p:cNvSpPr>
              <a:spLocks noChangeArrowheads="1"/>
            </p:cNvSpPr>
            <p:nvPr/>
          </p:nvSpPr>
          <p:spPr bwMode="auto">
            <a:xfrm>
              <a:off x="158" y="960"/>
              <a:ext cx="11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8000"/>
                  </a:solidFill>
                  <a:latin typeface="Arial" charset="0"/>
                </a:rPr>
                <a:t>Zone administrator</a:t>
              </a:r>
              <a:endParaRPr lang="en-US" sz="1400" b="0">
                <a:solidFill>
                  <a:schemeClr val="accent1"/>
                </a:solidFill>
                <a:latin typeface="Times New Roman" charset="0"/>
              </a:endParaRPr>
            </a:p>
          </p:txBody>
        </p:sp>
        <p:sp>
          <p:nvSpPr>
            <p:cNvPr id="153632" name="Rectangle 14"/>
            <p:cNvSpPr>
              <a:spLocks noChangeArrowheads="1"/>
            </p:cNvSpPr>
            <p:nvPr/>
          </p:nvSpPr>
          <p:spPr bwMode="auto">
            <a:xfrm>
              <a:off x="288" y="1152"/>
              <a:ext cx="753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000">
                  <a:solidFill>
                    <a:schemeClr val="accent2"/>
                  </a:solidFill>
                  <a:latin typeface="Century Gothic" charset="0"/>
                </a:rPr>
                <a:t>Zone file</a:t>
              </a:r>
            </a:p>
          </p:txBody>
        </p:sp>
      </p:grpSp>
      <p:sp>
        <p:nvSpPr>
          <p:cNvPr id="153613" name="Line 15"/>
          <p:cNvSpPr>
            <a:spLocks noChangeShapeType="1"/>
          </p:cNvSpPr>
          <p:nvPr/>
        </p:nvSpPr>
        <p:spPr bwMode="auto">
          <a:xfrm>
            <a:off x="1690688" y="2286000"/>
            <a:ext cx="771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4" name="Rectangle 16"/>
          <p:cNvSpPr>
            <a:spLocks noChangeArrowheads="1"/>
          </p:cNvSpPr>
          <p:nvPr/>
        </p:nvSpPr>
        <p:spPr bwMode="auto">
          <a:xfrm>
            <a:off x="492125" y="3352800"/>
            <a:ext cx="1196975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Dynamic</a:t>
            </a:r>
          </a:p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updates</a:t>
            </a:r>
          </a:p>
        </p:txBody>
      </p:sp>
      <p:sp>
        <p:nvSpPr>
          <p:cNvPr id="153615" name="Line 17"/>
          <p:cNvSpPr>
            <a:spLocks noChangeShapeType="1"/>
          </p:cNvSpPr>
          <p:nvPr/>
        </p:nvSpPr>
        <p:spPr bwMode="auto">
          <a:xfrm flipV="1">
            <a:off x="1690688" y="2516188"/>
            <a:ext cx="771525" cy="12176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6" name="Line 18"/>
          <p:cNvSpPr>
            <a:spLocks noChangeShapeType="1"/>
          </p:cNvSpPr>
          <p:nvPr/>
        </p:nvSpPr>
        <p:spPr bwMode="auto">
          <a:xfrm>
            <a:off x="4011613" y="2438400"/>
            <a:ext cx="1687512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7" name="Rectangle 19"/>
          <p:cNvSpPr>
            <a:spLocks noChangeArrowheads="1"/>
          </p:cNvSpPr>
          <p:nvPr/>
        </p:nvSpPr>
        <p:spPr bwMode="auto">
          <a:xfrm>
            <a:off x="2533650" y="35814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8" name="Rectangle 20"/>
          <p:cNvSpPr>
            <a:spLocks noChangeArrowheads="1"/>
          </p:cNvSpPr>
          <p:nvPr/>
        </p:nvSpPr>
        <p:spPr bwMode="auto">
          <a:xfrm>
            <a:off x="2362200" y="38100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>slaves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814638" y="2743200"/>
            <a:ext cx="141287" cy="1066800"/>
            <a:chOff x="1920" y="1728"/>
            <a:chExt cx="97" cy="672"/>
          </a:xfrm>
        </p:grpSpPr>
        <p:sp>
          <p:nvSpPr>
            <p:cNvPr id="153629" name="Line 22"/>
            <p:cNvSpPr>
              <a:spLocks noChangeShapeType="1"/>
            </p:cNvSpPr>
            <p:nvPr/>
          </p:nvSpPr>
          <p:spPr bwMode="auto">
            <a:xfrm flipH="1">
              <a:off x="2016" y="1728"/>
              <a:ext cx="1" cy="52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630" name="Line 23"/>
            <p:cNvSpPr>
              <a:spLocks noChangeShapeType="1"/>
            </p:cNvSpPr>
            <p:nvPr/>
          </p:nvSpPr>
          <p:spPr bwMode="auto">
            <a:xfrm flipH="1">
              <a:off x="1920" y="1728"/>
              <a:ext cx="1" cy="67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3620" name="Rectangle 24"/>
          <p:cNvSpPr>
            <a:spLocks noChangeArrowheads="1"/>
          </p:cNvSpPr>
          <p:nvPr/>
        </p:nvSpPr>
        <p:spPr bwMode="auto">
          <a:xfrm>
            <a:off x="7162800" y="40386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/>
            </a:r>
            <a:br>
              <a:rPr lang="en-US">
                <a:solidFill>
                  <a:schemeClr val="accent2"/>
                </a:solidFill>
                <a:latin typeface="Century Gothic" charset="0"/>
              </a:rPr>
            </a:br>
            <a:r>
              <a:rPr lang="en-US">
                <a:solidFill>
                  <a:schemeClr val="accent2"/>
                </a:solidFill>
                <a:latin typeface="Century Gothic" charset="0"/>
              </a:rPr>
              <a:t>resolver</a:t>
            </a:r>
          </a:p>
          <a:p>
            <a:pPr algn="ctr"/>
            <a:endParaRPr lang="en-US" u="sng">
              <a:solidFill>
                <a:schemeClr val="tx1"/>
              </a:solidFill>
              <a:latin typeface="Times New Roman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3200400" y="1066800"/>
            <a:ext cx="3043238" cy="2057400"/>
            <a:chOff x="2016" y="672"/>
            <a:chExt cx="1917" cy="1296"/>
          </a:xfrm>
        </p:grpSpPr>
        <p:sp>
          <p:nvSpPr>
            <p:cNvPr id="153626" name="Oval 26"/>
            <p:cNvSpPr>
              <a:spLocks noChangeArrowheads="1"/>
            </p:cNvSpPr>
            <p:nvPr/>
          </p:nvSpPr>
          <p:spPr bwMode="auto">
            <a:xfrm>
              <a:off x="2064" y="672"/>
              <a:ext cx="1869" cy="440"/>
            </a:xfrm>
            <a:prstGeom prst="ellipse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endParaRPr lang="en-US" b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53627" name="Rectangle 27"/>
            <p:cNvSpPr>
              <a:spLocks noChangeArrowheads="1"/>
            </p:cNvSpPr>
            <p:nvPr/>
          </p:nvSpPr>
          <p:spPr bwMode="auto">
            <a:xfrm>
              <a:off x="2208" y="768"/>
              <a:ext cx="1620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000099"/>
                  </a:solidFill>
                  <a:latin typeface="Helvetica" charset="0"/>
                </a:rPr>
                <a:t>Impersonating master</a:t>
              </a:r>
            </a:p>
          </p:txBody>
        </p:sp>
        <p:sp>
          <p:nvSpPr>
            <p:cNvPr id="153628" name="Line 28"/>
            <p:cNvSpPr>
              <a:spLocks noChangeShapeType="1"/>
            </p:cNvSpPr>
            <p:nvPr/>
          </p:nvSpPr>
          <p:spPr bwMode="auto">
            <a:xfrm flipH="1">
              <a:off x="2016" y="1056"/>
              <a:ext cx="816" cy="912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685800" y="3448050"/>
            <a:ext cx="2967038" cy="2355850"/>
            <a:chOff x="432" y="2172"/>
            <a:chExt cx="1869" cy="1484"/>
          </a:xfrm>
        </p:grpSpPr>
        <p:sp>
          <p:nvSpPr>
            <p:cNvPr id="153623" name="Oval 30"/>
            <p:cNvSpPr>
              <a:spLocks noChangeArrowheads="1"/>
            </p:cNvSpPr>
            <p:nvPr/>
          </p:nvSpPr>
          <p:spPr bwMode="auto">
            <a:xfrm>
              <a:off x="432" y="3216"/>
              <a:ext cx="1869" cy="440"/>
            </a:xfrm>
            <a:prstGeom prst="ellipse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endParaRPr lang="en-US" b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53624" name="Rectangle 31"/>
            <p:cNvSpPr>
              <a:spLocks noChangeArrowheads="1"/>
            </p:cNvSpPr>
            <p:nvPr/>
          </p:nvSpPr>
          <p:spPr bwMode="auto">
            <a:xfrm>
              <a:off x="576" y="3312"/>
              <a:ext cx="1628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000099"/>
                  </a:solidFill>
                  <a:latin typeface="Helvetica" charset="0"/>
                </a:rPr>
                <a:t>Unauthorized updates</a:t>
              </a:r>
            </a:p>
          </p:txBody>
        </p:sp>
        <p:sp>
          <p:nvSpPr>
            <p:cNvPr id="153625" name="Line 32"/>
            <p:cNvSpPr>
              <a:spLocks noChangeShapeType="1"/>
            </p:cNvSpPr>
            <p:nvPr/>
          </p:nvSpPr>
          <p:spPr bwMode="auto">
            <a:xfrm flipH="1" flipV="1">
              <a:off x="1296" y="2172"/>
              <a:ext cx="0" cy="1056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678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What is TSIG - Transaction Signature?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ＭＳ Ｐゴシック" charset="-128"/>
                <a:cs typeface="ＭＳ Ｐゴシック" charset="-128"/>
              </a:rPr>
              <a:t>A mechanism for protecting a message from a primary to secondary and vice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versa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 sz="2400" dirty="0">
                <a:ea typeface="ＭＳ Ｐゴシック" charset="-128"/>
                <a:cs typeface="ＭＳ Ｐゴシック" charset="-128"/>
              </a:rPr>
              <a:t>A keyed-hash is applied (like a digital signature) so recipient can verify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the message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 lvl="1" eaLnBrk="1" hangingPunct="1"/>
            <a:r>
              <a:rPr lang="en-GB" sz="2000" dirty="0"/>
              <a:t>DNS question or answer</a:t>
            </a:r>
          </a:p>
          <a:p>
            <a:pPr lvl="1" eaLnBrk="1" hangingPunct="1"/>
            <a:r>
              <a:rPr lang="en-GB" sz="2000" dirty="0"/>
              <a:t>&amp; the </a:t>
            </a:r>
            <a:r>
              <a:rPr lang="en-GB" sz="2000" dirty="0" smtClean="0"/>
              <a:t>timestamp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 sz="2400" dirty="0">
                <a:ea typeface="ＭＳ Ｐゴシック" charset="-128"/>
                <a:cs typeface="ＭＳ Ｐゴシック" charset="-128"/>
              </a:rPr>
              <a:t>Based on a shared secret - both sender and receiver are configured with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it</a:t>
            </a:r>
          </a:p>
          <a:p>
            <a:pPr lvl="1"/>
            <a:r>
              <a:rPr lang="en-US" dirty="0" smtClean="0">
                <a:ea typeface="ＭＳ Ｐゴシック" charset="-128"/>
                <a:cs typeface="ＭＳ Ｐゴシック" charset="-128"/>
              </a:rPr>
              <a:t>TSIG/TKEY uses DH, HMAC-MD5, HMAC-SHA1, HMAC-SHA224, HMAC-SHA512 among others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6344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What is TSIG - Transaction Signature?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TSIG (RFC 2845)</a:t>
            </a:r>
          </a:p>
          <a:p>
            <a:pPr lvl="1" eaLnBrk="1" hangingPunct="1"/>
            <a:r>
              <a:rPr lang="en-US" dirty="0"/>
              <a:t>authorizing dynamic updates &amp; zone transfers</a:t>
            </a:r>
          </a:p>
          <a:p>
            <a:pPr lvl="1" eaLnBrk="1" hangingPunct="1"/>
            <a:r>
              <a:rPr lang="en-US" dirty="0"/>
              <a:t>authentication of caching </a:t>
            </a:r>
            <a:r>
              <a:rPr lang="en-US" dirty="0" smtClean="0"/>
              <a:t>forwarders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Used in server configuration, not in zone file</a:t>
            </a:r>
            <a:endParaRPr lang="en-GB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1197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AutoShape 2"/>
          <p:cNvSpPr>
            <a:spLocks noChangeArrowheads="1"/>
          </p:cNvSpPr>
          <p:nvPr/>
        </p:nvSpPr>
        <p:spPr bwMode="auto">
          <a:xfrm>
            <a:off x="3398838" y="4021138"/>
            <a:ext cx="2252662" cy="609600"/>
          </a:xfrm>
          <a:prstGeom prst="leftArrow">
            <a:avLst>
              <a:gd name="adj1" fmla="val 50000"/>
              <a:gd name="adj2" fmla="val 100047"/>
            </a:avLst>
          </a:prstGeom>
          <a:solidFill>
            <a:srgbClr val="A0F6B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 b="0">
              <a:solidFill>
                <a:schemeClr val="tx2"/>
              </a:solidFill>
            </a:endParaRPr>
          </a:p>
        </p:txBody>
      </p:sp>
      <p:sp>
        <p:nvSpPr>
          <p:cNvPr id="159748" name="AutoShape 3"/>
          <p:cNvSpPr>
            <a:spLocks noChangeArrowheads="1"/>
          </p:cNvSpPr>
          <p:nvPr/>
        </p:nvSpPr>
        <p:spPr bwMode="auto">
          <a:xfrm>
            <a:off x="3648075" y="2279650"/>
            <a:ext cx="2041525" cy="609600"/>
          </a:xfrm>
          <a:prstGeom prst="rightArrow">
            <a:avLst>
              <a:gd name="adj1" fmla="val 50000"/>
              <a:gd name="adj2" fmla="val 90670"/>
            </a:avLst>
          </a:prstGeom>
          <a:solidFill>
            <a:srgbClr val="A0F6B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 b="0">
              <a:solidFill>
                <a:schemeClr val="tx2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762750" y="4419600"/>
            <a:ext cx="915988" cy="914400"/>
            <a:chOff x="4464" y="2784"/>
            <a:chExt cx="624" cy="576"/>
          </a:xfrm>
        </p:grpSpPr>
        <p:sp>
          <p:nvSpPr>
            <p:cNvPr id="159780" name="Rectangle 5"/>
            <p:cNvSpPr>
              <a:spLocks noChangeArrowheads="1"/>
            </p:cNvSpPr>
            <p:nvPr/>
          </p:nvSpPr>
          <p:spPr bwMode="auto">
            <a:xfrm>
              <a:off x="4464" y="2784"/>
              <a:ext cx="624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endParaRPr lang="en-US" sz="1400" b="0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59781" name="Rectangle 6"/>
            <p:cNvSpPr>
              <a:spLocks noChangeArrowheads="1"/>
            </p:cNvSpPr>
            <p:nvPr/>
          </p:nvSpPr>
          <p:spPr bwMode="auto">
            <a:xfrm>
              <a:off x="4464" y="2784"/>
              <a:ext cx="302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r>
                <a:rPr lang="en-US" sz="900" b="0">
                  <a:solidFill>
                    <a:schemeClr val="tx2"/>
                  </a:solidFill>
                  <a:latin typeface="Helvetica" charset="0"/>
                </a:rPr>
                <a:t>SOA </a:t>
              </a:r>
            </a:p>
            <a:p>
              <a:r>
                <a:rPr lang="en-US" sz="900" b="0">
                  <a:solidFill>
                    <a:schemeClr val="tx2"/>
                  </a:solidFill>
                  <a:latin typeface="Helvetica" charset="0"/>
                </a:rPr>
                <a:t>…</a:t>
              </a:r>
            </a:p>
            <a:p>
              <a:r>
                <a:rPr lang="en-US" sz="900" b="0">
                  <a:solidFill>
                    <a:schemeClr val="tx2"/>
                  </a:solidFill>
                  <a:latin typeface="Helvetica" charset="0"/>
                </a:rPr>
                <a:t>SOA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834188" y="3962400"/>
            <a:ext cx="1289050" cy="1298575"/>
            <a:chOff x="4512" y="2496"/>
            <a:chExt cx="880" cy="818"/>
          </a:xfrm>
        </p:grpSpPr>
        <p:sp>
          <p:nvSpPr>
            <p:cNvPr id="159778" name="Rectangle 8"/>
            <p:cNvSpPr>
              <a:spLocks noChangeArrowheads="1"/>
            </p:cNvSpPr>
            <p:nvPr/>
          </p:nvSpPr>
          <p:spPr bwMode="auto">
            <a:xfrm>
              <a:off x="4512" y="3168"/>
              <a:ext cx="45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r>
                <a:rPr lang="en-US" sz="900" b="0">
                  <a:solidFill>
                    <a:schemeClr val="tx2"/>
                  </a:solidFill>
                  <a:latin typeface="Courier" charset="0"/>
                </a:rPr>
                <a:t>Sig ...</a:t>
              </a:r>
            </a:p>
          </p:txBody>
        </p:sp>
        <p:sp>
          <p:nvSpPr>
            <p:cNvPr id="159779" name="Freeform 9"/>
            <p:cNvSpPr>
              <a:spLocks/>
            </p:cNvSpPr>
            <p:nvPr/>
          </p:nvSpPr>
          <p:spPr bwMode="auto">
            <a:xfrm>
              <a:off x="5044" y="2496"/>
              <a:ext cx="348" cy="722"/>
            </a:xfrm>
            <a:custGeom>
              <a:avLst/>
              <a:gdLst>
                <a:gd name="T0" fmla="*/ 234 w 348"/>
                <a:gd name="T1" fmla="*/ 0 h 722"/>
                <a:gd name="T2" fmla="*/ 286 w 348"/>
                <a:gd name="T3" fmla="*/ 98 h 722"/>
                <a:gd name="T4" fmla="*/ 321 w 348"/>
                <a:gd name="T5" fmla="*/ 196 h 722"/>
                <a:gd name="T6" fmla="*/ 347 w 348"/>
                <a:gd name="T7" fmla="*/ 294 h 722"/>
                <a:gd name="T8" fmla="*/ 338 w 348"/>
                <a:gd name="T9" fmla="*/ 340 h 722"/>
                <a:gd name="T10" fmla="*/ 330 w 348"/>
                <a:gd name="T11" fmla="*/ 386 h 722"/>
                <a:gd name="T12" fmla="*/ 312 w 348"/>
                <a:gd name="T13" fmla="*/ 433 h 722"/>
                <a:gd name="T14" fmla="*/ 286 w 348"/>
                <a:gd name="T15" fmla="*/ 474 h 722"/>
                <a:gd name="T16" fmla="*/ 208 w 348"/>
                <a:gd name="T17" fmla="*/ 556 h 722"/>
                <a:gd name="T18" fmla="*/ 113 w 348"/>
                <a:gd name="T19" fmla="*/ 639 h 722"/>
                <a:gd name="T20" fmla="*/ 0 w 348"/>
                <a:gd name="T21" fmla="*/ 721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8"/>
                <a:gd name="T34" fmla="*/ 0 h 722"/>
                <a:gd name="T35" fmla="*/ 348 w 348"/>
                <a:gd name="T36" fmla="*/ 722 h 7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8" h="722">
                  <a:moveTo>
                    <a:pt x="234" y="0"/>
                  </a:moveTo>
                  <a:lnTo>
                    <a:pt x="286" y="98"/>
                  </a:lnTo>
                  <a:lnTo>
                    <a:pt x="321" y="196"/>
                  </a:lnTo>
                  <a:lnTo>
                    <a:pt x="347" y="294"/>
                  </a:lnTo>
                  <a:lnTo>
                    <a:pt x="338" y="340"/>
                  </a:lnTo>
                  <a:lnTo>
                    <a:pt x="330" y="386"/>
                  </a:lnTo>
                  <a:lnTo>
                    <a:pt x="312" y="433"/>
                  </a:lnTo>
                  <a:lnTo>
                    <a:pt x="286" y="474"/>
                  </a:lnTo>
                  <a:lnTo>
                    <a:pt x="208" y="556"/>
                  </a:lnTo>
                  <a:lnTo>
                    <a:pt x="113" y="639"/>
                  </a:lnTo>
                  <a:lnTo>
                    <a:pt x="0" y="721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 b="0">
                <a:solidFill>
                  <a:schemeClr val="tx2"/>
                </a:solidFill>
              </a:endParaRPr>
            </a:p>
          </p:txBody>
        </p:sp>
      </p:grpSp>
      <p:sp>
        <p:nvSpPr>
          <p:cNvPr id="645130" name="Rectangle 10"/>
          <p:cNvSpPr>
            <a:spLocks noChangeArrowheads="1"/>
          </p:cNvSpPr>
          <p:nvPr/>
        </p:nvSpPr>
        <p:spPr bwMode="auto">
          <a:xfrm>
            <a:off x="5989638" y="3962400"/>
            <a:ext cx="2322512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 b="0">
              <a:solidFill>
                <a:schemeClr val="tx2"/>
              </a:solidFill>
            </a:endParaRPr>
          </a:p>
        </p:txBody>
      </p:sp>
      <p:sp>
        <p:nvSpPr>
          <p:cNvPr id="159752" name="Rectangle 11"/>
          <p:cNvSpPr>
            <a:spLocks noChangeArrowheads="1"/>
          </p:cNvSpPr>
          <p:nvPr/>
        </p:nvSpPr>
        <p:spPr bwMode="auto">
          <a:xfrm>
            <a:off x="6973888" y="2743200"/>
            <a:ext cx="1266825" cy="1219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chemeClr val="tx2"/>
                </a:solidFill>
                <a:latin typeface="Helvetica" charset="0"/>
              </a:rPr>
              <a:t>Master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471738" y="1752600"/>
            <a:ext cx="984250" cy="914400"/>
            <a:chOff x="1536" y="1104"/>
            <a:chExt cx="672" cy="576"/>
          </a:xfrm>
        </p:grpSpPr>
        <p:sp>
          <p:nvSpPr>
            <p:cNvPr id="159776" name="Rectangle 13"/>
            <p:cNvSpPr>
              <a:spLocks noChangeArrowheads="1"/>
            </p:cNvSpPr>
            <p:nvPr/>
          </p:nvSpPr>
          <p:spPr bwMode="auto">
            <a:xfrm>
              <a:off x="1584" y="1104"/>
              <a:ext cx="624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endParaRPr lang="en-US" sz="1400" b="0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59777" name="Rectangle 14"/>
            <p:cNvSpPr>
              <a:spLocks noChangeArrowheads="1"/>
            </p:cNvSpPr>
            <p:nvPr/>
          </p:nvSpPr>
          <p:spPr bwMode="auto">
            <a:xfrm>
              <a:off x="1536" y="1104"/>
              <a:ext cx="45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r>
                <a:rPr lang="en-US" sz="1400" b="0">
                  <a:solidFill>
                    <a:schemeClr val="tx2"/>
                  </a:solidFill>
                  <a:latin typeface="Helvetica" charset="0"/>
                </a:rPr>
                <a:t>AXFR</a:t>
              </a:r>
            </a:p>
          </p:txBody>
        </p:sp>
      </p:grpSp>
      <p:sp>
        <p:nvSpPr>
          <p:cNvPr id="159754" name="Rectangle 1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TSIG example</a:t>
            </a:r>
          </a:p>
        </p:txBody>
      </p:sp>
      <p:sp>
        <p:nvSpPr>
          <p:cNvPr id="159755" name="Rectangle 16"/>
          <p:cNvSpPr>
            <a:spLocks noChangeArrowheads="1"/>
          </p:cNvSpPr>
          <p:nvPr/>
        </p:nvSpPr>
        <p:spPr bwMode="auto">
          <a:xfrm>
            <a:off x="852488" y="2819400"/>
            <a:ext cx="1266825" cy="1219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r>
              <a:rPr lang="en-US" sz="1400" b="0">
                <a:solidFill>
                  <a:schemeClr val="tx2"/>
                </a:solidFill>
                <a:latin typeface="Helvetica" charset="0"/>
              </a:rPr>
              <a:t>Slave</a:t>
            </a:r>
          </a:p>
        </p:txBody>
      </p:sp>
      <p:sp>
        <p:nvSpPr>
          <p:cNvPr id="645137" name="Rectangle 17"/>
          <p:cNvSpPr>
            <a:spLocks noChangeArrowheads="1"/>
          </p:cNvSpPr>
          <p:nvPr/>
        </p:nvSpPr>
        <p:spPr bwMode="auto">
          <a:xfrm>
            <a:off x="852488" y="3505200"/>
            <a:ext cx="1300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b="0">
                <a:solidFill>
                  <a:schemeClr val="tx2"/>
                </a:solidFill>
                <a:latin typeface="Courier" charset="0"/>
              </a:rPr>
              <a:t>KEY:</a:t>
            </a:r>
            <a:br>
              <a:rPr lang="en-US" sz="1400" b="0">
                <a:solidFill>
                  <a:schemeClr val="tx2"/>
                </a:solidFill>
                <a:latin typeface="Courier" charset="0"/>
              </a:rPr>
            </a:br>
            <a:r>
              <a:rPr lang="en-US" sz="1400" b="0">
                <a:solidFill>
                  <a:schemeClr val="tx2"/>
                </a:solidFill>
                <a:latin typeface="Courier" charset="0"/>
              </a:rPr>
              <a:t>%sgs!f23fv</a:t>
            </a:r>
          </a:p>
        </p:txBody>
      </p:sp>
      <p:sp>
        <p:nvSpPr>
          <p:cNvPr id="645138" name="Rectangle 18"/>
          <p:cNvSpPr>
            <a:spLocks noChangeArrowheads="1"/>
          </p:cNvSpPr>
          <p:nvPr/>
        </p:nvSpPr>
        <p:spPr bwMode="auto">
          <a:xfrm>
            <a:off x="6973888" y="3429000"/>
            <a:ext cx="1300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  <a:latin typeface="Courier" charset="0"/>
              </a:rPr>
              <a:t>KEY:</a:t>
            </a:r>
            <a:br>
              <a:rPr lang="en-US" sz="1400" b="0" dirty="0">
                <a:solidFill>
                  <a:schemeClr val="tx2"/>
                </a:solidFill>
                <a:latin typeface="Courier" charset="0"/>
              </a:rPr>
            </a:br>
            <a:r>
              <a:rPr lang="en-US" sz="1400" b="0" dirty="0">
                <a:solidFill>
                  <a:schemeClr val="tx2"/>
                </a:solidFill>
                <a:latin typeface="Courier" charset="0"/>
              </a:rPr>
              <a:t>%sgs!f23fv</a:t>
            </a: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6974552" y="1752601"/>
            <a:ext cx="914695" cy="914400"/>
            <a:chOff x="4608" y="1104"/>
            <a:chExt cx="624" cy="576"/>
          </a:xfrm>
          <a:solidFill>
            <a:srgbClr val="FF8000"/>
          </a:solidFill>
        </p:grpSpPr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4608" y="1104"/>
              <a:ext cx="624" cy="576"/>
              <a:chOff x="4608" y="1104"/>
              <a:chExt cx="624" cy="576"/>
            </a:xfrm>
            <a:grpFill/>
          </p:grpSpPr>
          <p:sp>
            <p:nvSpPr>
              <p:cNvPr id="645141" name="Rectangle 21"/>
              <p:cNvSpPr>
                <a:spLocks noChangeArrowheads="1"/>
              </p:cNvSpPr>
              <p:nvPr/>
            </p:nvSpPr>
            <p:spPr bwMode="auto">
              <a:xfrm>
                <a:off x="4608" y="1104"/>
                <a:ext cx="624" cy="57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GB" sz="1400" b="0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645142" name="Rectangle 22"/>
              <p:cNvSpPr>
                <a:spLocks noChangeArrowheads="1"/>
              </p:cNvSpPr>
              <p:nvPr/>
            </p:nvSpPr>
            <p:spPr bwMode="auto">
              <a:xfrm>
                <a:off x="4666" y="1118"/>
                <a:ext cx="507" cy="19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400" b="0" dirty="0">
                    <a:solidFill>
                      <a:schemeClr val="tx2"/>
                    </a:solidFill>
                    <a:latin typeface="Helvetica" charset="0"/>
                  </a:rPr>
                  <a:t>AXFR</a:t>
                </a:r>
              </a:p>
            </p:txBody>
          </p:sp>
        </p:grpSp>
        <p:sp>
          <p:nvSpPr>
            <p:cNvPr id="645143" name="Rectangle 23"/>
            <p:cNvSpPr>
              <a:spLocks noChangeArrowheads="1"/>
            </p:cNvSpPr>
            <p:nvPr/>
          </p:nvSpPr>
          <p:spPr bwMode="auto">
            <a:xfrm>
              <a:off x="4616" y="1470"/>
              <a:ext cx="604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200" b="0" dirty="0">
                  <a:solidFill>
                    <a:schemeClr val="tx2"/>
                  </a:solidFill>
                  <a:latin typeface="Courier" charset="0"/>
                </a:rPr>
                <a:t>Sig ...</a:t>
              </a:r>
            </a:p>
          </p:txBody>
        </p:sp>
      </p:grpSp>
      <p:sp>
        <p:nvSpPr>
          <p:cNvPr id="645144" name="Line 24"/>
          <p:cNvSpPr>
            <a:spLocks noChangeShapeType="1"/>
          </p:cNvSpPr>
          <p:nvPr/>
        </p:nvSpPr>
        <p:spPr bwMode="auto">
          <a:xfrm>
            <a:off x="2332038" y="3200400"/>
            <a:ext cx="450215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1627188" y="2362200"/>
            <a:ext cx="1854200" cy="625475"/>
            <a:chOff x="960" y="1488"/>
            <a:chExt cx="1265" cy="394"/>
          </a:xfrm>
        </p:grpSpPr>
        <p:sp>
          <p:nvSpPr>
            <p:cNvPr id="159774" name="Rectangle 26"/>
            <p:cNvSpPr>
              <a:spLocks noChangeArrowheads="1"/>
            </p:cNvSpPr>
            <p:nvPr/>
          </p:nvSpPr>
          <p:spPr bwMode="auto">
            <a:xfrm>
              <a:off x="1584" y="1488"/>
              <a:ext cx="641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r>
                <a:rPr lang="en-US" sz="1400" b="0">
                  <a:solidFill>
                    <a:schemeClr val="tx2"/>
                  </a:solidFill>
                  <a:latin typeface="Courier" charset="0"/>
                </a:rPr>
                <a:t>Sig ...</a:t>
              </a:r>
            </a:p>
          </p:txBody>
        </p:sp>
        <p:sp>
          <p:nvSpPr>
            <p:cNvPr id="159775" name="Freeform 27"/>
            <p:cNvSpPr>
              <a:spLocks/>
            </p:cNvSpPr>
            <p:nvPr/>
          </p:nvSpPr>
          <p:spPr bwMode="auto">
            <a:xfrm>
              <a:off x="960" y="1541"/>
              <a:ext cx="722" cy="341"/>
            </a:xfrm>
            <a:custGeom>
              <a:avLst/>
              <a:gdLst>
                <a:gd name="T0" fmla="*/ 0 w 722"/>
                <a:gd name="T1" fmla="*/ 340 h 341"/>
                <a:gd name="T2" fmla="*/ 11 w 722"/>
                <a:gd name="T3" fmla="*/ 253 h 341"/>
                <a:gd name="T4" fmla="*/ 19 w 722"/>
                <a:gd name="T5" fmla="*/ 214 h 341"/>
                <a:gd name="T6" fmla="*/ 32 w 722"/>
                <a:gd name="T7" fmla="*/ 174 h 341"/>
                <a:gd name="T8" fmla="*/ 49 w 722"/>
                <a:gd name="T9" fmla="*/ 135 h 341"/>
                <a:gd name="T10" fmla="*/ 73 w 722"/>
                <a:gd name="T11" fmla="*/ 105 h 341"/>
                <a:gd name="T12" fmla="*/ 102 w 722"/>
                <a:gd name="T13" fmla="*/ 75 h 341"/>
                <a:gd name="T14" fmla="*/ 143 w 722"/>
                <a:gd name="T15" fmla="*/ 51 h 341"/>
                <a:gd name="T16" fmla="*/ 194 w 722"/>
                <a:gd name="T17" fmla="*/ 33 h 341"/>
                <a:gd name="T18" fmla="*/ 253 w 722"/>
                <a:gd name="T19" fmla="*/ 18 h 341"/>
                <a:gd name="T20" fmla="*/ 318 w 722"/>
                <a:gd name="T21" fmla="*/ 9 h 341"/>
                <a:gd name="T22" fmla="*/ 393 w 722"/>
                <a:gd name="T23" fmla="*/ 6 h 341"/>
                <a:gd name="T24" fmla="*/ 471 w 722"/>
                <a:gd name="T25" fmla="*/ 3 h 341"/>
                <a:gd name="T26" fmla="*/ 552 w 722"/>
                <a:gd name="T27" fmla="*/ 0 h 341"/>
                <a:gd name="T28" fmla="*/ 721 w 722"/>
                <a:gd name="T29" fmla="*/ 3 h 34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2"/>
                <a:gd name="T46" fmla="*/ 0 h 341"/>
                <a:gd name="T47" fmla="*/ 722 w 722"/>
                <a:gd name="T48" fmla="*/ 341 h 34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2" h="341">
                  <a:moveTo>
                    <a:pt x="0" y="340"/>
                  </a:moveTo>
                  <a:lnTo>
                    <a:pt x="11" y="253"/>
                  </a:lnTo>
                  <a:lnTo>
                    <a:pt x="19" y="214"/>
                  </a:lnTo>
                  <a:lnTo>
                    <a:pt x="32" y="174"/>
                  </a:lnTo>
                  <a:lnTo>
                    <a:pt x="49" y="135"/>
                  </a:lnTo>
                  <a:lnTo>
                    <a:pt x="73" y="105"/>
                  </a:lnTo>
                  <a:lnTo>
                    <a:pt x="102" y="75"/>
                  </a:lnTo>
                  <a:lnTo>
                    <a:pt x="143" y="51"/>
                  </a:lnTo>
                  <a:lnTo>
                    <a:pt x="194" y="33"/>
                  </a:lnTo>
                  <a:lnTo>
                    <a:pt x="253" y="18"/>
                  </a:lnTo>
                  <a:lnTo>
                    <a:pt x="318" y="9"/>
                  </a:lnTo>
                  <a:lnTo>
                    <a:pt x="393" y="6"/>
                  </a:lnTo>
                  <a:lnTo>
                    <a:pt x="471" y="3"/>
                  </a:lnTo>
                  <a:lnTo>
                    <a:pt x="552" y="0"/>
                  </a:lnTo>
                  <a:lnTo>
                    <a:pt x="721" y="3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 b="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923493" y="4419600"/>
            <a:ext cx="914693" cy="914400"/>
            <a:chOff x="480" y="2784"/>
            <a:chExt cx="624" cy="576"/>
          </a:xfrm>
          <a:solidFill>
            <a:srgbClr val="FF6600"/>
          </a:solidFill>
        </p:grpSpPr>
        <p:sp>
          <p:nvSpPr>
            <p:cNvPr id="645149" name="Rectangle 29"/>
            <p:cNvSpPr>
              <a:spLocks noChangeArrowheads="1"/>
            </p:cNvSpPr>
            <p:nvPr/>
          </p:nvSpPr>
          <p:spPr bwMode="auto">
            <a:xfrm>
              <a:off x="480" y="2784"/>
              <a:ext cx="624" cy="576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sz="1400" b="0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645150" name="Rectangle 30"/>
            <p:cNvSpPr>
              <a:spLocks noChangeArrowheads="1"/>
            </p:cNvSpPr>
            <p:nvPr/>
          </p:nvSpPr>
          <p:spPr bwMode="auto">
            <a:xfrm>
              <a:off x="481" y="2784"/>
              <a:ext cx="302" cy="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900" b="0">
                  <a:solidFill>
                    <a:schemeClr val="tx2"/>
                  </a:solidFill>
                  <a:latin typeface="Helvetica" charset="0"/>
                </a:rPr>
                <a:t>SOA </a:t>
              </a:r>
            </a:p>
            <a:p>
              <a:pPr>
                <a:defRPr/>
              </a:pPr>
              <a:r>
                <a:rPr lang="en-US" sz="900" b="0">
                  <a:solidFill>
                    <a:schemeClr val="tx2"/>
                  </a:solidFill>
                  <a:latin typeface="Helvetica" charset="0"/>
                </a:rPr>
                <a:t>…</a:t>
              </a:r>
            </a:p>
            <a:p>
              <a:pPr>
                <a:defRPr/>
              </a:pPr>
              <a:r>
                <a:rPr lang="en-US" sz="900" b="0">
                  <a:solidFill>
                    <a:schemeClr val="tx2"/>
                  </a:solidFill>
                  <a:latin typeface="Helvetica" charset="0"/>
                </a:rPr>
                <a:t>SOA</a:t>
              </a:r>
            </a:p>
          </p:txBody>
        </p:sp>
        <p:sp>
          <p:nvSpPr>
            <p:cNvPr id="645151" name="Rectangle 31"/>
            <p:cNvSpPr>
              <a:spLocks noChangeArrowheads="1"/>
            </p:cNvSpPr>
            <p:nvPr/>
          </p:nvSpPr>
          <p:spPr bwMode="auto">
            <a:xfrm>
              <a:off x="529" y="3168"/>
              <a:ext cx="458" cy="14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900" b="0">
                  <a:solidFill>
                    <a:schemeClr val="tx2"/>
                  </a:solidFill>
                  <a:latin typeface="Courier" charset="0"/>
                </a:rPr>
                <a:t>Sig ...</a:t>
              </a:r>
            </a:p>
          </p:txBody>
        </p:sp>
      </p:grpSp>
      <p:sp>
        <p:nvSpPr>
          <p:cNvPr id="645152" name="Line 32"/>
          <p:cNvSpPr>
            <a:spLocks noChangeShapeType="1"/>
          </p:cNvSpPr>
          <p:nvPr/>
        </p:nvSpPr>
        <p:spPr bwMode="auto">
          <a:xfrm flipH="1">
            <a:off x="2332038" y="3657600"/>
            <a:ext cx="450215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153" name="Rectangle 33"/>
          <p:cNvSpPr>
            <a:spLocks noChangeArrowheads="1"/>
          </p:cNvSpPr>
          <p:nvPr/>
        </p:nvSpPr>
        <p:spPr bwMode="auto">
          <a:xfrm>
            <a:off x="1204913" y="1447800"/>
            <a:ext cx="2322512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 b="0">
              <a:solidFill>
                <a:schemeClr val="tx2"/>
              </a:solidFill>
            </a:endParaRPr>
          </a:p>
        </p:txBody>
      </p:sp>
      <p:sp>
        <p:nvSpPr>
          <p:cNvPr id="645154" name="Rectangle 34"/>
          <p:cNvSpPr>
            <a:spLocks noChangeArrowheads="1"/>
          </p:cNvSpPr>
          <p:nvPr/>
        </p:nvSpPr>
        <p:spPr bwMode="auto">
          <a:xfrm>
            <a:off x="1290638" y="1493838"/>
            <a:ext cx="21510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 sz="1400" b="0">
              <a:solidFill>
                <a:schemeClr val="tx2"/>
              </a:solidFill>
              <a:latin typeface="Times New Roman" charset="0"/>
            </a:endParaRPr>
          </a:p>
        </p:txBody>
      </p: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853133" y="2819401"/>
            <a:ext cx="1266498" cy="1219200"/>
            <a:chOff x="432" y="1776"/>
            <a:chExt cx="864" cy="768"/>
          </a:xfrm>
          <a:solidFill>
            <a:srgbClr val="FFFF00"/>
          </a:solidFill>
        </p:grpSpPr>
        <p:sp>
          <p:nvSpPr>
            <p:cNvPr id="645156" name="Rectangle 36"/>
            <p:cNvSpPr>
              <a:spLocks noChangeArrowheads="1"/>
            </p:cNvSpPr>
            <p:nvPr/>
          </p:nvSpPr>
          <p:spPr bwMode="auto">
            <a:xfrm>
              <a:off x="432" y="1776"/>
              <a:ext cx="864" cy="76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2"/>
                  </a:solidFill>
                  <a:latin typeface="Helvetica" charset="0"/>
                </a:rPr>
                <a:t>Slave</a:t>
              </a:r>
            </a:p>
          </p:txBody>
        </p:sp>
        <p:sp>
          <p:nvSpPr>
            <p:cNvPr id="645157" name="Rectangle 37"/>
            <p:cNvSpPr>
              <a:spLocks noChangeArrowheads="1"/>
            </p:cNvSpPr>
            <p:nvPr/>
          </p:nvSpPr>
          <p:spPr bwMode="auto">
            <a:xfrm>
              <a:off x="432" y="2208"/>
              <a:ext cx="854" cy="3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400" b="0" dirty="0">
                  <a:solidFill>
                    <a:schemeClr val="tx2"/>
                  </a:solidFill>
                  <a:latin typeface="Courier" charset="0"/>
                </a:rPr>
                <a:t>KEY:</a:t>
              </a:r>
              <a:br>
                <a:rPr lang="en-US" sz="1400" b="0" dirty="0">
                  <a:solidFill>
                    <a:schemeClr val="tx2"/>
                  </a:solidFill>
                  <a:latin typeface="Courier" charset="0"/>
                </a:rPr>
              </a:br>
              <a:r>
                <a:rPr lang="en-US" sz="1400" b="0" dirty="0">
                  <a:solidFill>
                    <a:schemeClr val="tx2"/>
                  </a:solidFill>
                  <a:latin typeface="Courier" charset="0"/>
                </a:rPr>
                <a:t>%sgs!f23fv</a:t>
              </a:r>
            </a:p>
          </p:txBody>
        </p:sp>
      </p:grp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500063" y="3808413"/>
            <a:ext cx="1538287" cy="2060575"/>
            <a:chOff x="191" y="2399"/>
            <a:chExt cx="1050" cy="1298"/>
          </a:xfrm>
        </p:grpSpPr>
        <p:sp>
          <p:nvSpPr>
            <p:cNvPr id="159772" name="Rectangle 39"/>
            <p:cNvSpPr>
              <a:spLocks noChangeArrowheads="1"/>
            </p:cNvSpPr>
            <p:nvPr/>
          </p:nvSpPr>
          <p:spPr bwMode="auto">
            <a:xfrm>
              <a:off x="377" y="3483"/>
              <a:ext cx="86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Helvetica" charset="0"/>
                </a:rPr>
                <a:t>verification</a:t>
              </a:r>
              <a:endParaRPr lang="en-US" sz="14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159773" name="Freeform 40"/>
            <p:cNvSpPr>
              <a:spLocks/>
            </p:cNvSpPr>
            <p:nvPr/>
          </p:nvSpPr>
          <p:spPr bwMode="auto">
            <a:xfrm>
              <a:off x="191" y="2399"/>
              <a:ext cx="434" cy="819"/>
            </a:xfrm>
            <a:custGeom>
              <a:avLst/>
              <a:gdLst>
                <a:gd name="T0" fmla="*/ 337 w 434"/>
                <a:gd name="T1" fmla="*/ 0 h 819"/>
                <a:gd name="T2" fmla="*/ 271 w 434"/>
                <a:gd name="T3" fmla="*/ 10 h 819"/>
                <a:gd name="T4" fmla="*/ 239 w 434"/>
                <a:gd name="T5" fmla="*/ 15 h 819"/>
                <a:gd name="T6" fmla="*/ 208 w 434"/>
                <a:gd name="T7" fmla="*/ 25 h 819"/>
                <a:gd name="T8" fmla="*/ 178 w 434"/>
                <a:gd name="T9" fmla="*/ 30 h 819"/>
                <a:gd name="T10" fmla="*/ 149 w 434"/>
                <a:gd name="T11" fmla="*/ 41 h 819"/>
                <a:gd name="T12" fmla="*/ 122 w 434"/>
                <a:gd name="T13" fmla="*/ 46 h 819"/>
                <a:gd name="T14" fmla="*/ 97 w 434"/>
                <a:gd name="T15" fmla="*/ 56 h 819"/>
                <a:gd name="T16" fmla="*/ 74 w 434"/>
                <a:gd name="T17" fmla="*/ 67 h 819"/>
                <a:gd name="T18" fmla="*/ 54 w 434"/>
                <a:gd name="T19" fmla="*/ 82 h 819"/>
                <a:gd name="T20" fmla="*/ 36 w 434"/>
                <a:gd name="T21" fmla="*/ 92 h 819"/>
                <a:gd name="T22" fmla="*/ 22 w 434"/>
                <a:gd name="T23" fmla="*/ 113 h 819"/>
                <a:gd name="T24" fmla="*/ 11 w 434"/>
                <a:gd name="T25" fmla="*/ 128 h 819"/>
                <a:gd name="T26" fmla="*/ 4 w 434"/>
                <a:gd name="T27" fmla="*/ 149 h 819"/>
                <a:gd name="T28" fmla="*/ 1 w 434"/>
                <a:gd name="T29" fmla="*/ 159 h 819"/>
                <a:gd name="T30" fmla="*/ 0 w 434"/>
                <a:gd name="T31" fmla="*/ 169 h 819"/>
                <a:gd name="T32" fmla="*/ 0 w 434"/>
                <a:gd name="T33" fmla="*/ 185 h 819"/>
                <a:gd name="T34" fmla="*/ 1 w 434"/>
                <a:gd name="T35" fmla="*/ 195 h 819"/>
                <a:gd name="T36" fmla="*/ 3 w 434"/>
                <a:gd name="T37" fmla="*/ 211 h 819"/>
                <a:gd name="T38" fmla="*/ 6 w 434"/>
                <a:gd name="T39" fmla="*/ 221 h 819"/>
                <a:gd name="T40" fmla="*/ 10 w 434"/>
                <a:gd name="T41" fmla="*/ 236 h 819"/>
                <a:gd name="T42" fmla="*/ 16 w 434"/>
                <a:gd name="T43" fmla="*/ 252 h 819"/>
                <a:gd name="T44" fmla="*/ 29 w 434"/>
                <a:gd name="T45" fmla="*/ 283 h 819"/>
                <a:gd name="T46" fmla="*/ 46 w 434"/>
                <a:gd name="T47" fmla="*/ 314 h 819"/>
                <a:gd name="T48" fmla="*/ 66 w 434"/>
                <a:gd name="T49" fmla="*/ 350 h 819"/>
                <a:gd name="T50" fmla="*/ 90 w 434"/>
                <a:gd name="T51" fmla="*/ 386 h 819"/>
                <a:gd name="T52" fmla="*/ 116 w 434"/>
                <a:gd name="T53" fmla="*/ 427 h 819"/>
                <a:gd name="T54" fmla="*/ 145 w 434"/>
                <a:gd name="T55" fmla="*/ 463 h 819"/>
                <a:gd name="T56" fmla="*/ 176 w 434"/>
                <a:gd name="T57" fmla="*/ 504 h 819"/>
                <a:gd name="T58" fmla="*/ 209 w 434"/>
                <a:gd name="T59" fmla="*/ 550 h 819"/>
                <a:gd name="T60" fmla="*/ 244 w 434"/>
                <a:gd name="T61" fmla="*/ 592 h 819"/>
                <a:gd name="T62" fmla="*/ 280 w 434"/>
                <a:gd name="T63" fmla="*/ 638 h 819"/>
                <a:gd name="T64" fmla="*/ 317 w 434"/>
                <a:gd name="T65" fmla="*/ 679 h 819"/>
                <a:gd name="T66" fmla="*/ 355 w 434"/>
                <a:gd name="T67" fmla="*/ 725 h 819"/>
                <a:gd name="T68" fmla="*/ 433 w 434"/>
                <a:gd name="T69" fmla="*/ 818 h 81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34"/>
                <a:gd name="T106" fmla="*/ 0 h 819"/>
                <a:gd name="T107" fmla="*/ 434 w 434"/>
                <a:gd name="T108" fmla="*/ 819 h 81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34" h="819">
                  <a:moveTo>
                    <a:pt x="337" y="0"/>
                  </a:moveTo>
                  <a:lnTo>
                    <a:pt x="271" y="10"/>
                  </a:lnTo>
                  <a:lnTo>
                    <a:pt x="239" y="15"/>
                  </a:lnTo>
                  <a:lnTo>
                    <a:pt x="208" y="25"/>
                  </a:lnTo>
                  <a:lnTo>
                    <a:pt x="178" y="30"/>
                  </a:lnTo>
                  <a:lnTo>
                    <a:pt x="149" y="41"/>
                  </a:lnTo>
                  <a:lnTo>
                    <a:pt x="122" y="46"/>
                  </a:lnTo>
                  <a:lnTo>
                    <a:pt x="97" y="56"/>
                  </a:lnTo>
                  <a:lnTo>
                    <a:pt x="74" y="67"/>
                  </a:lnTo>
                  <a:lnTo>
                    <a:pt x="54" y="82"/>
                  </a:lnTo>
                  <a:lnTo>
                    <a:pt x="36" y="92"/>
                  </a:lnTo>
                  <a:lnTo>
                    <a:pt x="22" y="113"/>
                  </a:lnTo>
                  <a:lnTo>
                    <a:pt x="11" y="128"/>
                  </a:lnTo>
                  <a:lnTo>
                    <a:pt x="4" y="149"/>
                  </a:lnTo>
                  <a:lnTo>
                    <a:pt x="1" y="159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1" y="195"/>
                  </a:lnTo>
                  <a:lnTo>
                    <a:pt x="3" y="211"/>
                  </a:lnTo>
                  <a:lnTo>
                    <a:pt x="6" y="221"/>
                  </a:lnTo>
                  <a:lnTo>
                    <a:pt x="10" y="236"/>
                  </a:lnTo>
                  <a:lnTo>
                    <a:pt x="16" y="252"/>
                  </a:lnTo>
                  <a:lnTo>
                    <a:pt x="29" y="283"/>
                  </a:lnTo>
                  <a:lnTo>
                    <a:pt x="46" y="314"/>
                  </a:lnTo>
                  <a:lnTo>
                    <a:pt x="66" y="350"/>
                  </a:lnTo>
                  <a:lnTo>
                    <a:pt x="90" y="386"/>
                  </a:lnTo>
                  <a:lnTo>
                    <a:pt x="116" y="427"/>
                  </a:lnTo>
                  <a:lnTo>
                    <a:pt x="145" y="463"/>
                  </a:lnTo>
                  <a:lnTo>
                    <a:pt x="176" y="504"/>
                  </a:lnTo>
                  <a:lnTo>
                    <a:pt x="209" y="550"/>
                  </a:lnTo>
                  <a:lnTo>
                    <a:pt x="244" y="592"/>
                  </a:lnTo>
                  <a:lnTo>
                    <a:pt x="280" y="638"/>
                  </a:lnTo>
                  <a:lnTo>
                    <a:pt x="317" y="679"/>
                  </a:lnTo>
                  <a:lnTo>
                    <a:pt x="355" y="725"/>
                  </a:lnTo>
                  <a:lnTo>
                    <a:pt x="433" y="818"/>
                  </a:lnTo>
                </a:path>
              </a:pathLst>
            </a:custGeom>
            <a:noFill/>
            <a:ln w="44450" cap="rnd">
              <a:solidFill>
                <a:schemeClr val="tx1"/>
              </a:solidFill>
              <a:round/>
              <a:headEnd type="stealth" w="med" len="med"/>
              <a:tailEnd type="stealth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 b="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6910388" y="1317625"/>
            <a:ext cx="1628775" cy="2495550"/>
            <a:chOff x="4564" y="830"/>
            <a:chExt cx="1111" cy="1572"/>
          </a:xfrm>
        </p:grpSpPr>
        <p:sp>
          <p:nvSpPr>
            <p:cNvPr id="159770" name="Freeform 42"/>
            <p:cNvSpPr>
              <a:spLocks/>
            </p:cNvSpPr>
            <p:nvPr/>
          </p:nvSpPr>
          <p:spPr bwMode="auto">
            <a:xfrm>
              <a:off x="4996" y="1467"/>
              <a:ext cx="679" cy="935"/>
            </a:xfrm>
            <a:custGeom>
              <a:avLst/>
              <a:gdLst>
                <a:gd name="T0" fmla="*/ 0 w 679"/>
                <a:gd name="T1" fmla="*/ 20 h 935"/>
                <a:gd name="T2" fmla="*/ 110 w 679"/>
                <a:gd name="T3" fmla="*/ 8 h 935"/>
                <a:gd name="T4" fmla="*/ 220 w 679"/>
                <a:gd name="T5" fmla="*/ 4 h 935"/>
                <a:gd name="T6" fmla="*/ 330 w 679"/>
                <a:gd name="T7" fmla="*/ 0 h 935"/>
                <a:gd name="T8" fmla="*/ 421 w 679"/>
                <a:gd name="T9" fmla="*/ 0 h 935"/>
                <a:gd name="T10" fmla="*/ 513 w 679"/>
                <a:gd name="T11" fmla="*/ 12 h 935"/>
                <a:gd name="T12" fmla="*/ 577 w 679"/>
                <a:gd name="T13" fmla="*/ 35 h 935"/>
                <a:gd name="T14" fmla="*/ 632 w 679"/>
                <a:gd name="T15" fmla="*/ 66 h 935"/>
                <a:gd name="T16" fmla="*/ 651 w 679"/>
                <a:gd name="T17" fmla="*/ 89 h 935"/>
                <a:gd name="T18" fmla="*/ 669 w 679"/>
                <a:gd name="T19" fmla="*/ 116 h 935"/>
                <a:gd name="T20" fmla="*/ 678 w 679"/>
                <a:gd name="T21" fmla="*/ 150 h 935"/>
                <a:gd name="T22" fmla="*/ 678 w 679"/>
                <a:gd name="T23" fmla="*/ 189 h 935"/>
                <a:gd name="T24" fmla="*/ 669 w 679"/>
                <a:gd name="T25" fmla="*/ 235 h 935"/>
                <a:gd name="T26" fmla="*/ 660 w 679"/>
                <a:gd name="T27" fmla="*/ 289 h 935"/>
                <a:gd name="T28" fmla="*/ 641 w 679"/>
                <a:gd name="T29" fmla="*/ 346 h 935"/>
                <a:gd name="T30" fmla="*/ 623 w 679"/>
                <a:gd name="T31" fmla="*/ 408 h 935"/>
                <a:gd name="T32" fmla="*/ 568 w 679"/>
                <a:gd name="T33" fmla="*/ 531 h 935"/>
                <a:gd name="T34" fmla="*/ 513 w 679"/>
                <a:gd name="T35" fmla="*/ 654 h 935"/>
                <a:gd name="T36" fmla="*/ 486 w 679"/>
                <a:gd name="T37" fmla="*/ 715 h 935"/>
                <a:gd name="T38" fmla="*/ 458 w 679"/>
                <a:gd name="T39" fmla="*/ 769 h 935"/>
                <a:gd name="T40" fmla="*/ 431 w 679"/>
                <a:gd name="T41" fmla="*/ 819 h 935"/>
                <a:gd name="T42" fmla="*/ 403 w 679"/>
                <a:gd name="T43" fmla="*/ 865 h 935"/>
                <a:gd name="T44" fmla="*/ 385 w 679"/>
                <a:gd name="T45" fmla="*/ 903 h 935"/>
                <a:gd name="T46" fmla="*/ 376 w 679"/>
                <a:gd name="T47" fmla="*/ 934 h 9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79"/>
                <a:gd name="T73" fmla="*/ 0 h 935"/>
                <a:gd name="T74" fmla="*/ 679 w 679"/>
                <a:gd name="T75" fmla="*/ 935 h 93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79" h="935">
                  <a:moveTo>
                    <a:pt x="0" y="20"/>
                  </a:moveTo>
                  <a:lnTo>
                    <a:pt x="110" y="8"/>
                  </a:lnTo>
                  <a:lnTo>
                    <a:pt x="220" y="4"/>
                  </a:lnTo>
                  <a:lnTo>
                    <a:pt x="330" y="0"/>
                  </a:lnTo>
                  <a:lnTo>
                    <a:pt x="421" y="0"/>
                  </a:lnTo>
                  <a:lnTo>
                    <a:pt x="513" y="12"/>
                  </a:lnTo>
                  <a:lnTo>
                    <a:pt x="577" y="35"/>
                  </a:lnTo>
                  <a:lnTo>
                    <a:pt x="632" y="66"/>
                  </a:lnTo>
                  <a:lnTo>
                    <a:pt x="651" y="89"/>
                  </a:lnTo>
                  <a:lnTo>
                    <a:pt x="669" y="116"/>
                  </a:lnTo>
                  <a:lnTo>
                    <a:pt x="678" y="150"/>
                  </a:lnTo>
                  <a:lnTo>
                    <a:pt x="678" y="189"/>
                  </a:lnTo>
                  <a:lnTo>
                    <a:pt x="669" y="235"/>
                  </a:lnTo>
                  <a:lnTo>
                    <a:pt x="660" y="289"/>
                  </a:lnTo>
                  <a:lnTo>
                    <a:pt x="641" y="346"/>
                  </a:lnTo>
                  <a:lnTo>
                    <a:pt x="623" y="408"/>
                  </a:lnTo>
                  <a:lnTo>
                    <a:pt x="568" y="531"/>
                  </a:lnTo>
                  <a:lnTo>
                    <a:pt x="513" y="654"/>
                  </a:lnTo>
                  <a:lnTo>
                    <a:pt x="486" y="715"/>
                  </a:lnTo>
                  <a:lnTo>
                    <a:pt x="458" y="769"/>
                  </a:lnTo>
                  <a:lnTo>
                    <a:pt x="431" y="819"/>
                  </a:lnTo>
                  <a:lnTo>
                    <a:pt x="403" y="865"/>
                  </a:lnTo>
                  <a:lnTo>
                    <a:pt x="385" y="903"/>
                  </a:lnTo>
                  <a:lnTo>
                    <a:pt x="376" y="934"/>
                  </a:lnTo>
                </a:path>
              </a:pathLst>
            </a:custGeom>
            <a:noFill/>
            <a:ln w="44450" cap="rnd">
              <a:solidFill>
                <a:schemeClr val="tx1"/>
              </a:solidFill>
              <a:round/>
              <a:headEnd type="stealth" w="med" len="med"/>
              <a:tailEnd type="stealth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 b="0">
                <a:solidFill>
                  <a:schemeClr val="tx2"/>
                </a:solidFill>
              </a:endParaRPr>
            </a:p>
          </p:txBody>
        </p:sp>
        <p:sp>
          <p:nvSpPr>
            <p:cNvPr id="159771" name="Rectangle 43"/>
            <p:cNvSpPr>
              <a:spLocks noChangeArrowheads="1"/>
            </p:cNvSpPr>
            <p:nvPr/>
          </p:nvSpPr>
          <p:spPr bwMode="auto">
            <a:xfrm>
              <a:off x="4564" y="830"/>
              <a:ext cx="87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Helvetica" charset="0"/>
                </a:rPr>
                <a:t>verification</a:t>
              </a:r>
              <a:endParaRPr lang="en-US" sz="1400">
                <a:solidFill>
                  <a:schemeClr val="tx2"/>
                </a:solidFill>
                <a:latin typeface="Helvetica" charset="0"/>
              </a:endParaRPr>
            </a:p>
          </p:txBody>
        </p:sp>
      </p:grpSp>
      <p:sp>
        <p:nvSpPr>
          <p:cNvPr id="645164" name="Rectangle 44"/>
          <p:cNvSpPr>
            <a:spLocks noChangeArrowheads="1"/>
          </p:cNvSpPr>
          <p:nvPr/>
        </p:nvSpPr>
        <p:spPr bwMode="auto">
          <a:xfrm>
            <a:off x="3860800" y="2432050"/>
            <a:ext cx="1243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b="0">
                <a:solidFill>
                  <a:schemeClr val="tx2"/>
                </a:solidFill>
                <a:latin typeface="Helvetica" charset="0"/>
              </a:rPr>
              <a:t>Query: AXFR</a:t>
            </a:r>
          </a:p>
        </p:txBody>
      </p:sp>
      <p:sp>
        <p:nvSpPr>
          <p:cNvPr id="645165" name="Rectangle 45"/>
          <p:cNvSpPr>
            <a:spLocks noChangeArrowheads="1"/>
          </p:cNvSpPr>
          <p:nvPr/>
        </p:nvSpPr>
        <p:spPr bwMode="auto">
          <a:xfrm>
            <a:off x="3890963" y="4173538"/>
            <a:ext cx="150336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b="0">
                <a:solidFill>
                  <a:schemeClr val="tx2"/>
                </a:solidFill>
                <a:latin typeface="Helvetica" charset="0"/>
              </a:rPr>
              <a:t>Response: Zone</a:t>
            </a:r>
          </a:p>
        </p:txBody>
      </p:sp>
    </p:spTree>
    <p:extLst>
      <p:ext uri="{BB962C8B-B14F-4D97-AF65-F5344CB8AC3E}">
        <p14:creationId xmlns:p14="http://schemas.microsoft.com/office/powerpoint/2010/main" val="1162268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45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30" grpId="0" animBg="1"/>
      <p:bldP spid="645137" grpId="0" autoUpdateAnimBg="0"/>
      <p:bldP spid="645138" grpId="0" autoUpdateAnimBg="0"/>
      <p:bldP spid="645144" grpId="0" animBg="1"/>
      <p:bldP spid="645152" grpId="0" animBg="1"/>
      <p:bldP spid="645153" grpId="0" animBg="1"/>
      <p:bldP spid="645154" grpId="0" autoUpdateAnimBg="0"/>
      <p:bldP spid="645164" grpId="0" autoUpdateAnimBg="0"/>
      <p:bldP spid="645165" grpId="0" autoUpdateAnimBg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TSIG steps</a:t>
            </a:r>
          </a:p>
        </p:txBody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pPr marL="533400" indent="-533400">
              <a:buFontTx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Generate secret</a:t>
            </a:r>
          </a:p>
          <a:p>
            <a:pPr marL="533400" indent="-533400">
              <a:buFontTx/>
              <a:buAutoNum type="arabicPeriod"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533400" indent="-533400">
              <a:buFontTx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Communicate secret</a:t>
            </a:r>
          </a:p>
          <a:p>
            <a:pPr marL="533400" indent="-533400">
              <a:buFontTx/>
              <a:buAutoNum type="arabicPeriod"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533400" indent="-533400">
              <a:buFontTx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Configure servers</a:t>
            </a:r>
          </a:p>
          <a:p>
            <a:pPr marL="533400" indent="-533400">
              <a:buFontTx/>
              <a:buAutoNum type="arabicPeriod"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533400" indent="-533400">
              <a:buFontTx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22110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TSIG - Names and Secrets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TSIG name</a:t>
            </a:r>
          </a:p>
          <a:p>
            <a:pPr lvl="1" eaLnBrk="1" hangingPunct="1"/>
            <a:r>
              <a:rPr lang="en-US"/>
              <a:t>A name is given to the key, the name is what is transmitted in the message (so receiver knows what key the sender used)</a:t>
            </a:r>
          </a:p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TSIG secret value</a:t>
            </a:r>
          </a:p>
          <a:p>
            <a:pPr lvl="1" eaLnBrk="1" hangingPunct="1"/>
            <a:r>
              <a:rPr lang="en-US"/>
              <a:t>A value determined during key generation</a:t>
            </a:r>
          </a:p>
          <a:p>
            <a:pPr lvl="1" eaLnBrk="1" hangingPunct="1"/>
            <a:r>
              <a:rPr lang="en-US"/>
              <a:t>Usually seen in Base64 encoding</a:t>
            </a:r>
          </a:p>
        </p:txBody>
      </p:sp>
    </p:spTree>
    <p:extLst>
      <p:ext uri="{BB962C8B-B14F-4D97-AF65-F5344CB8AC3E}">
        <p14:creationId xmlns:p14="http://schemas.microsoft.com/office/powerpoint/2010/main" val="369349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/>
          <p:cNvGrpSpPr>
            <a:grpSpLocks/>
          </p:cNvGrpSpPr>
          <p:nvPr/>
        </p:nvGrpSpPr>
        <p:grpSpPr bwMode="auto">
          <a:xfrm>
            <a:off x="900113" y="1844675"/>
            <a:ext cx="4608512" cy="4703763"/>
            <a:chOff x="83501" y="1844824"/>
            <a:chExt cx="3120347" cy="4703688"/>
          </a:xfrm>
        </p:grpSpPr>
        <p:sp>
          <p:nvSpPr>
            <p:cNvPr id="60" name="Oval 59"/>
            <p:cNvSpPr/>
            <p:nvPr/>
          </p:nvSpPr>
          <p:spPr>
            <a:xfrm>
              <a:off x="467229" y="1916261"/>
              <a:ext cx="2736619" cy="463225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72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361" name="TextBox 67"/>
            <p:cNvSpPr txBox="1">
              <a:spLocks noChangeArrowheads="1"/>
            </p:cNvSpPr>
            <p:nvPr/>
          </p:nvSpPr>
          <p:spPr bwMode="auto">
            <a:xfrm>
              <a:off x="83501" y="1844824"/>
              <a:ext cx="11244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chemeClr val="accent1"/>
                  </a:solidFill>
                </a:rPr>
                <a:t>NET Domain</a:t>
              </a:r>
            </a:p>
          </p:txBody>
        </p:sp>
      </p:grpSp>
      <p:sp>
        <p:nvSpPr>
          <p:cNvPr id="141314" name="Title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Zones</a:t>
            </a:r>
          </a:p>
        </p:txBody>
      </p:sp>
      <p:grpSp>
        <p:nvGrpSpPr>
          <p:cNvPr id="79" name="Group 78"/>
          <p:cNvGrpSpPr>
            <a:grpSpLocks/>
          </p:cNvGrpSpPr>
          <p:nvPr/>
        </p:nvGrpSpPr>
        <p:grpSpPr bwMode="auto">
          <a:xfrm>
            <a:off x="2016125" y="2973388"/>
            <a:ext cx="3203575" cy="3551237"/>
            <a:chOff x="467544" y="3068960"/>
            <a:chExt cx="2799216" cy="3550732"/>
          </a:xfrm>
        </p:grpSpPr>
        <p:sp>
          <p:nvSpPr>
            <p:cNvPr id="76" name="Oval 75"/>
            <p:cNvSpPr/>
            <p:nvPr/>
          </p:nvSpPr>
          <p:spPr>
            <a:xfrm>
              <a:off x="467544" y="3068960"/>
              <a:ext cx="2799216" cy="3550732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tint val="50000"/>
                    <a:satMod val="300000"/>
                    <a:alpha val="79000"/>
                  </a:schemeClr>
                </a:gs>
                <a:gs pos="35000">
                  <a:schemeClr val="accent2">
                    <a:tint val="37000"/>
                    <a:satMod val="300000"/>
                    <a:alpha val="79000"/>
                  </a:schemeClr>
                </a:gs>
                <a:gs pos="100000">
                  <a:schemeClr val="accent2">
                    <a:tint val="15000"/>
                    <a:satMod val="350000"/>
                    <a:alpha val="79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359" name="TextBox 76"/>
            <p:cNvSpPr txBox="1">
              <a:spLocks noChangeArrowheads="1"/>
            </p:cNvSpPr>
            <p:nvPr/>
          </p:nvSpPr>
          <p:spPr bwMode="auto">
            <a:xfrm>
              <a:off x="647895" y="3884087"/>
              <a:ext cx="23392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chemeClr val="accent2"/>
                  </a:solidFill>
                </a:rPr>
                <a:t>APNIC.NET Domain</a:t>
              </a:r>
            </a:p>
          </p:txBody>
        </p:sp>
      </p:grpSp>
      <p:grpSp>
        <p:nvGrpSpPr>
          <p:cNvPr id="88" name="Group 87"/>
          <p:cNvGrpSpPr>
            <a:grpSpLocks/>
          </p:cNvGrpSpPr>
          <p:nvPr/>
        </p:nvGrpSpPr>
        <p:grpSpPr bwMode="auto">
          <a:xfrm>
            <a:off x="395288" y="2060575"/>
            <a:ext cx="3600450" cy="936625"/>
            <a:chOff x="395536" y="2060848"/>
            <a:chExt cx="3600400" cy="936104"/>
          </a:xfrm>
        </p:grpSpPr>
        <p:sp>
          <p:nvSpPr>
            <p:cNvPr id="28" name="Oval 27"/>
            <p:cNvSpPr/>
            <p:nvPr/>
          </p:nvSpPr>
          <p:spPr>
            <a:xfrm>
              <a:off x="2483069" y="2060848"/>
              <a:ext cx="1512867" cy="93610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5536" y="2421011"/>
              <a:ext cx="1262044" cy="36968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5"/>
                  </a:solidFill>
                </a:rPr>
                <a:t>NET Zone</a:t>
              </a:r>
            </a:p>
          </p:txBody>
        </p:sp>
        <p:cxnSp>
          <p:nvCxnSpPr>
            <p:cNvPr id="62" name="Straight Arrow Connector 61"/>
            <p:cNvCxnSpPr>
              <a:stCxn id="30" idx="3"/>
              <a:endCxn id="28" idx="2"/>
            </p:cNvCxnSpPr>
            <p:nvPr/>
          </p:nvCxnSpPr>
          <p:spPr>
            <a:xfrm flipV="1">
              <a:off x="1657580" y="2528900"/>
              <a:ext cx="825489" cy="761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94" name="Group 93"/>
          <p:cNvGrpSpPr>
            <a:grpSpLocks/>
          </p:cNvGrpSpPr>
          <p:nvPr/>
        </p:nvGrpSpPr>
        <p:grpSpPr bwMode="auto">
          <a:xfrm>
            <a:off x="250825" y="4221163"/>
            <a:ext cx="4608513" cy="2087562"/>
            <a:chOff x="251520" y="4221088"/>
            <a:chExt cx="4608774" cy="2088366"/>
          </a:xfrm>
        </p:grpSpPr>
        <p:sp>
          <p:nvSpPr>
            <p:cNvPr id="66" name="Oval 65"/>
            <p:cNvSpPr/>
            <p:nvPr/>
          </p:nvSpPr>
          <p:spPr>
            <a:xfrm>
              <a:off x="3636262" y="4221088"/>
              <a:ext cx="1224032" cy="2088366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80000"/>
                  </a:schemeClr>
                </a:gs>
                <a:gs pos="35000">
                  <a:schemeClr val="accent4">
                    <a:tint val="37000"/>
                    <a:satMod val="300000"/>
                    <a:alpha val="80000"/>
                  </a:schemeClr>
                </a:gs>
                <a:gs pos="100000">
                  <a:schemeClr val="accent4">
                    <a:tint val="15000"/>
                    <a:satMod val="350000"/>
                    <a:alpha val="80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51520" y="5301004"/>
              <a:ext cx="2881476" cy="3398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chemeClr val="accent5"/>
                  </a:solidFill>
                </a:rPr>
                <a:t>TRAINING.APNIC.NET Zone</a:t>
              </a:r>
            </a:p>
          </p:txBody>
        </p:sp>
        <p:cxnSp>
          <p:nvCxnSpPr>
            <p:cNvPr id="81" name="Straight Arrow Connector 80"/>
            <p:cNvCxnSpPr>
              <a:stCxn id="80" idx="3"/>
              <a:endCxn id="66" idx="2"/>
            </p:cNvCxnSpPr>
            <p:nvPr/>
          </p:nvCxnSpPr>
          <p:spPr>
            <a:xfrm flipV="1">
              <a:off x="3132996" y="5266065"/>
              <a:ext cx="503266" cy="2048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41318" name="TextBox 81"/>
          <p:cNvSpPr txBox="1">
            <a:spLocks noChangeArrowheads="1"/>
          </p:cNvSpPr>
          <p:nvPr/>
        </p:nvSpPr>
        <p:spPr bwMode="auto">
          <a:xfrm>
            <a:off x="5508625" y="5013325"/>
            <a:ext cx="3609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APNIC.NET Zone doesn’t </a:t>
            </a:r>
          </a:p>
          <a:p>
            <a:pPr eaLnBrk="1" hangingPunct="1"/>
            <a:r>
              <a:rPr lang="en-US" sz="1800" b="1"/>
              <a:t>include TRAINING.APNIC.NET</a:t>
            </a:r>
          </a:p>
          <a:p>
            <a:pPr eaLnBrk="1" hangingPunct="1"/>
            <a:r>
              <a:rPr lang="en-US" sz="1800" b="1"/>
              <a:t>since it has been “delegated”</a:t>
            </a:r>
          </a:p>
        </p:txBody>
      </p:sp>
      <p:grpSp>
        <p:nvGrpSpPr>
          <p:cNvPr id="89" name="Group 88"/>
          <p:cNvGrpSpPr>
            <a:grpSpLocks/>
          </p:cNvGrpSpPr>
          <p:nvPr/>
        </p:nvGrpSpPr>
        <p:grpSpPr bwMode="auto">
          <a:xfrm>
            <a:off x="0" y="3141663"/>
            <a:ext cx="3924300" cy="1944687"/>
            <a:chOff x="0" y="3141272"/>
            <a:chExt cx="3923925" cy="1944216"/>
          </a:xfrm>
        </p:grpSpPr>
        <p:sp>
          <p:nvSpPr>
            <p:cNvPr id="83" name="Oval 82"/>
            <p:cNvSpPr/>
            <p:nvPr/>
          </p:nvSpPr>
          <p:spPr>
            <a:xfrm>
              <a:off x="2195303" y="3141272"/>
              <a:ext cx="1728622" cy="1944216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0" y="3715808"/>
              <a:ext cx="2044505" cy="3697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5"/>
                  </a:solidFill>
                </a:rPr>
                <a:t>APNIC.NET Zone</a:t>
              </a:r>
            </a:p>
          </p:txBody>
        </p:sp>
        <p:cxnSp>
          <p:nvCxnSpPr>
            <p:cNvPr id="85" name="Straight Arrow Connector 84"/>
            <p:cNvCxnSpPr>
              <a:stCxn id="84" idx="0"/>
              <a:endCxn id="83" idx="1"/>
            </p:cNvCxnSpPr>
            <p:nvPr/>
          </p:nvCxnSpPr>
          <p:spPr>
            <a:xfrm flipV="1">
              <a:off x="1022252" y="3425365"/>
              <a:ext cx="1427027" cy="2904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41320" name="Group 28"/>
          <p:cNvGrpSpPr>
            <a:grpSpLocks/>
          </p:cNvGrpSpPr>
          <p:nvPr/>
        </p:nvGrpSpPr>
        <p:grpSpPr bwMode="auto">
          <a:xfrm>
            <a:off x="2200275" y="1208088"/>
            <a:ext cx="6915150" cy="4819650"/>
            <a:chOff x="2200121" y="1208278"/>
            <a:chExt cx="6914659" cy="4818761"/>
          </a:xfrm>
        </p:grpSpPr>
        <p:sp>
          <p:nvSpPr>
            <p:cNvPr id="141321" name="Text Box 3"/>
            <p:cNvSpPr txBox="1">
              <a:spLocks noChangeArrowheads="1"/>
            </p:cNvSpPr>
            <p:nvPr/>
          </p:nvSpPr>
          <p:spPr bwMode="auto">
            <a:xfrm>
              <a:off x="4423639" y="1208278"/>
              <a:ext cx="855360" cy="636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solidFill>
                    <a:srgbClr val="000000"/>
                  </a:solidFill>
                  <a:latin typeface="Arial Unicode MS" charset="0"/>
                </a:rPr>
                <a:t>Root</a:t>
              </a:r>
            </a:p>
            <a:p>
              <a:pPr algn="ctr" eaLnBrk="1" hangingPunct="1">
                <a:lnSpc>
                  <a:spcPct val="60000"/>
                </a:lnSpc>
              </a:pPr>
              <a:r>
                <a:rPr lang="en-US" sz="3200" b="1">
                  <a:solidFill>
                    <a:srgbClr val="000000"/>
                  </a:solidFill>
                  <a:latin typeface="Arial Unicode MS" charset="0"/>
                </a:rPr>
                <a:t>.</a:t>
              </a:r>
              <a:endParaRPr lang="en-GB" sz="3200" b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41322" name="AutoShape 4"/>
            <p:cNvSpPr>
              <a:spLocks noChangeArrowheads="1"/>
            </p:cNvSpPr>
            <p:nvPr/>
          </p:nvSpPr>
          <p:spPr bwMode="auto">
            <a:xfrm>
              <a:off x="2771800" y="2348880"/>
              <a:ext cx="94464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net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141323" name="AutoShape 5"/>
            <p:cNvCxnSpPr>
              <a:cxnSpLocks noChangeShapeType="1"/>
              <a:stCxn id="141321" idx="2"/>
              <a:endCxn id="141322" idx="0"/>
            </p:cNvCxnSpPr>
            <p:nvPr/>
          </p:nvCxnSpPr>
          <p:spPr bwMode="auto">
            <a:xfrm flipH="1">
              <a:off x="3244120" y="1844825"/>
              <a:ext cx="1607199" cy="504055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1324" name="AutoShape 7"/>
            <p:cNvSpPr>
              <a:spLocks noChangeArrowheads="1"/>
            </p:cNvSpPr>
            <p:nvPr/>
          </p:nvSpPr>
          <p:spPr bwMode="auto">
            <a:xfrm>
              <a:off x="5910779" y="2492896"/>
              <a:ext cx="94464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org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41325" name="AutoShape 8"/>
            <p:cNvSpPr>
              <a:spLocks noChangeArrowheads="1"/>
            </p:cNvSpPr>
            <p:nvPr/>
          </p:nvSpPr>
          <p:spPr bwMode="auto">
            <a:xfrm>
              <a:off x="7018139" y="2492896"/>
              <a:ext cx="94464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com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41326" name="AutoShape 9"/>
            <p:cNvSpPr>
              <a:spLocks noChangeArrowheads="1"/>
            </p:cNvSpPr>
            <p:nvPr/>
          </p:nvSpPr>
          <p:spPr bwMode="auto">
            <a:xfrm>
              <a:off x="8171580" y="2492896"/>
              <a:ext cx="943200" cy="462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 sz="2400">
                  <a:solidFill>
                    <a:srgbClr val="000000"/>
                  </a:solidFill>
                  <a:latin typeface="Arial Unicode MS" charset="0"/>
                </a:rPr>
                <a:t>arpa</a:t>
              </a:r>
              <a:endParaRPr lang="en-GB" sz="2400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141327" name="AutoShape 11"/>
            <p:cNvCxnSpPr>
              <a:cxnSpLocks noChangeShapeType="1"/>
              <a:stCxn id="141321" idx="2"/>
              <a:endCxn id="141324" idx="0"/>
            </p:cNvCxnSpPr>
            <p:nvPr/>
          </p:nvCxnSpPr>
          <p:spPr bwMode="auto">
            <a:xfrm>
              <a:off x="4851319" y="1844825"/>
              <a:ext cx="1531780" cy="64807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28" name="AutoShape 12"/>
            <p:cNvCxnSpPr>
              <a:cxnSpLocks noChangeShapeType="1"/>
              <a:stCxn id="141321" idx="2"/>
              <a:endCxn id="141325" idx="0"/>
            </p:cNvCxnSpPr>
            <p:nvPr/>
          </p:nvCxnSpPr>
          <p:spPr bwMode="auto">
            <a:xfrm>
              <a:off x="4851319" y="1844825"/>
              <a:ext cx="2639140" cy="64807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29" name="AutoShape 13"/>
            <p:cNvCxnSpPr>
              <a:cxnSpLocks noChangeShapeType="1"/>
              <a:stCxn id="141321" idx="2"/>
              <a:endCxn id="141326" idx="0"/>
            </p:cNvCxnSpPr>
            <p:nvPr/>
          </p:nvCxnSpPr>
          <p:spPr bwMode="auto">
            <a:xfrm>
              <a:off x="4851319" y="1844825"/>
              <a:ext cx="3791861" cy="64807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30" name="AutoShape 16"/>
            <p:cNvCxnSpPr>
              <a:cxnSpLocks noChangeShapeType="1"/>
              <a:stCxn id="141322" idx="2"/>
              <a:endCxn id="141345" idx="0"/>
            </p:cNvCxnSpPr>
            <p:nvPr/>
          </p:nvCxnSpPr>
          <p:spPr bwMode="auto">
            <a:xfrm>
              <a:off x="3244120" y="2811169"/>
              <a:ext cx="5760" cy="437806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31" name="AutoShape 17"/>
            <p:cNvCxnSpPr>
              <a:cxnSpLocks noChangeShapeType="1"/>
              <a:stCxn id="141345" idx="2"/>
              <a:endCxn id="141332" idx="0"/>
            </p:cNvCxnSpPr>
            <p:nvPr/>
          </p:nvCxnSpPr>
          <p:spPr bwMode="auto">
            <a:xfrm flipH="1">
              <a:off x="2527000" y="3597492"/>
              <a:ext cx="722880" cy="77192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1332" name="AutoShape 18"/>
            <p:cNvSpPr>
              <a:spLocks noChangeArrowheads="1"/>
            </p:cNvSpPr>
            <p:nvPr/>
          </p:nvSpPr>
          <p:spPr bwMode="auto">
            <a:xfrm>
              <a:off x="2200121" y="4369413"/>
              <a:ext cx="653760" cy="33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 Unicode MS" charset="0"/>
                </a:rPr>
                <a:t>whois</a:t>
              </a:r>
              <a:endParaRPr lang="en-GB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41333" name="AutoShape 21"/>
            <p:cNvSpPr>
              <a:spLocks noChangeArrowheads="1"/>
            </p:cNvSpPr>
            <p:nvPr/>
          </p:nvSpPr>
          <p:spPr bwMode="auto">
            <a:xfrm>
              <a:off x="6105179" y="3392992"/>
              <a:ext cx="552960" cy="26066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latin typeface="Arial Unicode MS" charset="0"/>
                </a:rPr>
                <a:t>iana</a:t>
              </a:r>
            </a:p>
          </p:txBody>
        </p:sp>
        <p:sp>
          <p:nvSpPr>
            <p:cNvPr id="141334" name="AutoShape 22"/>
            <p:cNvSpPr>
              <a:spLocks noChangeArrowheads="1"/>
            </p:cNvSpPr>
            <p:nvPr/>
          </p:nvSpPr>
          <p:spPr bwMode="auto">
            <a:xfrm>
              <a:off x="6589019" y="4549432"/>
              <a:ext cx="55296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www</a:t>
              </a:r>
            </a:p>
          </p:txBody>
        </p:sp>
        <p:cxnSp>
          <p:nvCxnSpPr>
            <p:cNvPr id="141335" name="AutoShape 23"/>
            <p:cNvCxnSpPr>
              <a:cxnSpLocks noChangeShapeType="1"/>
              <a:stCxn id="141324" idx="2"/>
              <a:endCxn id="141333" idx="0"/>
            </p:cNvCxnSpPr>
            <p:nvPr/>
          </p:nvCxnSpPr>
          <p:spPr bwMode="auto">
            <a:xfrm flipH="1">
              <a:off x="6381660" y="2955185"/>
              <a:ext cx="1440" cy="437806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36" name="AutoShape 24"/>
            <p:cNvCxnSpPr>
              <a:cxnSpLocks noChangeShapeType="1"/>
              <a:stCxn id="141333" idx="2"/>
              <a:endCxn id="141334" idx="0"/>
            </p:cNvCxnSpPr>
            <p:nvPr/>
          </p:nvCxnSpPr>
          <p:spPr bwMode="auto">
            <a:xfrm>
              <a:off x="6381659" y="3653659"/>
              <a:ext cx="483840" cy="895774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1337" name="AutoShape 30"/>
            <p:cNvSpPr>
              <a:spLocks noChangeArrowheads="1"/>
            </p:cNvSpPr>
            <p:nvPr/>
          </p:nvSpPr>
          <p:spPr bwMode="auto">
            <a:xfrm>
              <a:off x="2930200" y="4369413"/>
              <a:ext cx="653760" cy="33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 Unicode MS" charset="0"/>
                </a:rPr>
                <a:t>www</a:t>
              </a:r>
              <a:endParaRPr lang="en-GB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41338" name="AutoShape 31"/>
            <p:cNvSpPr>
              <a:spLocks noChangeArrowheads="1"/>
            </p:cNvSpPr>
            <p:nvPr/>
          </p:nvSpPr>
          <p:spPr bwMode="auto">
            <a:xfrm>
              <a:off x="3923928" y="4365104"/>
              <a:ext cx="688320" cy="33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 Unicode MS" charset="0"/>
                </a:rPr>
                <a:t>training</a:t>
              </a:r>
              <a:endParaRPr lang="en-GB">
                <a:solidFill>
                  <a:srgbClr val="000000"/>
                </a:solidFill>
                <a:latin typeface="Arial Unicode MS" charset="0"/>
              </a:endParaRPr>
            </a:p>
          </p:txBody>
        </p:sp>
        <p:cxnSp>
          <p:nvCxnSpPr>
            <p:cNvPr id="141339" name="AutoShape 32"/>
            <p:cNvCxnSpPr>
              <a:cxnSpLocks noChangeShapeType="1"/>
              <a:stCxn id="141345" idx="2"/>
              <a:endCxn id="141337" idx="0"/>
            </p:cNvCxnSpPr>
            <p:nvPr/>
          </p:nvCxnSpPr>
          <p:spPr bwMode="auto">
            <a:xfrm>
              <a:off x="3249880" y="3597492"/>
              <a:ext cx="7200" cy="771921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40" name="AutoShape 33"/>
            <p:cNvCxnSpPr>
              <a:cxnSpLocks noChangeShapeType="1"/>
              <a:stCxn id="141345" idx="2"/>
              <a:endCxn id="141338" idx="0"/>
            </p:cNvCxnSpPr>
            <p:nvPr/>
          </p:nvCxnSpPr>
          <p:spPr bwMode="auto">
            <a:xfrm>
              <a:off x="3249881" y="3597492"/>
              <a:ext cx="1018207" cy="767612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1341" name="AutoShape 34"/>
            <p:cNvSpPr>
              <a:spLocks noChangeArrowheads="1"/>
            </p:cNvSpPr>
            <p:nvPr/>
          </p:nvSpPr>
          <p:spPr bwMode="auto">
            <a:xfrm>
              <a:off x="3732408" y="5764931"/>
              <a:ext cx="55152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ns1</a:t>
              </a:r>
            </a:p>
          </p:txBody>
        </p:sp>
        <p:sp>
          <p:nvSpPr>
            <p:cNvPr id="141342" name="AutoShape 35"/>
            <p:cNvSpPr>
              <a:spLocks noChangeArrowheads="1"/>
            </p:cNvSpPr>
            <p:nvPr/>
          </p:nvSpPr>
          <p:spPr bwMode="auto">
            <a:xfrm>
              <a:off x="4324247" y="5764931"/>
              <a:ext cx="551520" cy="2621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latin typeface="Arial Unicode MS" charset="0"/>
                </a:rPr>
                <a:t>ns2</a:t>
              </a:r>
            </a:p>
          </p:txBody>
        </p:sp>
        <p:cxnSp>
          <p:nvCxnSpPr>
            <p:cNvPr id="141343" name="AutoShape 36"/>
            <p:cNvCxnSpPr>
              <a:cxnSpLocks noChangeShapeType="1"/>
              <a:stCxn id="141338" idx="2"/>
              <a:endCxn id="141341" idx="0"/>
            </p:cNvCxnSpPr>
            <p:nvPr/>
          </p:nvCxnSpPr>
          <p:spPr bwMode="auto">
            <a:xfrm flipH="1">
              <a:off x="4008168" y="4697778"/>
              <a:ext cx="259920" cy="1067153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44" name="AutoShape 37"/>
            <p:cNvCxnSpPr>
              <a:cxnSpLocks noChangeShapeType="1"/>
              <a:stCxn id="141338" idx="2"/>
              <a:endCxn id="141342" idx="0"/>
            </p:cNvCxnSpPr>
            <p:nvPr/>
          </p:nvCxnSpPr>
          <p:spPr bwMode="auto">
            <a:xfrm>
              <a:off x="4268088" y="4697778"/>
              <a:ext cx="331919" cy="1067153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1345" name="AutoShape 48"/>
            <p:cNvSpPr>
              <a:spLocks noChangeArrowheads="1"/>
            </p:cNvSpPr>
            <p:nvPr/>
          </p:nvSpPr>
          <p:spPr bwMode="auto">
            <a:xfrm>
              <a:off x="2908601" y="3248975"/>
              <a:ext cx="682560" cy="3485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1430" tIns="45715" rIns="91430" bIns="45715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latin typeface="Arial Unicode MS" charset="0"/>
                </a:rPr>
                <a:t>apnic</a:t>
              </a:r>
            </a:p>
          </p:txBody>
        </p:sp>
        <p:cxnSp>
          <p:nvCxnSpPr>
            <p:cNvPr id="141346" name="AutoShape 49"/>
            <p:cNvCxnSpPr>
              <a:cxnSpLocks noChangeShapeType="1"/>
              <a:stCxn id="141333" idx="2"/>
            </p:cNvCxnSpPr>
            <p:nvPr/>
          </p:nvCxnSpPr>
          <p:spPr bwMode="auto">
            <a:xfrm flipH="1">
              <a:off x="6080699" y="3655099"/>
              <a:ext cx="300960" cy="191540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47" name="AutoShape 50"/>
            <p:cNvCxnSpPr>
              <a:cxnSpLocks noChangeShapeType="1"/>
              <a:stCxn id="141325" idx="2"/>
            </p:cNvCxnSpPr>
            <p:nvPr/>
          </p:nvCxnSpPr>
          <p:spPr bwMode="auto">
            <a:xfrm flipH="1">
              <a:off x="7487579" y="2955185"/>
              <a:ext cx="4320" cy="426285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48" name="AutoShape 51"/>
            <p:cNvCxnSpPr>
              <a:cxnSpLocks noChangeShapeType="1"/>
            </p:cNvCxnSpPr>
            <p:nvPr/>
          </p:nvCxnSpPr>
          <p:spPr bwMode="auto">
            <a:xfrm>
              <a:off x="8642588" y="2973913"/>
              <a:ext cx="4320" cy="397482"/>
            </a:xfrm>
            <a:prstGeom prst="straightConnector1">
              <a:avLst/>
            </a:prstGeom>
            <a:noFill/>
            <a:ln w="28575">
              <a:solidFill>
                <a:srgbClr val="FF99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54017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TSIG – Generating a Secret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charset="-128"/>
                <a:cs typeface="ＭＳ Ｐゴシック" charset="-128"/>
              </a:rPr>
              <a:t>dnssec-keygen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 lvl="1"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Simple tool to generate keys</a:t>
            </a:r>
          </a:p>
          <a:p>
            <a:pPr lvl="1"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Used here to generate TSIG keys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Courier" charset="0"/>
              <a:ea typeface="ＭＳ Ｐゴシック" charset="-128"/>
              <a:cs typeface="ＭＳ Ｐゴシック" charset="-128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>
                <a:latin typeface="Courier" charset="0"/>
              </a:rPr>
              <a:t>&gt; </a:t>
            </a:r>
            <a:r>
              <a:rPr lang="en-US" dirty="0" err="1" smtClean="0">
                <a:latin typeface="Courier" charset="0"/>
              </a:rPr>
              <a:t>dnssec-keygen</a:t>
            </a:r>
            <a:r>
              <a:rPr lang="en-US" dirty="0" smtClean="0">
                <a:latin typeface="Courier" charset="0"/>
              </a:rPr>
              <a:t> -a &lt;algorithm&gt; -b &lt;bits&gt; -n host &lt;name of the key&gt;</a:t>
            </a:r>
          </a:p>
        </p:txBody>
      </p:sp>
    </p:spTree>
    <p:extLst>
      <p:ext uri="{BB962C8B-B14F-4D97-AF65-F5344CB8AC3E}">
        <p14:creationId xmlns:p14="http://schemas.microsoft.com/office/powerpoint/2010/main" val="363448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TSIG – Generating a Secret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Courier" charset="0"/>
                <a:ea typeface="ＭＳ Ｐゴシック" charset="-128"/>
                <a:cs typeface="ＭＳ Ｐゴシック" charset="-128"/>
              </a:rPr>
              <a:t>Example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z="2000" dirty="0" smtClean="0">
              <a:latin typeface="Courier New" charset="0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ourier New" charset="0"/>
              </a:rPr>
              <a:t>&gt; </a:t>
            </a:r>
            <a:r>
              <a:rPr lang="en-US" sz="2000" dirty="0" err="1" smtClean="0">
                <a:latin typeface="Courier New" charset="0"/>
              </a:rPr>
              <a:t>dnssec-keygen</a:t>
            </a:r>
            <a:r>
              <a:rPr lang="en-US" sz="2000" dirty="0" smtClean="0">
                <a:latin typeface="Courier New" charset="0"/>
              </a:rPr>
              <a:t> –a HMAC-MD5 –</a:t>
            </a:r>
            <a:r>
              <a:rPr lang="en-US" sz="2000" dirty="0" err="1" smtClean="0">
                <a:latin typeface="Courier New" charset="0"/>
              </a:rPr>
              <a:t>b</a:t>
            </a:r>
            <a:r>
              <a:rPr lang="en-US" sz="2000" dirty="0" smtClean="0">
                <a:latin typeface="Courier New" charset="0"/>
              </a:rPr>
              <a:t> 128 –</a:t>
            </a:r>
            <a:r>
              <a:rPr lang="en-US" sz="2000" dirty="0" err="1" smtClean="0">
                <a:latin typeface="Courier New" charset="0"/>
              </a:rPr>
              <a:t>n</a:t>
            </a:r>
            <a:r>
              <a:rPr lang="en-US" sz="2000" dirty="0" smtClean="0">
                <a:latin typeface="Courier New" charset="0"/>
              </a:rPr>
              <a:t> HOST ns1-ns2.pcx.net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z="2000" dirty="0" smtClean="0">
              <a:latin typeface="Courier New" charset="0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ourier New" charset="0"/>
              </a:rPr>
              <a:t>This will generate the key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ourier New" charset="0"/>
              </a:rPr>
              <a:t>&gt; Kns1-ns2.pcx.net.+157+15921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z="2000" dirty="0" smtClean="0">
              <a:latin typeface="Courier New" charset="0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ourier New" charset="0"/>
              </a:rPr>
              <a:t>&gt;</a:t>
            </a:r>
            <a:r>
              <a:rPr lang="en-US" sz="2000" dirty="0" err="1" smtClean="0">
                <a:latin typeface="Courier New" charset="0"/>
              </a:rPr>
              <a:t>ls</a:t>
            </a:r>
            <a:endParaRPr lang="en-US" sz="2000" dirty="0" smtClean="0">
              <a:latin typeface="Courier New" charset="0"/>
            </a:endParaRPr>
          </a:p>
          <a:p>
            <a:pPr marL="271463" lvl="1" indent="0" eaLnBrk="1" hangingPunct="1">
              <a:lnSpc>
                <a:spcPct val="90000"/>
              </a:lnSpc>
              <a:buNone/>
            </a:pPr>
            <a:r>
              <a:rPr lang="en-US" sz="2000" dirty="0" smtClean="0">
                <a:latin typeface="Courier New" charset="0"/>
              </a:rPr>
              <a:t>Kns1-ns2.pcx.net.+157+15921.key</a:t>
            </a:r>
          </a:p>
          <a:p>
            <a:pPr marL="271463" lvl="1" indent="0" eaLnBrk="1" hangingPunct="1">
              <a:lnSpc>
                <a:spcPct val="90000"/>
              </a:lnSpc>
              <a:buNone/>
            </a:pPr>
            <a:r>
              <a:rPr lang="en-US" sz="2000" dirty="0" smtClean="0">
                <a:latin typeface="Courier New" charset="0"/>
              </a:rPr>
              <a:t>Kns1-ns2.pcx.net.+157+15921.private</a:t>
            </a:r>
          </a:p>
        </p:txBody>
      </p:sp>
    </p:spTree>
    <p:extLst>
      <p:ext uri="{BB962C8B-B14F-4D97-AF65-F5344CB8AC3E}">
        <p14:creationId xmlns:p14="http://schemas.microsoft.com/office/powerpoint/2010/main" val="91689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TSIG – Generating a Secret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TSIG should never be put in zone files</a:t>
            </a:r>
          </a:p>
          <a:p>
            <a:pPr lvl="1"/>
            <a:r>
              <a:rPr lang="en-US" dirty="0" smtClean="0"/>
              <a:t>might be confusing because it looks like RR:</a:t>
            </a:r>
          </a:p>
          <a:p>
            <a:pPr lvl="1"/>
            <a:endParaRPr lang="en-US" sz="1800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endParaRPr lang="en-US" sz="1800" dirty="0" smtClean="0">
              <a:latin typeface="Courier" charset="0"/>
              <a:ea typeface="Courier" charset="0"/>
              <a:cs typeface="Courier" charset="0"/>
            </a:endParaRPr>
          </a:p>
          <a:p>
            <a:pPr lvl="1">
              <a:buFont typeface="Arial" charset="0"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ns1-ns2.pcx.net. IN KEY 128 3 157 nEfRX9…bbPn7lyQtE=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z="2400" dirty="0" smtClean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3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TSIG – Configuring Servers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Configuring the key</a:t>
            </a:r>
          </a:p>
          <a:p>
            <a:pPr lvl="1" eaLnBrk="1" hangingPunct="1"/>
            <a:r>
              <a:rPr lang="en-US" dirty="0"/>
              <a:t>in </a:t>
            </a:r>
            <a:r>
              <a:rPr lang="en-US" dirty="0" err="1"/>
              <a:t>named.conf</a:t>
            </a:r>
            <a:r>
              <a:rPr lang="en-US" dirty="0"/>
              <a:t> file, same syntax as for </a:t>
            </a:r>
            <a:r>
              <a:rPr lang="en-US" dirty="0" err="1"/>
              <a:t>rndc</a:t>
            </a:r>
            <a:endParaRPr lang="en-US" dirty="0"/>
          </a:p>
          <a:p>
            <a:pPr lvl="1" eaLnBrk="1" hangingPunct="1"/>
            <a:r>
              <a:rPr lang="en-US" dirty="0">
                <a:latin typeface="Courier" charset="0"/>
              </a:rPr>
              <a:t>key { algorithm ...; secret ...;}</a:t>
            </a:r>
            <a:endParaRPr lang="en-US" dirty="0"/>
          </a:p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Making use of the key</a:t>
            </a:r>
          </a:p>
          <a:p>
            <a:pPr lvl="1" eaLnBrk="1" hangingPunct="1"/>
            <a:r>
              <a:rPr lang="en-US" dirty="0"/>
              <a:t>in </a:t>
            </a:r>
            <a:r>
              <a:rPr lang="en-US" dirty="0" err="1"/>
              <a:t>named.conf</a:t>
            </a:r>
            <a:r>
              <a:rPr lang="en-US" dirty="0"/>
              <a:t> file</a:t>
            </a:r>
          </a:p>
          <a:p>
            <a:pPr lvl="1" eaLnBrk="1" hangingPunct="1"/>
            <a:r>
              <a:rPr lang="en-US" dirty="0">
                <a:latin typeface="Courier" charset="0"/>
              </a:rPr>
              <a:t>server x { key ...; }</a:t>
            </a:r>
          </a:p>
          <a:p>
            <a:pPr lvl="1" eaLnBrk="1" hangingPunct="1"/>
            <a:r>
              <a:rPr lang="en-US" dirty="0"/>
              <a:t>where 'x' is an IP number of the other server</a:t>
            </a:r>
          </a:p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36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Configuration Example – named.conf</a:t>
            </a:r>
            <a:endParaRPr lang="en-US" sz="28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649288" y="1168400"/>
            <a:ext cx="45720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eaLnBrk="0" hangingPunct="0"/>
            <a:r>
              <a:rPr lang="en-US" sz="2000" dirty="0">
                <a:solidFill>
                  <a:srgbClr val="008000"/>
                </a:solidFill>
                <a:latin typeface="Times" charset="0"/>
                <a:ea typeface="Osaka" charset="-128"/>
                <a:cs typeface="Osaka" charset="-128"/>
              </a:rPr>
              <a:t>Primary server </a:t>
            </a:r>
            <a:r>
              <a:rPr lang="en-US" sz="2100" dirty="0">
                <a:solidFill>
                  <a:srgbClr val="008000"/>
                </a:solidFill>
                <a:latin typeface="Times" charset="0"/>
                <a:ea typeface="Osaka" charset="-128"/>
                <a:cs typeface="Osaka" charset="-128"/>
              </a:rPr>
              <a:t>10.33.40.46</a:t>
            </a:r>
            <a:endParaRPr lang="en-US" sz="1700" dirty="0">
              <a:solidFill>
                <a:srgbClr val="008000"/>
              </a:solidFill>
              <a:latin typeface="Courier" charset="0"/>
              <a:ea typeface="Osaka" charset="-128"/>
              <a:cs typeface="Osaka" charset="-128"/>
            </a:endParaRPr>
          </a:p>
          <a:p>
            <a:pPr eaLnBrk="0" hangingPunct="0"/>
            <a:endParaRPr lang="en-US" sz="1600" dirty="0">
              <a:solidFill>
                <a:srgbClr val="00FF00"/>
              </a:solidFill>
              <a:latin typeface="Courier" charset="0"/>
              <a:ea typeface="Osaka" charset="-128"/>
              <a:cs typeface="Osaka" charset="-128"/>
            </a:endParaRPr>
          </a:p>
          <a:p>
            <a:pPr eaLnBrk="0" hangingPunct="0"/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key ns1-ns2.pcx. net {</a:t>
            </a:r>
          </a:p>
          <a:p>
            <a:pPr eaLnBrk="0" hangingPunct="0"/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	algorithm hmac-md5;</a:t>
            </a:r>
          </a:p>
          <a:p>
            <a:pPr eaLnBrk="0" hangingPunct="0"/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	secret "</a:t>
            </a:r>
            <a:r>
              <a:rPr lang="en-US" sz="1600" dirty="0" err="1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APlaceToBe</a:t>
            </a:r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";</a:t>
            </a:r>
          </a:p>
          <a:p>
            <a:pPr eaLnBrk="0" hangingPunct="0"/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};</a:t>
            </a:r>
          </a:p>
          <a:p>
            <a:pPr eaLnBrk="0" hangingPunct="0"/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server 10.33.50.35 {</a:t>
            </a:r>
          </a:p>
          <a:p>
            <a:pPr eaLnBrk="0" hangingPunct="0"/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	keys {ns1-ns2.pcx.net;};</a:t>
            </a:r>
          </a:p>
          <a:p>
            <a:pPr eaLnBrk="0" hangingPunct="0"/>
            <a:r>
              <a:rPr lang="en-US" sz="1600" dirty="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};</a:t>
            </a:r>
          </a:p>
          <a:p>
            <a:pPr eaLnBrk="0" hangingPunct="0"/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zone "</a:t>
            </a:r>
            <a:r>
              <a:rPr lang="en-US" sz="1600" b="0" dirty="0" err="1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my.zone.test</a:t>
            </a:r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." {</a:t>
            </a:r>
          </a:p>
          <a:p>
            <a:pPr eaLnBrk="0" hangingPunct="0"/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	type master;</a:t>
            </a:r>
          </a:p>
          <a:p>
            <a:pPr eaLnBrk="0" hangingPunct="0"/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	file “</a:t>
            </a:r>
            <a:r>
              <a:rPr lang="en-US" sz="1600" b="0" dirty="0" err="1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db.myzone</a:t>
            </a:r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”;</a:t>
            </a:r>
          </a:p>
          <a:p>
            <a:pPr eaLnBrk="0" hangingPunct="0"/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	allow-transfer {</a:t>
            </a:r>
          </a:p>
          <a:p>
            <a:pPr eaLnBrk="0" hangingPunct="0"/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	key ns1-</a:t>
            </a:r>
            <a:r>
              <a:rPr lang="en-US" sz="1600" b="0" dirty="0" smtClean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ns2.</a:t>
            </a:r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pcx.net ;};</a:t>
            </a:r>
          </a:p>
          <a:p>
            <a:pPr eaLnBrk="0" hangingPunct="0"/>
            <a:r>
              <a:rPr lang="en-US" sz="1600" b="0" dirty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};</a:t>
            </a:r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4572000" y="1182688"/>
            <a:ext cx="45720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eaLnBrk="0" hangingPunct="0"/>
            <a:r>
              <a:rPr lang="en-US" sz="2000">
                <a:solidFill>
                  <a:srgbClr val="008000"/>
                </a:solidFill>
                <a:latin typeface="Times" charset="0"/>
                <a:ea typeface="Osaka" charset="-128"/>
                <a:cs typeface="Osaka" charset="-128"/>
              </a:rPr>
              <a:t>Secondary server </a:t>
            </a:r>
            <a:r>
              <a:rPr lang="en-US" sz="2100">
                <a:solidFill>
                  <a:srgbClr val="008000"/>
                </a:solidFill>
                <a:latin typeface="Times" charset="0"/>
                <a:ea typeface="Osaka" charset="-128"/>
                <a:cs typeface="Osaka" charset="-128"/>
              </a:rPr>
              <a:t>10.33.50.35</a:t>
            </a:r>
            <a:endParaRPr lang="en-US" sz="1700">
              <a:solidFill>
                <a:srgbClr val="008000"/>
              </a:solidFill>
              <a:latin typeface="Times" charset="0"/>
              <a:ea typeface="Osaka" charset="-128"/>
              <a:cs typeface="Osaka" charset="-128"/>
            </a:endParaRPr>
          </a:p>
          <a:p>
            <a:pPr eaLnBrk="0" hangingPunct="0"/>
            <a:endParaRPr lang="en-US" sz="1600" b="0">
              <a:solidFill>
                <a:schemeClr val="accent1"/>
              </a:solidFill>
              <a:latin typeface="Courier" charset="0"/>
              <a:ea typeface="Osaka" charset="-128"/>
              <a:cs typeface="Osaka" charset="-128"/>
            </a:endParaRPr>
          </a:p>
          <a:p>
            <a:pPr eaLnBrk="0" hangingPunct="0"/>
            <a:r>
              <a:rPr lang="en-US" sz="160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key ns1-ns2.pcx.net {</a:t>
            </a:r>
          </a:p>
          <a:p>
            <a:pPr eaLnBrk="0" hangingPunct="0"/>
            <a:r>
              <a:rPr lang="en-US" sz="160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	algorithm hmac-md5;</a:t>
            </a:r>
          </a:p>
          <a:p>
            <a:pPr eaLnBrk="0" hangingPunct="0"/>
            <a:r>
              <a:rPr lang="en-US" sz="160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	secret "APlaceToBe";</a:t>
            </a:r>
          </a:p>
          <a:p>
            <a:pPr eaLnBrk="0" hangingPunct="0"/>
            <a:r>
              <a:rPr lang="en-US" sz="160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};</a:t>
            </a:r>
          </a:p>
          <a:p>
            <a:pPr eaLnBrk="0" hangingPunct="0"/>
            <a:r>
              <a:rPr lang="en-US" sz="160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server 10.33.40.46 {</a:t>
            </a:r>
          </a:p>
          <a:p>
            <a:pPr eaLnBrk="0" hangingPunct="0"/>
            <a:r>
              <a:rPr lang="en-US" sz="160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  keys {ns1-ns2.pcx.net;};</a:t>
            </a:r>
          </a:p>
          <a:p>
            <a:pPr eaLnBrk="0" hangingPunct="0"/>
            <a:r>
              <a:rPr lang="en-US" sz="1600">
                <a:solidFill>
                  <a:srgbClr val="800000"/>
                </a:solidFill>
                <a:latin typeface="Courier" charset="0"/>
                <a:ea typeface="Osaka" charset="-128"/>
                <a:cs typeface="Osaka" charset="-128"/>
              </a:rPr>
              <a:t>};</a:t>
            </a:r>
          </a:p>
          <a:p>
            <a:pPr eaLnBrk="0" hangingPunct="0"/>
            <a:r>
              <a:rPr lang="en-US" sz="1600" b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zone "my.zone.test." {</a:t>
            </a:r>
          </a:p>
          <a:p>
            <a:pPr eaLnBrk="0" hangingPunct="0"/>
            <a:r>
              <a:rPr lang="en-US" sz="1600" b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	type slave;</a:t>
            </a:r>
          </a:p>
          <a:p>
            <a:pPr eaLnBrk="0" hangingPunct="0"/>
            <a:r>
              <a:rPr lang="en-US" sz="1600" b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	file “myzone.backup”;</a:t>
            </a:r>
          </a:p>
          <a:p>
            <a:pPr eaLnBrk="0" hangingPunct="0"/>
            <a:r>
              <a:rPr lang="en-US" sz="1600" b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	masters {10.33.40.46;};</a:t>
            </a:r>
          </a:p>
          <a:p>
            <a:pPr eaLnBrk="0" hangingPunct="0"/>
            <a:r>
              <a:rPr lang="en-US" sz="1600" b="0">
                <a:solidFill>
                  <a:srgbClr val="FF00FF"/>
                </a:solidFill>
                <a:latin typeface="Courier" charset="0"/>
                <a:ea typeface="Osaka" charset="-128"/>
                <a:cs typeface="Osaka" charset="-128"/>
              </a:rPr>
              <a:t>};</a:t>
            </a:r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735013" y="5354638"/>
            <a:ext cx="8113712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b="0">
                <a:solidFill>
                  <a:schemeClr val="tx2"/>
                </a:solidFill>
                <a:latin typeface="Arial" charset="0"/>
                <a:ea typeface="Osaka" charset="-128"/>
                <a:cs typeface="Osaka" charset="-128"/>
              </a:rPr>
              <a:t>You can save this in a file and refer to it in the named.conf </a:t>
            </a:r>
          </a:p>
          <a:p>
            <a:pPr eaLnBrk="0" hangingPunct="0"/>
            <a:r>
              <a:rPr lang="en-US" b="0">
                <a:solidFill>
                  <a:schemeClr val="tx2"/>
                </a:solidFill>
                <a:latin typeface="Arial" charset="0"/>
                <a:ea typeface="Osaka" charset="-128"/>
                <a:cs typeface="Osaka" charset="-128"/>
              </a:rPr>
              <a:t>using ‘include’ statement</a:t>
            </a:r>
            <a:r>
              <a:rPr lang="en-US" b="0">
                <a:solidFill>
                  <a:schemeClr val="accent1"/>
                </a:solidFill>
                <a:latin typeface="Arial" charset="0"/>
                <a:ea typeface="Osaka" charset="-128"/>
                <a:cs typeface="Osaka" charset="-128"/>
              </a:rPr>
              <a:t>:</a:t>
            </a:r>
          </a:p>
          <a:p>
            <a:pPr eaLnBrk="0" hangingPunct="0"/>
            <a:r>
              <a:rPr lang="en-US" sz="2000">
                <a:solidFill>
                  <a:srgbClr val="FF9900"/>
                </a:solidFill>
                <a:latin typeface="Courier New" charset="0"/>
                <a:ea typeface="Osaka" charset="-128"/>
                <a:cs typeface="Osaka" charset="-128"/>
              </a:rPr>
              <a:t>include “/var/named/master/tsig-key-ns1-ns2”;</a:t>
            </a:r>
            <a:r>
              <a:rPr lang="en-US" sz="2000">
                <a:solidFill>
                  <a:schemeClr val="accent1"/>
                </a:solidFill>
                <a:latin typeface="Courier New" charset="0"/>
                <a:ea typeface="Osaka" charset="-128"/>
                <a:cs typeface="Osaka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992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TSIG Testing : dig</a:t>
            </a:r>
          </a:p>
        </p:txBody>
      </p:sp>
      <p:sp>
        <p:nvSpPr>
          <p:cNvPr id="169988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You can use dig to check TSIG configuration</a:t>
            </a:r>
          </a:p>
          <a:p>
            <a:pPr lvl="1"/>
            <a:r>
              <a:rPr lang="en-US" sz="2000" dirty="0">
                <a:latin typeface="Courier" charset="0"/>
                <a:ea typeface="Courier" charset="0"/>
                <a:cs typeface="Courier" charset="0"/>
              </a:rPr>
              <a:t>dig  @&lt;server&gt; &lt;zone&gt; AXFR -k &lt;TSIG </a:t>
            </a:r>
            <a:r>
              <a:rPr lang="en-US" sz="2000" dirty="0" err="1">
                <a:latin typeface="Courier" charset="0"/>
                <a:ea typeface="Courier" charset="0"/>
                <a:cs typeface="Courier" charset="0"/>
              </a:rPr>
              <a:t>keyfile</a:t>
            </a:r>
            <a:r>
              <a:rPr lang="en-US" sz="2000" dirty="0">
                <a:latin typeface="Courier" charset="0"/>
                <a:ea typeface="Courier" charset="0"/>
                <a:cs typeface="Courier" charset="0"/>
              </a:rPr>
              <a:t>&gt;</a:t>
            </a:r>
          </a:p>
          <a:p>
            <a:endParaRPr lang="en-US" dirty="0">
              <a:latin typeface="Lucida Console" charset="0"/>
              <a:ea typeface="ＭＳ Ｐゴシック" charset="-128"/>
              <a:cs typeface="ＭＳ Ｐゴシック" charset="-128"/>
            </a:endParaRPr>
          </a:p>
          <a:p>
            <a:pPr>
              <a:buFontTx/>
              <a:buNone/>
            </a:pP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$ dig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</a:rPr>
              <a:t>@127.0.0.1 </a:t>
            </a:r>
            <a:r>
              <a:rPr lang="en-US" sz="2800" dirty="0" err="1">
                <a:latin typeface="Courier" charset="0"/>
                <a:ea typeface="Courier" charset="0"/>
                <a:cs typeface="Courier" charset="0"/>
              </a:rPr>
              <a:t>example.net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</a:rPr>
              <a:t>AXFR \</a:t>
            </a:r>
            <a:endParaRPr lang="en-US" sz="2800" dirty="0">
              <a:latin typeface="Courier" charset="0"/>
              <a:ea typeface="Courier" charset="0"/>
              <a:cs typeface="Courier" charset="0"/>
            </a:endParaRPr>
          </a:p>
          <a:p>
            <a:pPr lvl="1">
              <a:buFontTx/>
              <a:buNone/>
            </a:pPr>
            <a:r>
              <a:rPr lang="en-US" sz="2400" dirty="0">
                <a:latin typeface="Courier" charset="0"/>
                <a:ea typeface="Courier" charset="0"/>
                <a:cs typeface="Courier" charset="0"/>
              </a:rPr>
              <a:t>  -k</a:t>
            </a:r>
            <a:r>
              <a:rPr lang="en-US" sz="2400" dirty="0" smtClean="0">
                <a:latin typeface="Courier" charset="0"/>
                <a:ea typeface="Courier" charset="0"/>
                <a:cs typeface="Courier" charset="0"/>
              </a:rPr>
              <a:t> Kns1-ns2.pcx.net.</a:t>
            </a:r>
            <a:r>
              <a:rPr lang="en-US" sz="2400" dirty="0">
                <a:latin typeface="Courier" charset="0"/>
                <a:ea typeface="Courier" charset="0"/>
                <a:cs typeface="Courier" charset="0"/>
              </a:rPr>
              <a:t>+157</a:t>
            </a:r>
            <a:r>
              <a:rPr lang="en-US" sz="2400" dirty="0" smtClean="0">
                <a:latin typeface="Courier" charset="0"/>
                <a:ea typeface="Courier" charset="0"/>
                <a:cs typeface="Courier" charset="0"/>
              </a:rPr>
              <a:t>+15921.</a:t>
            </a:r>
            <a:r>
              <a:rPr lang="en-US" sz="2400" dirty="0">
                <a:latin typeface="Courier" charset="0"/>
                <a:ea typeface="Courier" charset="0"/>
                <a:cs typeface="Courier" charset="0"/>
              </a:rPr>
              <a:t>key</a:t>
            </a:r>
          </a:p>
          <a:p>
            <a:pPr lvl="1">
              <a:buFontTx/>
              <a:buNone/>
            </a:pPr>
            <a:endParaRPr lang="en-US" dirty="0">
              <a:latin typeface="Lucida Console" charset="0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Wrong key will give “Transfer failed” and on the server the security-category will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log this.</a:t>
            </a:r>
          </a:p>
        </p:txBody>
      </p:sp>
    </p:spTree>
    <p:extLst>
      <p:ext uri="{BB962C8B-B14F-4D97-AF65-F5344CB8AC3E}">
        <p14:creationId xmlns:p14="http://schemas.microsoft.com/office/powerpoint/2010/main" val="767525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TSIG Testing - TIME!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TSIG is time sensitive - to stop replays</a:t>
            </a:r>
          </a:p>
          <a:p>
            <a:pPr lvl="1" eaLnBrk="1" hangingPunct="1"/>
            <a:r>
              <a:rPr lang="en-US"/>
              <a:t>Message protection expires in 5 minutes</a:t>
            </a:r>
          </a:p>
          <a:p>
            <a:pPr lvl="1" eaLnBrk="1" hangingPunct="1"/>
            <a:r>
              <a:rPr lang="en-US"/>
              <a:t>Make sure time is synchronized</a:t>
            </a:r>
          </a:p>
          <a:p>
            <a:pPr lvl="1" eaLnBrk="1" hangingPunct="1"/>
            <a:r>
              <a:rPr lang="en-US"/>
              <a:t>For testing, set the time</a:t>
            </a:r>
          </a:p>
          <a:p>
            <a:pPr lvl="1" eaLnBrk="1" hangingPunct="1"/>
            <a:r>
              <a:rPr lang="en-US"/>
              <a:t>In operations, (secure) NTP is needed</a:t>
            </a:r>
          </a:p>
        </p:txBody>
      </p:sp>
    </p:spTree>
    <p:extLst>
      <p:ext uri="{BB962C8B-B14F-4D97-AF65-F5344CB8AC3E}">
        <p14:creationId xmlns:p14="http://schemas.microsoft.com/office/powerpoint/2010/main" val="263160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TSIG steps</a:t>
            </a:r>
          </a:p>
        </p:txBody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>
            <a:normAutofit/>
          </a:bodyPr>
          <a:lstStyle/>
          <a:p>
            <a:pPr marL="533400" indent="-533400">
              <a:buFontTx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Generate secret</a:t>
            </a:r>
          </a:p>
          <a:p>
            <a:pPr marL="803275" lvl="1" indent="-533400"/>
            <a:r>
              <a:rPr lang="en-US" dirty="0" err="1">
                <a:latin typeface="Courier" charset="0"/>
              </a:rPr>
              <a:t>dnssec-keygen</a:t>
            </a:r>
            <a:r>
              <a:rPr lang="en-US" dirty="0">
                <a:latin typeface="Courier" charset="0"/>
              </a:rPr>
              <a:t> -a &lt;algorithm&gt; -b &lt;bits&gt; -n host &lt;name of the key</a:t>
            </a:r>
            <a:r>
              <a:rPr lang="en-US" dirty="0" smtClean="0">
                <a:latin typeface="Courier" charset="0"/>
              </a:rPr>
              <a:t>&gt;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533400" indent="-533400">
              <a:buFontTx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Communicate secret</a:t>
            </a:r>
          </a:p>
          <a:p>
            <a:pPr marL="803275" lvl="1" indent="-533400"/>
            <a:r>
              <a:rPr lang="en-US" dirty="0" err="1" smtClean="0">
                <a:latin typeface="Courier" charset="0"/>
              </a:rPr>
              <a:t>scp</a:t>
            </a:r>
            <a:r>
              <a:rPr lang="en-US" dirty="0" smtClean="0">
                <a:latin typeface="Courier" charset="0"/>
              </a:rPr>
              <a:t> &lt;</a:t>
            </a:r>
            <a:r>
              <a:rPr lang="en-US" dirty="0" err="1" smtClean="0">
                <a:latin typeface="Courier" charset="0"/>
              </a:rPr>
              <a:t>keyfile</a:t>
            </a:r>
            <a:r>
              <a:rPr lang="en-US" dirty="0" smtClean="0">
                <a:latin typeface="Courier" charset="0"/>
              </a:rPr>
              <a:t>&gt; &lt;user&gt;@&lt;remote-server&gt;:&lt;path&gt; 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533400" indent="-533400">
              <a:buFontTx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Configure servers</a:t>
            </a:r>
          </a:p>
          <a:p>
            <a:pPr marL="803275" lvl="1" indent="-533400"/>
            <a:r>
              <a:rPr lang="en-US" dirty="0">
                <a:latin typeface="Courier" charset="0"/>
              </a:rPr>
              <a:t>key { algorithm ...; secret ...;}</a:t>
            </a:r>
            <a:endParaRPr lang="en-US" dirty="0"/>
          </a:p>
          <a:p>
            <a:pPr marL="803275" lvl="1" indent="-533400"/>
            <a:r>
              <a:rPr lang="en-US" dirty="0">
                <a:latin typeface="Courier" charset="0"/>
              </a:rPr>
              <a:t>server x { key ...; </a:t>
            </a:r>
            <a:r>
              <a:rPr lang="en-US" dirty="0" smtClean="0">
                <a:latin typeface="Courier" charset="0"/>
              </a:rPr>
              <a:t>}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533400" indent="-533400">
              <a:buFontTx/>
              <a:buAutoNum type="arabicPeriod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Test</a:t>
            </a:r>
          </a:p>
          <a:p>
            <a:pPr marL="803275" lvl="1" indent="-533400"/>
            <a:r>
              <a:rPr lang="en-US" dirty="0">
                <a:latin typeface="Courier" charset="0"/>
                <a:ea typeface="Courier" charset="0"/>
                <a:cs typeface="Courier" charset="0"/>
              </a:rPr>
              <a:t>dig  @&lt;server&gt; &lt;zone&gt; AXFR -k &lt;TSIG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keyfile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&gt;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79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8" name="Picture 3" descr="ask-300x29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5244" r="5244"/>
          <a:stretch>
            <a:fillRect/>
          </a:stretch>
        </p:blipFill>
        <p:spPr>
          <a:xfrm>
            <a:off x="2915816" y="1700808"/>
            <a:ext cx="4100512" cy="4565650"/>
          </a:xfrm>
        </p:spPr>
      </p:pic>
    </p:spTree>
    <p:extLst>
      <p:ext uri="{BB962C8B-B14F-4D97-AF65-F5344CB8AC3E}">
        <p14:creationId xmlns:p14="http://schemas.microsoft.com/office/powerpoint/2010/main" val="19293285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DNSSEC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89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Name Servers</a:t>
            </a:r>
          </a:p>
        </p:txBody>
      </p:sp>
      <p:sp>
        <p:nvSpPr>
          <p:cNvPr id="142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Name servers answer ‘DNS’ questions </a:t>
            </a:r>
          </a:p>
          <a:p>
            <a:r>
              <a:rPr lang="en-US">
                <a:latin typeface="Arial" charset="0"/>
              </a:rPr>
              <a:t>Several types of name servers</a:t>
            </a:r>
          </a:p>
          <a:p>
            <a:pPr lvl="1"/>
            <a:r>
              <a:rPr lang="en-US">
                <a:latin typeface="Arial" charset="0"/>
              </a:rPr>
              <a:t> Authoritative servers</a:t>
            </a:r>
          </a:p>
          <a:p>
            <a:pPr lvl="2"/>
            <a:r>
              <a:rPr lang="en-US">
                <a:latin typeface="Arial" charset="0"/>
              </a:rPr>
              <a:t>master (primary)</a:t>
            </a:r>
          </a:p>
          <a:p>
            <a:pPr lvl="2"/>
            <a:r>
              <a:rPr lang="en-US">
                <a:latin typeface="Arial" charset="0"/>
              </a:rPr>
              <a:t>slave (secondary)</a:t>
            </a:r>
          </a:p>
          <a:p>
            <a:pPr lvl="1"/>
            <a:r>
              <a:rPr lang="en-US">
                <a:latin typeface="Arial" charset="0"/>
              </a:rPr>
              <a:t>Caching or recursive servers</a:t>
            </a:r>
          </a:p>
          <a:p>
            <a:pPr lvl="2"/>
            <a:r>
              <a:rPr lang="en-US">
                <a:latin typeface="Arial" charset="0"/>
              </a:rPr>
              <a:t>also caching forwarders</a:t>
            </a:r>
          </a:p>
          <a:p>
            <a:r>
              <a:rPr lang="en-US">
                <a:latin typeface="Arial" charset="0"/>
              </a:rPr>
              <a:t>Mixture of functions</a:t>
            </a:r>
          </a:p>
        </p:txBody>
      </p:sp>
      <p:pic>
        <p:nvPicPr>
          <p:cNvPr id="14233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4525" y="3860800"/>
            <a:ext cx="715963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59563" y="2924175"/>
            <a:ext cx="6445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1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24750" y="3860800"/>
            <a:ext cx="714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43663" y="2565400"/>
            <a:ext cx="10683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3"/>
                </a:solidFill>
              </a:rPr>
              <a:t>Primary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00788" y="4797425"/>
            <a:ext cx="13906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3"/>
                </a:solidFill>
              </a:rPr>
              <a:t>Secondary</a:t>
            </a:r>
          </a:p>
        </p:txBody>
      </p:sp>
      <p:cxnSp>
        <p:nvCxnSpPr>
          <p:cNvPr id="3" name="Elbow Connector 2"/>
          <p:cNvCxnSpPr>
            <a:stCxn id="142340" idx="3"/>
            <a:endCxn id="142339" idx="0"/>
          </p:cNvCxnSpPr>
          <p:nvPr/>
        </p:nvCxnSpPr>
        <p:spPr>
          <a:xfrm rot="10800000" flipV="1">
            <a:off x="6083300" y="3363913"/>
            <a:ext cx="576263" cy="49688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142340" idx="1"/>
            <a:endCxn id="142341" idx="0"/>
          </p:cNvCxnSpPr>
          <p:nvPr/>
        </p:nvCxnSpPr>
        <p:spPr>
          <a:xfrm>
            <a:off x="7304088" y="3363913"/>
            <a:ext cx="577850" cy="49688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834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>
            <a:normAutofit fontScale="90000"/>
          </a:bodyPr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Vulnerabilities protected by </a:t>
            </a:r>
            <a:br>
              <a:rPr lang="en-US">
                <a:ea typeface="ＭＳ Ｐゴシック" charset="-128"/>
                <a:cs typeface="ＭＳ Ｐゴシック" charset="-128"/>
              </a:rPr>
            </a:br>
            <a:r>
              <a:rPr lang="en-US">
                <a:ea typeface="ＭＳ Ｐゴシック" charset="-128"/>
                <a:cs typeface="ＭＳ Ｐゴシック" charset="-128"/>
              </a:rPr>
              <a:t>DNSKEY / RRSIG / NSEC</a:t>
            </a:r>
          </a:p>
        </p:txBody>
      </p:sp>
      <p:sp>
        <p:nvSpPr>
          <p:cNvPr id="177155" name="Rectangle 3"/>
          <p:cNvSpPr>
            <a:spLocks noChangeArrowheads="1"/>
          </p:cNvSpPr>
          <p:nvPr/>
        </p:nvSpPr>
        <p:spPr bwMode="auto">
          <a:xfrm>
            <a:off x="2462213" y="1905000"/>
            <a:ext cx="1547812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2573338" y="1957388"/>
            <a:ext cx="136683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>master</a:t>
            </a: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5840413" y="1905000"/>
            <a:ext cx="175895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58" name="Rectangle 6"/>
          <p:cNvSpPr>
            <a:spLocks noChangeArrowheads="1"/>
          </p:cNvSpPr>
          <p:nvPr/>
        </p:nvSpPr>
        <p:spPr bwMode="auto">
          <a:xfrm>
            <a:off x="5930900" y="1957388"/>
            <a:ext cx="1577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entury Gothic" charset="0"/>
              </a:rPr>
              <a:t>Caching forwarder</a:t>
            </a:r>
          </a:p>
        </p:txBody>
      </p:sp>
      <p:sp>
        <p:nvSpPr>
          <p:cNvPr id="177159" name="Line 7"/>
          <p:cNvSpPr>
            <a:spLocks noChangeShapeType="1"/>
          </p:cNvSpPr>
          <p:nvPr/>
        </p:nvSpPr>
        <p:spPr bwMode="auto">
          <a:xfrm flipH="1">
            <a:off x="4010025" y="2286000"/>
            <a:ext cx="1830388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60" name="Line 8"/>
          <p:cNvSpPr>
            <a:spLocks noChangeShapeType="1"/>
          </p:cNvSpPr>
          <p:nvPr/>
        </p:nvSpPr>
        <p:spPr bwMode="auto">
          <a:xfrm flipH="1">
            <a:off x="4083050" y="2439988"/>
            <a:ext cx="1757363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 flipV="1">
            <a:off x="4083050" y="2592388"/>
            <a:ext cx="1685925" cy="989012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62" name="Line 10"/>
          <p:cNvSpPr>
            <a:spLocks noChangeShapeType="1"/>
          </p:cNvSpPr>
          <p:nvPr/>
        </p:nvSpPr>
        <p:spPr bwMode="auto">
          <a:xfrm>
            <a:off x="6896100" y="2897188"/>
            <a:ext cx="984250" cy="9890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63" name="Line 11"/>
          <p:cNvSpPr>
            <a:spLocks noChangeShapeType="1"/>
          </p:cNvSpPr>
          <p:nvPr/>
        </p:nvSpPr>
        <p:spPr bwMode="auto">
          <a:xfrm flipH="1" flipV="1">
            <a:off x="7037388" y="2897188"/>
            <a:ext cx="912812" cy="9128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50825" y="1524000"/>
            <a:ext cx="1793875" cy="1143000"/>
            <a:chOff x="158" y="960"/>
            <a:chExt cx="1130" cy="720"/>
          </a:xfrm>
        </p:grpSpPr>
        <p:sp>
          <p:nvSpPr>
            <p:cNvPr id="177185" name="Rectangle 13"/>
            <p:cNvSpPr>
              <a:spLocks noChangeArrowheads="1"/>
            </p:cNvSpPr>
            <p:nvPr/>
          </p:nvSpPr>
          <p:spPr bwMode="auto">
            <a:xfrm>
              <a:off x="158" y="960"/>
              <a:ext cx="11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8000"/>
                  </a:solidFill>
                  <a:latin typeface="Arial" charset="0"/>
                </a:rPr>
                <a:t>Zone administrator</a:t>
              </a:r>
              <a:endParaRPr lang="en-US" sz="1400" b="0">
                <a:solidFill>
                  <a:schemeClr val="accent1"/>
                </a:solidFill>
                <a:latin typeface="Times New Roman" charset="0"/>
              </a:endParaRPr>
            </a:p>
          </p:txBody>
        </p:sp>
        <p:sp>
          <p:nvSpPr>
            <p:cNvPr id="177186" name="Rectangle 14"/>
            <p:cNvSpPr>
              <a:spLocks noChangeArrowheads="1"/>
            </p:cNvSpPr>
            <p:nvPr/>
          </p:nvSpPr>
          <p:spPr bwMode="auto">
            <a:xfrm>
              <a:off x="288" y="1152"/>
              <a:ext cx="753" cy="52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000">
                  <a:solidFill>
                    <a:schemeClr val="accent2"/>
                  </a:solidFill>
                  <a:latin typeface="Century Gothic" charset="0"/>
                </a:rPr>
                <a:t>Zone file</a:t>
              </a:r>
            </a:p>
          </p:txBody>
        </p:sp>
      </p:grpSp>
      <p:sp>
        <p:nvSpPr>
          <p:cNvPr id="177165" name="Line 15"/>
          <p:cNvSpPr>
            <a:spLocks noChangeShapeType="1"/>
          </p:cNvSpPr>
          <p:nvPr/>
        </p:nvSpPr>
        <p:spPr bwMode="auto">
          <a:xfrm>
            <a:off x="1690688" y="2286000"/>
            <a:ext cx="771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66" name="Rectangle 16"/>
          <p:cNvSpPr>
            <a:spLocks noChangeArrowheads="1"/>
          </p:cNvSpPr>
          <p:nvPr/>
        </p:nvSpPr>
        <p:spPr bwMode="auto">
          <a:xfrm>
            <a:off x="492125" y="3352800"/>
            <a:ext cx="1196975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Dynamic</a:t>
            </a:r>
          </a:p>
          <a:p>
            <a:pPr algn="ctr"/>
            <a:r>
              <a:rPr lang="en-US" sz="2000">
                <a:solidFill>
                  <a:schemeClr val="accent2"/>
                </a:solidFill>
                <a:latin typeface="Century Gothic" charset="0"/>
              </a:rPr>
              <a:t>updates</a:t>
            </a:r>
          </a:p>
        </p:txBody>
      </p:sp>
      <p:sp>
        <p:nvSpPr>
          <p:cNvPr id="177167" name="Line 17"/>
          <p:cNvSpPr>
            <a:spLocks noChangeShapeType="1"/>
          </p:cNvSpPr>
          <p:nvPr/>
        </p:nvSpPr>
        <p:spPr bwMode="auto">
          <a:xfrm flipV="1">
            <a:off x="1690688" y="2516188"/>
            <a:ext cx="771525" cy="121761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68" name="Line 18"/>
          <p:cNvSpPr>
            <a:spLocks noChangeShapeType="1"/>
          </p:cNvSpPr>
          <p:nvPr/>
        </p:nvSpPr>
        <p:spPr bwMode="auto">
          <a:xfrm>
            <a:off x="4011613" y="2438400"/>
            <a:ext cx="1687512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69" name="Rectangle 19"/>
          <p:cNvSpPr>
            <a:spLocks noChangeArrowheads="1"/>
          </p:cNvSpPr>
          <p:nvPr/>
        </p:nvSpPr>
        <p:spPr bwMode="auto">
          <a:xfrm>
            <a:off x="2533650" y="35814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70" name="Rectangle 20"/>
          <p:cNvSpPr>
            <a:spLocks noChangeArrowheads="1"/>
          </p:cNvSpPr>
          <p:nvPr/>
        </p:nvSpPr>
        <p:spPr bwMode="auto">
          <a:xfrm>
            <a:off x="2362200" y="38100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>slaves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814638" y="2743200"/>
            <a:ext cx="141287" cy="1066800"/>
            <a:chOff x="1920" y="1728"/>
            <a:chExt cx="97" cy="672"/>
          </a:xfrm>
        </p:grpSpPr>
        <p:sp>
          <p:nvSpPr>
            <p:cNvPr id="177183" name="Line 22"/>
            <p:cNvSpPr>
              <a:spLocks noChangeShapeType="1"/>
            </p:cNvSpPr>
            <p:nvPr/>
          </p:nvSpPr>
          <p:spPr bwMode="auto">
            <a:xfrm flipH="1">
              <a:off x="2016" y="1728"/>
              <a:ext cx="1" cy="52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184" name="Line 23"/>
            <p:cNvSpPr>
              <a:spLocks noChangeShapeType="1"/>
            </p:cNvSpPr>
            <p:nvPr/>
          </p:nvSpPr>
          <p:spPr bwMode="auto">
            <a:xfrm flipH="1">
              <a:off x="1920" y="1728"/>
              <a:ext cx="1" cy="67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7172" name="Rectangle 24"/>
          <p:cNvSpPr>
            <a:spLocks noChangeArrowheads="1"/>
          </p:cNvSpPr>
          <p:nvPr/>
        </p:nvSpPr>
        <p:spPr bwMode="auto">
          <a:xfrm>
            <a:off x="7162800" y="4038600"/>
            <a:ext cx="1547813" cy="838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Century Gothic" charset="0"/>
              </a:rPr>
              <a:t/>
            </a:r>
            <a:br>
              <a:rPr lang="en-US">
                <a:solidFill>
                  <a:schemeClr val="accent2"/>
                </a:solidFill>
                <a:latin typeface="Century Gothic" charset="0"/>
              </a:rPr>
            </a:br>
            <a:r>
              <a:rPr lang="en-US">
                <a:solidFill>
                  <a:schemeClr val="accent2"/>
                </a:solidFill>
                <a:latin typeface="Century Gothic" charset="0"/>
              </a:rPr>
              <a:t>resolver</a:t>
            </a:r>
          </a:p>
          <a:p>
            <a:pPr algn="ctr"/>
            <a:endParaRPr lang="en-US" u="sng">
              <a:solidFill>
                <a:schemeClr val="tx1"/>
              </a:solidFill>
              <a:latin typeface="Times New Roman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176963" y="1143000"/>
            <a:ext cx="2967037" cy="2209800"/>
            <a:chOff x="3891" y="720"/>
            <a:chExt cx="1869" cy="1392"/>
          </a:xfrm>
        </p:grpSpPr>
        <p:sp>
          <p:nvSpPr>
            <p:cNvPr id="177180" name="Oval 26"/>
            <p:cNvSpPr>
              <a:spLocks noChangeArrowheads="1"/>
            </p:cNvSpPr>
            <p:nvPr/>
          </p:nvSpPr>
          <p:spPr bwMode="auto">
            <a:xfrm>
              <a:off x="3891" y="720"/>
              <a:ext cx="1869" cy="440"/>
            </a:xfrm>
            <a:prstGeom prst="ellipse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endParaRPr lang="en-US" b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77181" name="Rectangle 27"/>
            <p:cNvSpPr>
              <a:spLocks noChangeArrowheads="1"/>
            </p:cNvSpPr>
            <p:nvPr/>
          </p:nvSpPr>
          <p:spPr bwMode="auto">
            <a:xfrm>
              <a:off x="4035" y="816"/>
              <a:ext cx="1580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000099"/>
                  </a:solidFill>
                  <a:latin typeface="Helvetica" charset="0"/>
                </a:rPr>
                <a:t>Cache impersonation</a:t>
              </a:r>
            </a:p>
          </p:txBody>
        </p:sp>
        <p:sp>
          <p:nvSpPr>
            <p:cNvPr id="177182" name="Line 28"/>
            <p:cNvSpPr>
              <a:spLocks noChangeShapeType="1"/>
            </p:cNvSpPr>
            <p:nvPr/>
          </p:nvSpPr>
          <p:spPr bwMode="auto">
            <a:xfrm flipH="1">
              <a:off x="4752" y="1152"/>
              <a:ext cx="336" cy="960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191000" y="3124200"/>
            <a:ext cx="2967038" cy="2660650"/>
            <a:chOff x="2640" y="1968"/>
            <a:chExt cx="1869" cy="1676"/>
          </a:xfrm>
        </p:grpSpPr>
        <p:sp>
          <p:nvSpPr>
            <p:cNvPr id="177177" name="Oval 30"/>
            <p:cNvSpPr>
              <a:spLocks noChangeArrowheads="1"/>
            </p:cNvSpPr>
            <p:nvPr/>
          </p:nvSpPr>
          <p:spPr bwMode="auto">
            <a:xfrm>
              <a:off x="2640" y="3204"/>
              <a:ext cx="1869" cy="440"/>
            </a:xfrm>
            <a:prstGeom prst="ellipse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endParaRPr lang="en-US" b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77178" name="Rectangle 31"/>
            <p:cNvSpPr>
              <a:spLocks noChangeArrowheads="1"/>
            </p:cNvSpPr>
            <p:nvPr/>
          </p:nvSpPr>
          <p:spPr bwMode="auto">
            <a:xfrm>
              <a:off x="2832" y="3216"/>
              <a:ext cx="1404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solidFill>
                    <a:srgbClr val="000099"/>
                  </a:solidFill>
                  <a:latin typeface="Helvetica" charset="0"/>
                </a:rPr>
                <a:t>Cache pollution by</a:t>
              </a:r>
            </a:p>
            <a:p>
              <a:pPr algn="ctr"/>
              <a:r>
                <a:rPr lang="en-US" sz="1800">
                  <a:solidFill>
                    <a:srgbClr val="000099"/>
                  </a:solidFill>
                  <a:latin typeface="Helvetica" charset="0"/>
                </a:rPr>
                <a:t>Data spoofing</a:t>
              </a:r>
            </a:p>
          </p:txBody>
        </p:sp>
        <p:sp>
          <p:nvSpPr>
            <p:cNvPr id="177179" name="Line 32"/>
            <p:cNvSpPr>
              <a:spLocks noChangeShapeType="1"/>
            </p:cNvSpPr>
            <p:nvPr/>
          </p:nvSpPr>
          <p:spPr bwMode="auto">
            <a:xfrm flipH="1" flipV="1">
              <a:off x="3120" y="1968"/>
              <a:ext cx="384" cy="1200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7175" name="Rectangle 33"/>
          <p:cNvSpPr>
            <a:spLocks noChangeArrowheads="1"/>
          </p:cNvSpPr>
          <p:nvPr/>
        </p:nvSpPr>
        <p:spPr bwMode="auto">
          <a:xfrm>
            <a:off x="4313238" y="3759200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u="sng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77176" name="Line 32"/>
          <p:cNvSpPr>
            <a:spLocks noChangeShapeType="1"/>
          </p:cNvSpPr>
          <p:nvPr/>
        </p:nvSpPr>
        <p:spPr bwMode="auto">
          <a:xfrm flipH="1" flipV="1">
            <a:off x="5208588" y="2417763"/>
            <a:ext cx="420687" cy="255905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 type="none" w="sm" len="sm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2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8028384" y="5589240"/>
            <a:ext cx="927100" cy="887412"/>
          </a:xfrm>
          <a:prstGeom prst="flowChartMultidocumen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0" tIns="45715" rIns="91430" bIns="45715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b="1" dirty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RFC</a:t>
            </a:r>
          </a:p>
          <a:p>
            <a:pPr algn="ctr">
              <a:defRPr/>
            </a:pPr>
            <a:r>
              <a:rPr lang="en-US" b="1" dirty="0" smtClean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4035</a:t>
            </a:r>
            <a:endParaRPr lang="en-US" b="1" dirty="0">
              <a:solidFill>
                <a:srgbClr val="FFFFF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7812360" y="5085184"/>
            <a:ext cx="927100" cy="887412"/>
          </a:xfrm>
          <a:prstGeom prst="flowChartMultidocumen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0" tIns="45715" rIns="91430" bIns="45715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b="1" dirty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RFC</a:t>
            </a:r>
          </a:p>
          <a:p>
            <a:pPr algn="ctr">
              <a:defRPr/>
            </a:pPr>
            <a:r>
              <a:rPr lang="en-US" b="1" dirty="0" smtClean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4034</a:t>
            </a:r>
            <a:endParaRPr lang="en-US" b="1" dirty="0">
              <a:solidFill>
                <a:srgbClr val="FFFFF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5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Security Extensions (DNSSEC)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Protects </a:t>
            </a:r>
            <a:r>
              <a:rPr lang="en-US" dirty="0"/>
              <a:t>the integrity of data in the </a:t>
            </a:r>
            <a:r>
              <a:rPr lang="en-US" dirty="0" smtClean="0"/>
              <a:t>DNS by establishing a chain of trust</a:t>
            </a:r>
          </a:p>
          <a:p>
            <a:r>
              <a:rPr lang="en-US" dirty="0" smtClean="0"/>
              <a:t>Uses public key cryptography – each link in the chain has a public/private key pair</a:t>
            </a:r>
          </a:p>
          <a:p>
            <a:r>
              <a:rPr lang="en-US" dirty="0" smtClean="0"/>
              <a:t>A form of digitally signing the data to attest its validity</a:t>
            </a:r>
            <a:endParaRPr lang="en-US" dirty="0"/>
          </a:p>
          <a:p>
            <a:r>
              <a:rPr lang="en-US" dirty="0" smtClean="0"/>
              <a:t>Standard is defined in RFC4033</a:t>
            </a:r>
            <a:r>
              <a:rPr lang="en-US" dirty="0"/>
              <a:t>, </a:t>
            </a:r>
            <a:r>
              <a:rPr lang="en-US" dirty="0" smtClean="0"/>
              <a:t>RFC4034</a:t>
            </a:r>
            <a:r>
              <a:rPr lang="en-US" dirty="0"/>
              <a:t>, </a:t>
            </a:r>
            <a:r>
              <a:rPr lang="en-US" dirty="0" smtClean="0"/>
              <a:t>and RFC4035</a:t>
            </a:r>
          </a:p>
          <a:p>
            <a:r>
              <a:rPr lang="en-US" dirty="0"/>
              <a:t>Guarantees</a:t>
            </a:r>
          </a:p>
          <a:p>
            <a:pPr lvl="1"/>
            <a:r>
              <a:rPr lang="en-US" dirty="0"/>
              <a:t>Authenticity</a:t>
            </a:r>
          </a:p>
          <a:p>
            <a:pPr lvl="1"/>
            <a:r>
              <a:rPr lang="en-US" dirty="0"/>
              <a:t>Integrity</a:t>
            </a:r>
          </a:p>
          <a:p>
            <a:pPr lvl="1"/>
            <a:r>
              <a:rPr lang="en-US" dirty="0"/>
              <a:t>Non-existence of a </a:t>
            </a:r>
            <a:r>
              <a:rPr lang="en-US" dirty="0" smtClean="0"/>
              <a:t>domain</a:t>
            </a:r>
            <a:endParaRPr lang="en-US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7452320" y="4509120"/>
            <a:ext cx="927100" cy="887412"/>
          </a:xfrm>
          <a:prstGeom prst="flowChartMultidocumen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0" tIns="45715" rIns="91430" bIns="45715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b="1" dirty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RFC</a:t>
            </a:r>
          </a:p>
          <a:p>
            <a:pPr algn="ctr">
              <a:defRPr/>
            </a:pPr>
            <a:r>
              <a:rPr lang="en-US" b="1" dirty="0" smtClean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4033</a:t>
            </a:r>
            <a:endParaRPr lang="en-US" b="1" dirty="0">
              <a:solidFill>
                <a:srgbClr val="FFFFF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502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DNSSEC History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1990</a:t>
            </a:r>
            <a:r>
              <a:rPr lang="en-US" dirty="0" smtClean="0"/>
              <a:t>: Steven </a:t>
            </a:r>
            <a:r>
              <a:rPr lang="en-US" dirty="0" err="1" smtClean="0"/>
              <a:t>Bellovin</a:t>
            </a:r>
            <a:r>
              <a:rPr lang="en-US" dirty="0" smtClean="0"/>
              <a:t> discovers a major flaw in the DNS</a:t>
            </a:r>
          </a:p>
          <a:p>
            <a:r>
              <a:rPr lang="en-US" b="1" dirty="0" smtClean="0"/>
              <a:t>1995</a:t>
            </a:r>
            <a:r>
              <a:rPr lang="en-US" dirty="0" smtClean="0"/>
              <a:t>: </a:t>
            </a:r>
            <a:r>
              <a:rPr lang="en-US" dirty="0" err="1" smtClean="0"/>
              <a:t>Bellovin</a:t>
            </a:r>
            <a:r>
              <a:rPr lang="en-US" dirty="0" smtClean="0"/>
              <a:t> publishes his research; DNSSEC (as it became later known) becomes a topic within IETF</a:t>
            </a:r>
          </a:p>
          <a:p>
            <a:r>
              <a:rPr lang="en-US" b="1" dirty="0" smtClean="0"/>
              <a:t>1997</a:t>
            </a:r>
            <a:r>
              <a:rPr lang="en-US" dirty="0" smtClean="0"/>
              <a:t>: RFC 2065 (adding security extensions) was published</a:t>
            </a:r>
          </a:p>
          <a:p>
            <a:r>
              <a:rPr lang="en-US" b="1" dirty="0" smtClean="0"/>
              <a:t>1998</a:t>
            </a:r>
            <a:r>
              <a:rPr lang="en-US" dirty="0" smtClean="0"/>
              <a:t>: Dan </a:t>
            </a:r>
            <a:r>
              <a:rPr lang="en-US" dirty="0" err="1" smtClean="0"/>
              <a:t>Kaminsky</a:t>
            </a:r>
            <a:r>
              <a:rPr lang="en-US" dirty="0" smtClean="0"/>
              <a:t> discovers some security flaw</a:t>
            </a:r>
          </a:p>
          <a:p>
            <a:r>
              <a:rPr lang="en-US" b="1" dirty="0" smtClean="0"/>
              <a:t>1999</a:t>
            </a:r>
            <a:r>
              <a:rPr lang="en-US" dirty="0" smtClean="0"/>
              <a:t>: RFC 2535, the DNSSEC protocol, is published; BIND 9 developed to be DNSSEC-capable</a:t>
            </a:r>
          </a:p>
          <a:p>
            <a:r>
              <a:rPr lang="en-US" b="1" dirty="0" smtClean="0"/>
              <a:t>2001</a:t>
            </a:r>
            <a:r>
              <a:rPr lang="en-US" dirty="0" smtClean="0"/>
              <a:t>: key handling in RFC2535 is causing operational problems</a:t>
            </a:r>
          </a:p>
          <a:p>
            <a:r>
              <a:rPr lang="en-US" b="1" dirty="0" smtClean="0"/>
              <a:t>2005</a:t>
            </a:r>
            <a:r>
              <a:rPr lang="en-US" dirty="0" smtClean="0"/>
              <a:t>: Three new RFCs published to update RFC2535</a:t>
            </a:r>
          </a:p>
          <a:p>
            <a:pPr lvl="1"/>
            <a:r>
              <a:rPr lang="en-US" dirty="0" smtClean="0"/>
              <a:t>RFC 4033 (DNS Security Introduction and Requirements)</a:t>
            </a:r>
          </a:p>
          <a:p>
            <a:pPr lvl="1"/>
            <a:r>
              <a:rPr lang="en-US" dirty="0" smtClean="0"/>
              <a:t>RFC 4034 (Resource Records for DNS Security Extensions)</a:t>
            </a:r>
          </a:p>
          <a:p>
            <a:pPr lvl="1"/>
            <a:r>
              <a:rPr lang="en-US" dirty="0" smtClean="0"/>
              <a:t>RFC 4035 (Protocol Modifications)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774965" y="6093296"/>
            <a:ext cx="33661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https://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wiki.tools.isoc.org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DNSSEC_History_Project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0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DNSSEC History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2005</a:t>
            </a:r>
            <a:r>
              <a:rPr lang="en-US" dirty="0" smtClean="0"/>
              <a:t>: In October, Sweden (.SE) becomes the first </a:t>
            </a:r>
            <a:r>
              <a:rPr lang="en-US" dirty="0" err="1" smtClean="0"/>
              <a:t>ccTLD</a:t>
            </a:r>
            <a:r>
              <a:rPr lang="en-US" dirty="0" smtClean="0"/>
              <a:t> to deploy DNSSEC</a:t>
            </a:r>
          </a:p>
          <a:p>
            <a:r>
              <a:rPr lang="en-US" b="1" dirty="0" smtClean="0"/>
              <a:t>2008</a:t>
            </a:r>
            <a:r>
              <a:rPr lang="en-US" dirty="0" smtClean="0"/>
              <a:t>: new DNSSEC record created to address privacy concerns (RFC 5155)</a:t>
            </a:r>
          </a:p>
          <a:p>
            <a:r>
              <a:rPr lang="en-US" b="1" dirty="0" smtClean="0"/>
              <a:t>2010</a:t>
            </a:r>
          </a:p>
          <a:p>
            <a:pPr lvl="1"/>
            <a:r>
              <a:rPr lang="en-US" dirty="0" smtClean="0"/>
              <a:t>In July 15, the root zone was signed</a:t>
            </a:r>
          </a:p>
          <a:p>
            <a:pPr lvl="1"/>
            <a:r>
              <a:rPr lang="en-US" dirty="0" smtClean="0"/>
              <a:t>In July 29, .</a:t>
            </a:r>
            <a:r>
              <a:rPr lang="en-US" dirty="0" err="1" smtClean="0"/>
              <a:t>edu</a:t>
            </a:r>
            <a:r>
              <a:rPr lang="en-US" dirty="0" smtClean="0"/>
              <a:t> was signed</a:t>
            </a:r>
          </a:p>
          <a:p>
            <a:pPr lvl="1"/>
            <a:r>
              <a:rPr lang="en-US" dirty="0" smtClean="0"/>
              <a:t>In December 9, </a:t>
            </a:r>
            <a:r>
              <a:rPr lang="en-US" dirty="0" err="1" smtClean="0"/>
              <a:t>.net</a:t>
            </a:r>
            <a:r>
              <a:rPr lang="en-US" dirty="0" smtClean="0"/>
              <a:t> was signed</a:t>
            </a:r>
          </a:p>
          <a:p>
            <a:r>
              <a:rPr lang="en-US" b="1" dirty="0" smtClean="0"/>
              <a:t>2011</a:t>
            </a:r>
            <a:r>
              <a:rPr lang="en-US" dirty="0" smtClean="0"/>
              <a:t>: In March 31, </a:t>
            </a:r>
            <a:r>
              <a:rPr lang="en-US" b="1" dirty="0" smtClean="0">
                <a:latin typeface="Courier New"/>
                <a:cs typeface="Courier New"/>
              </a:rPr>
              <a:t>.com </a:t>
            </a:r>
            <a:r>
              <a:rPr lang="en-US" dirty="0" smtClean="0"/>
              <a:t>was signed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774965" y="6093296"/>
            <a:ext cx="33661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https://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wiki.tools.isoc.org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DNSSEC_History_Project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198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DNSSEC Resource Records</a:t>
            </a:r>
            <a:endParaRPr lang="en-US" dirty="0"/>
          </a:p>
        </p:txBody>
      </p:sp>
      <p:sp>
        <p:nvSpPr>
          <p:cNvPr id="1812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 Public key crypto related RRs</a:t>
            </a:r>
          </a:p>
          <a:p>
            <a:pPr lvl="1"/>
            <a:r>
              <a:rPr lang="en-US" b="1" dirty="0" smtClean="0"/>
              <a:t>RRSIG</a:t>
            </a:r>
            <a:r>
              <a:rPr lang="en-US" dirty="0" smtClean="0"/>
              <a:t> = Signature over </a:t>
            </a:r>
            <a:r>
              <a:rPr lang="en-US" dirty="0" err="1" smtClean="0"/>
              <a:t>RRset</a:t>
            </a:r>
            <a:r>
              <a:rPr lang="en-US" dirty="0" smtClean="0"/>
              <a:t> made using private key </a:t>
            </a:r>
          </a:p>
          <a:p>
            <a:pPr lvl="1"/>
            <a:r>
              <a:rPr lang="en-US" b="1" dirty="0" smtClean="0"/>
              <a:t>DNSKEY</a:t>
            </a:r>
            <a:r>
              <a:rPr lang="en-US" dirty="0" smtClean="0"/>
              <a:t> = Public key, needed for verifying a RRSIG</a:t>
            </a:r>
          </a:p>
          <a:p>
            <a:pPr lvl="1"/>
            <a:r>
              <a:rPr lang="en-US" b="1" dirty="0" smtClean="0"/>
              <a:t>DS</a:t>
            </a:r>
            <a:r>
              <a:rPr lang="en-US" dirty="0" smtClean="0"/>
              <a:t> = Delegation Signer; ‘Pointer’ for building chains of authentication</a:t>
            </a:r>
          </a:p>
          <a:p>
            <a:r>
              <a:rPr lang="en-US" dirty="0" smtClean="0"/>
              <a:t>One RR for internal consistency </a:t>
            </a:r>
          </a:p>
          <a:p>
            <a:pPr lvl="1"/>
            <a:r>
              <a:rPr lang="en-US" b="1" dirty="0" smtClean="0"/>
              <a:t>NSEC</a:t>
            </a:r>
            <a:r>
              <a:rPr lang="en-US" dirty="0" smtClean="0"/>
              <a:t> = Next Secure; indicates which name is the next one in the zone and which </a:t>
            </a:r>
            <a:r>
              <a:rPr lang="en-US" dirty="0" err="1" smtClean="0"/>
              <a:t>typecodes</a:t>
            </a:r>
            <a:r>
              <a:rPr lang="en-US" dirty="0" smtClean="0"/>
              <a:t> are available for the current name</a:t>
            </a:r>
          </a:p>
          <a:p>
            <a:pPr lvl="2"/>
            <a:r>
              <a:rPr lang="en-US" dirty="0" smtClean="0"/>
              <a:t>authenticated non-existence of data</a:t>
            </a:r>
            <a:endParaRPr lang="en-US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7956376" y="620688"/>
            <a:ext cx="927100" cy="887412"/>
          </a:xfrm>
          <a:prstGeom prst="flowChartMultidocumen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0" tIns="45715" rIns="91430" bIns="45715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b="1" dirty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RFC</a:t>
            </a:r>
          </a:p>
          <a:p>
            <a:pPr algn="ctr">
              <a:defRPr/>
            </a:pPr>
            <a:r>
              <a:rPr lang="en-US" b="1" dirty="0" smtClean="0">
                <a:solidFill>
                  <a:srgbClr val="FFFF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4034</a:t>
            </a:r>
            <a:endParaRPr lang="en-US" b="1" dirty="0">
              <a:solidFill>
                <a:srgbClr val="FFFFF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9663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DNSSEC Resource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DNSKEY</a:t>
            </a:r>
            <a:r>
              <a:rPr lang="en-US" dirty="0" smtClean="0"/>
              <a:t>, </a:t>
            </a:r>
            <a:r>
              <a:rPr lang="en-US" u="sng" dirty="0" smtClean="0"/>
              <a:t>RRSIG</a:t>
            </a:r>
            <a:r>
              <a:rPr lang="en-US" dirty="0" smtClean="0"/>
              <a:t>, and </a:t>
            </a:r>
            <a:r>
              <a:rPr lang="en-US" u="sng" dirty="0" smtClean="0"/>
              <a:t>NSEC</a:t>
            </a:r>
            <a:r>
              <a:rPr lang="en-US" dirty="0" smtClean="0"/>
              <a:t> records provide </a:t>
            </a:r>
            <a:r>
              <a:rPr lang="en-US" dirty="0"/>
              <a:t>mechanisms to establish authenticity and integrity of data</a:t>
            </a:r>
          </a:p>
          <a:p>
            <a:r>
              <a:rPr lang="en-US" u="sng" dirty="0" smtClean="0"/>
              <a:t>DS</a:t>
            </a:r>
            <a:r>
              <a:rPr lang="en-US" dirty="0" smtClean="0"/>
              <a:t> record </a:t>
            </a:r>
            <a:r>
              <a:rPr lang="en-US" dirty="0"/>
              <a:t>provides a mechanism to delegate trust to public keys of third parties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67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DNSSEC RRs</a:t>
            </a:r>
          </a:p>
        </p:txBody>
      </p:sp>
      <p:sp>
        <p:nvSpPr>
          <p:cNvPr id="179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authenticity and integrity by signing the Resource Records Sets with private key</a:t>
            </a:r>
          </a:p>
          <a:p>
            <a:endParaRPr lang="en-US" dirty="0" smtClean="0"/>
          </a:p>
          <a:p>
            <a:r>
              <a:rPr lang="en-US" dirty="0" smtClean="0"/>
              <a:t>Public DNSKEY is used to verify the RRSIG</a:t>
            </a:r>
          </a:p>
          <a:p>
            <a:endParaRPr lang="en-US" dirty="0" smtClean="0"/>
          </a:p>
          <a:p>
            <a:r>
              <a:rPr lang="en-US" dirty="0" smtClean="0"/>
              <a:t>Children sign their zones with their private key</a:t>
            </a:r>
          </a:p>
          <a:p>
            <a:pPr lvl="1"/>
            <a:r>
              <a:rPr lang="en-US" dirty="0" smtClean="0"/>
              <a:t>Authenticity of that key established by signature/checksum by the parent (DS)</a:t>
            </a:r>
          </a:p>
          <a:p>
            <a:endParaRPr lang="en-US" dirty="0" smtClean="0"/>
          </a:p>
          <a:p>
            <a:r>
              <a:rPr lang="en-US" dirty="0" smtClean="0"/>
              <a:t>Ideal case: one public DNSKEY distributed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327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RR’s and RRsets</a:t>
            </a:r>
            <a:endParaRPr lang="en-US" dirty="0"/>
          </a:p>
        </p:txBody>
      </p:sp>
      <p:sp>
        <p:nvSpPr>
          <p:cNvPr id="1833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Resource Record:</a:t>
            </a:r>
          </a:p>
          <a:p>
            <a:pPr marL="271463" lvl="1" indent="0">
              <a:buNone/>
            </a:pPr>
            <a:r>
              <a:rPr lang="en-US" dirty="0" smtClean="0"/>
              <a:t>Name		TTL 	 class   type 	</a:t>
            </a:r>
            <a:r>
              <a:rPr lang="en-US" dirty="0" err="1" smtClean="0"/>
              <a:t>rdata</a:t>
            </a:r>
            <a:r>
              <a:rPr lang="en-US" dirty="0" smtClean="0"/>
              <a:t> </a:t>
            </a:r>
          </a:p>
          <a:p>
            <a:pPr marL="271463" lvl="1" indent="0">
              <a:buNone/>
            </a:pPr>
            <a:r>
              <a:rPr lang="en-US" dirty="0" err="1" smtClean="0"/>
              <a:t>www.example.net</a:t>
            </a:r>
            <a:r>
              <a:rPr lang="en-US" dirty="0" smtClean="0"/>
              <a:t>.  7200  	IN	A 	192.168.1.1</a:t>
            </a:r>
          </a:p>
          <a:p>
            <a:endParaRPr lang="en-US" dirty="0" smtClean="0"/>
          </a:p>
          <a:p>
            <a:r>
              <a:rPr lang="en-US" dirty="0" err="1" smtClean="0"/>
              <a:t>RRset</a:t>
            </a:r>
            <a:r>
              <a:rPr lang="en-US" dirty="0" smtClean="0"/>
              <a:t>: RRs with same name, class and type:</a:t>
            </a:r>
          </a:p>
          <a:p>
            <a:pPr marL="271463" lvl="1" indent="0">
              <a:buNone/>
            </a:pPr>
            <a:r>
              <a:rPr lang="en-US" dirty="0" smtClean="0">
                <a:hlinkClick r:id="rId3"/>
              </a:rPr>
              <a:t>www.example.net</a:t>
            </a:r>
            <a:r>
              <a:rPr lang="en-US" dirty="0" smtClean="0"/>
              <a:t>. 7200	IN 	A	192.168.1.1</a:t>
            </a:r>
          </a:p>
          <a:p>
            <a:pPr marL="271463" lvl="1" indent="0">
              <a:buNone/>
            </a:pPr>
            <a:r>
              <a:rPr lang="en-US" dirty="0" smtClean="0"/>
              <a:t>						A	10.0.0.3</a:t>
            </a:r>
          </a:p>
          <a:p>
            <a:pPr marL="271463" lvl="1" indent="0">
              <a:buNone/>
            </a:pPr>
            <a:r>
              <a:rPr lang="en-US" dirty="0" smtClean="0"/>
              <a:t>						A	172.10.1.1</a:t>
            </a:r>
          </a:p>
          <a:p>
            <a:pPr lvl="2"/>
            <a:endParaRPr lang="en-US" dirty="0" smtClean="0"/>
          </a:p>
          <a:p>
            <a:r>
              <a:rPr lang="en-US" dirty="0" err="1" smtClean="0"/>
              <a:t>RRsets</a:t>
            </a:r>
            <a:r>
              <a:rPr lang="en-US" dirty="0" smtClean="0"/>
              <a:t> are signed, not the individual RRs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59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 the zone’s public key</a:t>
            </a:r>
          </a:p>
          <a:p>
            <a:r>
              <a:rPr lang="en-US" dirty="0" smtClean="0"/>
              <a:t>Uses public key cryptography to sign and authenticate DNS resource record sets (RRsets).</a:t>
            </a:r>
          </a:p>
          <a:p>
            <a:r>
              <a:rPr lang="en-US" dirty="0" smtClean="0"/>
              <a:t>Example:</a:t>
            </a:r>
          </a:p>
          <a:p>
            <a:endParaRPr lang="en-US" dirty="0" smtClean="0"/>
          </a:p>
          <a:p>
            <a:pPr marL="269875" lvl="1" indent="0">
              <a:buNone/>
            </a:pPr>
            <a:r>
              <a:rPr lang="en-US" sz="1800" dirty="0" err="1">
                <a:latin typeface="Courier New"/>
                <a:cs typeface="Courier New"/>
              </a:rPr>
              <a:t>irrashai.net</a:t>
            </a:r>
            <a:r>
              <a:rPr lang="en-US" sz="1800" dirty="0">
                <a:latin typeface="Courier New"/>
                <a:cs typeface="Courier New"/>
              </a:rPr>
              <a:t>. IN DNSKEY 256 3 </a:t>
            </a:r>
            <a:r>
              <a:rPr lang="en-US" sz="1800" dirty="0" smtClean="0">
                <a:latin typeface="Courier New"/>
                <a:cs typeface="Courier New"/>
              </a:rPr>
              <a:t>5 ( AwEAAagrVFd9xyFMQRjO4DlkL0dgUCtogviS+FG9Z6Au3h1ERe4EIi3L X49Ce1OFahdR2wPZyVeDvH6X4qlLnMQJsd7oFi4S9Ng+hLkgpm/</a:t>
            </a:r>
            <a:r>
              <a:rPr lang="en-US" sz="1800" dirty="0" err="1" smtClean="0">
                <a:latin typeface="Courier New"/>
                <a:cs typeface="Courier New"/>
              </a:rPr>
              <a:t>n+otE</a:t>
            </a:r>
            <a:r>
              <a:rPr lang="en-US" sz="1800" dirty="0" smtClean="0">
                <a:latin typeface="Courier New"/>
                <a:cs typeface="Courier New"/>
              </a:rPr>
              <a:t> kKiXGZzZn4vW0okuC0hHG2XU5zJhkct73FZzbmBvGxpF4svo5PPWZqVb H48T5Y/9 ) ; key id = 3510</a:t>
            </a:r>
            <a:endParaRPr lang="en-US" dirty="0">
              <a:latin typeface="Courier New"/>
              <a:cs typeface="Courier New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851920" y="2996952"/>
            <a:ext cx="2383262" cy="1224136"/>
            <a:chOff x="3851920" y="2996952"/>
            <a:chExt cx="2383262" cy="1224136"/>
          </a:xfrm>
        </p:grpSpPr>
        <p:sp>
          <p:nvSpPr>
            <p:cNvPr id="4" name="Rounded Rectangle 3"/>
            <p:cNvSpPr/>
            <p:nvPr/>
          </p:nvSpPr>
          <p:spPr>
            <a:xfrm>
              <a:off x="3851920" y="3933056"/>
              <a:ext cx="576064" cy="288032"/>
            </a:xfrm>
            <a:prstGeom prst="roundRect">
              <a:avLst/>
            </a:prstGeom>
            <a:noFill/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6" name="Elbow Connector 5"/>
            <p:cNvCxnSpPr>
              <a:stCxn id="4" idx="0"/>
              <a:endCxn id="8" idx="1"/>
            </p:cNvCxnSpPr>
            <p:nvPr/>
          </p:nvCxnSpPr>
          <p:spPr>
            <a:xfrm rot="5400000" flipH="1" flipV="1">
              <a:off x="4044571" y="3261611"/>
              <a:ext cx="766827" cy="576064"/>
            </a:xfrm>
            <a:prstGeom prst="bentConnector2">
              <a:avLst/>
            </a:prstGeom>
            <a:ln>
              <a:solidFill>
                <a:srgbClr val="C4083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716016" y="2996952"/>
              <a:ext cx="1519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5"/>
                  </a:solidFill>
                </a:rPr>
                <a:t>16-bit field flag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427984" y="3356992"/>
            <a:ext cx="1943272" cy="864096"/>
            <a:chOff x="4427984" y="3356992"/>
            <a:chExt cx="1943272" cy="864096"/>
          </a:xfrm>
        </p:grpSpPr>
        <p:sp>
          <p:nvSpPr>
            <p:cNvPr id="9" name="Rounded Rectangle 8"/>
            <p:cNvSpPr/>
            <p:nvPr/>
          </p:nvSpPr>
          <p:spPr>
            <a:xfrm>
              <a:off x="4427984" y="3933056"/>
              <a:ext cx="360040" cy="288032"/>
            </a:xfrm>
            <a:prstGeom prst="roundRect">
              <a:avLst/>
            </a:prstGeom>
            <a:noFill/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12" name="Elbow Connector 11"/>
            <p:cNvCxnSpPr>
              <a:stCxn id="9" idx="0"/>
            </p:cNvCxnSpPr>
            <p:nvPr/>
          </p:nvCxnSpPr>
          <p:spPr>
            <a:xfrm rot="5400000" flipH="1" flipV="1">
              <a:off x="4626007" y="3555013"/>
              <a:ext cx="360040" cy="396046"/>
            </a:xfrm>
            <a:prstGeom prst="bentConnector2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932040" y="3356992"/>
              <a:ext cx="14392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3"/>
                  </a:solidFill>
                </a:rPr>
                <a:t>Protocol octet</a:t>
              </a:r>
              <a:endParaRPr lang="en-US" sz="16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788024" y="3717032"/>
            <a:ext cx="3254401" cy="504056"/>
            <a:chOff x="4788024" y="3717032"/>
            <a:chExt cx="3254401" cy="504056"/>
          </a:xfrm>
        </p:grpSpPr>
        <p:sp>
          <p:nvSpPr>
            <p:cNvPr id="10" name="Rounded Rectangle 9"/>
            <p:cNvSpPr/>
            <p:nvPr/>
          </p:nvSpPr>
          <p:spPr>
            <a:xfrm>
              <a:off x="4788024" y="3933056"/>
              <a:ext cx="360040" cy="288032"/>
            </a:xfrm>
            <a:prstGeom prst="roundRect">
              <a:avLst/>
            </a:prstGeom>
            <a:noFill/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16" name="Elbow Connector 15"/>
            <p:cNvCxnSpPr>
              <a:stCxn id="10" idx="0"/>
            </p:cNvCxnSpPr>
            <p:nvPr/>
          </p:nvCxnSpPr>
          <p:spPr>
            <a:xfrm rot="5400000" flipH="1" flipV="1">
              <a:off x="5094058" y="3735034"/>
              <a:ext cx="72008" cy="324036"/>
            </a:xfrm>
            <a:prstGeom prst="bentConnector2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364088" y="3717032"/>
              <a:ext cx="26783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/>
                  </a:solidFill>
                </a:rPr>
                <a:t>DNSKEY algorithm number</a:t>
              </a:r>
              <a:endParaRPr lang="en-US" sz="16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64088" y="5013176"/>
            <a:ext cx="2835736" cy="770602"/>
            <a:chOff x="5364088" y="5013176"/>
            <a:chExt cx="2835736" cy="770602"/>
          </a:xfrm>
        </p:grpSpPr>
        <p:cxnSp>
          <p:nvCxnSpPr>
            <p:cNvPr id="21" name="Elbow Connector 20"/>
            <p:cNvCxnSpPr/>
            <p:nvPr/>
          </p:nvCxnSpPr>
          <p:spPr>
            <a:xfrm>
              <a:off x="5364088" y="5013176"/>
              <a:ext cx="792088" cy="576064"/>
            </a:xfrm>
            <a:prstGeom prst="bentConnector3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156176" y="5445224"/>
              <a:ext cx="20436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2"/>
                  </a:solidFill>
                </a:rPr>
                <a:t>Public key (base64)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194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contains some timing metadata – as a comment in the key file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dirty="0" smtClean="0">
                <a:latin typeface="Courier New"/>
                <a:cs typeface="Courier New"/>
              </a:rPr>
              <a:t>; </a:t>
            </a:r>
            <a:r>
              <a:rPr lang="en-US" sz="1800" dirty="0">
                <a:latin typeface="Courier New"/>
                <a:cs typeface="Courier New"/>
              </a:rPr>
              <a:t>This is a key-signing key, </a:t>
            </a:r>
            <a:r>
              <a:rPr lang="en-US" sz="1800" dirty="0" err="1">
                <a:latin typeface="Courier New"/>
                <a:cs typeface="Courier New"/>
              </a:rPr>
              <a:t>keyid</a:t>
            </a:r>
            <a:r>
              <a:rPr lang="en-US" sz="1800" dirty="0">
                <a:latin typeface="Courier New"/>
                <a:cs typeface="Courier New"/>
              </a:rPr>
              <a:t> 19996, for </a:t>
            </a:r>
            <a:r>
              <a:rPr lang="en-US" sz="1800" dirty="0" err="1" smtClean="0">
                <a:latin typeface="Courier New"/>
                <a:cs typeface="Courier New"/>
              </a:rPr>
              <a:t>myzone.net</a:t>
            </a:r>
            <a:r>
              <a:rPr lang="en-US" sz="1800" dirty="0" smtClean="0">
                <a:latin typeface="Courier New"/>
                <a:cs typeface="Courier New"/>
              </a:rPr>
              <a:t>.</a:t>
            </a:r>
            <a:endParaRPr lang="en-US" sz="18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; Created: 20121102020008 (Fri Nov  2 12:00:08 2012)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; Publish: 20121102020008 (Fri Nov  2 12:00:08 2012)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; Activate: 20121102020008 (Fri Nov  2 12:00:08 2012)</a:t>
            </a:r>
            <a:endParaRPr lang="en-US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61553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Servers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top of the DNS hierarchy</a:t>
            </a:r>
          </a:p>
          <a:p>
            <a:r>
              <a:rPr lang="en-US" dirty="0" smtClean="0"/>
              <a:t>There are 13 root name servers operated around the world, with names from </a:t>
            </a:r>
            <a:r>
              <a:rPr lang="en-US" dirty="0" smtClean="0">
                <a:latin typeface="Courier New"/>
                <a:cs typeface="Courier New"/>
              </a:rPr>
              <a:t>[a-m].root-</a:t>
            </a:r>
            <a:r>
              <a:rPr lang="en-US" dirty="0" err="1" smtClean="0">
                <a:latin typeface="Courier New"/>
                <a:cs typeface="Courier New"/>
              </a:rPr>
              <a:t>servers.net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There are more than 13 physical root name servers</a:t>
            </a:r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rootserver</a:t>
            </a:r>
            <a:r>
              <a:rPr lang="en-US" dirty="0" smtClean="0"/>
              <a:t> has an instance deployed via </a:t>
            </a:r>
            <a:r>
              <a:rPr lang="en-US" dirty="0" err="1" smtClean="0"/>
              <a:t>anycast</a:t>
            </a:r>
            <a:endParaRPr lang="en-US" dirty="0" smtClean="0"/>
          </a:p>
          <a:p>
            <a:r>
              <a:rPr lang="en-US" dirty="0" smtClean="0"/>
              <a:t>Root hints file come in many names (</a:t>
            </a:r>
            <a:r>
              <a:rPr lang="en-US" dirty="0" err="1" smtClean="0"/>
              <a:t>db.cache</a:t>
            </a:r>
            <a:r>
              <a:rPr lang="en-US" dirty="0" smtClean="0"/>
              <a:t>, </a:t>
            </a:r>
            <a:r>
              <a:rPr lang="en-US" dirty="0" err="1" smtClean="0"/>
              <a:t>named.root</a:t>
            </a:r>
            <a:r>
              <a:rPr lang="en-US" dirty="0" smtClean="0"/>
              <a:t>, </a:t>
            </a:r>
            <a:r>
              <a:rPr lang="en-US" dirty="0" err="1" smtClean="0"/>
              <a:t>named.cache</a:t>
            </a:r>
            <a:r>
              <a:rPr lang="en-US" dirty="0" smtClean="0"/>
              <a:t>, </a:t>
            </a:r>
            <a:r>
              <a:rPr lang="en-US" dirty="0" err="1" smtClean="0"/>
              <a:t>named.ca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Get it from </a:t>
            </a:r>
            <a:r>
              <a:rPr lang="en-US" dirty="0" smtClean="0">
                <a:hlinkClick r:id="rId2" action="ppaction://hlinkfile"/>
              </a:rPr>
              <a:t>ftp.rs.internic.net</a:t>
            </a:r>
            <a:endParaRPr lang="en-US" dirty="0" smtClean="0"/>
          </a:p>
          <a:p>
            <a:r>
              <a:rPr lang="en-US" dirty="0"/>
              <a:t>See </a:t>
            </a:r>
            <a:r>
              <a:rPr lang="en-US" dirty="0" smtClean="0"/>
              <a:t>root</a:t>
            </a:r>
            <a:r>
              <a:rPr lang="en-US" dirty="0"/>
              <a:t>-</a:t>
            </a:r>
            <a:r>
              <a:rPr lang="en-US" dirty="0" err="1" smtClean="0"/>
              <a:t>servers.org</a:t>
            </a:r>
            <a:r>
              <a:rPr lang="en-US" dirty="0" smtClean="0"/>
              <a:t> for more detail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3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900" dirty="0" smtClean="0"/>
              <a:t>The private part of the key-pair is used to sign the resource record set (</a:t>
            </a:r>
            <a:r>
              <a:rPr lang="en-US" sz="2900" dirty="0" err="1" smtClean="0"/>
              <a:t>RRset</a:t>
            </a:r>
            <a:r>
              <a:rPr lang="en-US" sz="2900" dirty="0" smtClean="0"/>
              <a:t>) per zone</a:t>
            </a:r>
          </a:p>
          <a:p>
            <a:r>
              <a:rPr lang="en-US" sz="2900" dirty="0" smtClean="0"/>
              <a:t>The digital signature per </a:t>
            </a:r>
            <a:r>
              <a:rPr lang="en-US" sz="2900" dirty="0" err="1" smtClean="0"/>
              <a:t>RRset</a:t>
            </a:r>
            <a:r>
              <a:rPr lang="en-US" sz="2900" dirty="0" smtClean="0"/>
              <a:t> is saved in an RRSIG record</a:t>
            </a:r>
          </a:p>
          <a:p>
            <a:endParaRPr lang="en-US" sz="2900" dirty="0" smtClean="0"/>
          </a:p>
          <a:p>
            <a:pPr marL="0" indent="0">
              <a:buNone/>
            </a:pPr>
            <a:r>
              <a:rPr lang="is-IS" sz="2200" dirty="0" smtClean="0">
                <a:latin typeface="Courier New"/>
                <a:cs typeface="Courier New"/>
              </a:rPr>
              <a:t>irrashai.net. 	       86400   </a:t>
            </a:r>
            <a:r>
              <a:rPr lang="is-IS" sz="2200" dirty="0">
                <a:latin typeface="Courier New"/>
                <a:cs typeface="Courier New"/>
              </a:rPr>
              <a:t>NS      NS.JAZZI.COM.</a:t>
            </a:r>
          </a:p>
          <a:p>
            <a:pPr marL="0" indent="0">
              <a:buNone/>
            </a:pPr>
            <a:r>
              <a:rPr lang="is-IS" sz="2200" dirty="0">
                <a:latin typeface="Courier New"/>
                <a:cs typeface="Courier New"/>
              </a:rPr>
              <a:t>                        86400   NS      NS.IRRASHAI.NET.</a:t>
            </a:r>
          </a:p>
          <a:p>
            <a:pPr marL="0" indent="0">
              <a:buNone/>
            </a:pPr>
            <a:r>
              <a:rPr lang="is-IS" sz="2200" dirty="0">
                <a:latin typeface="Courier New"/>
                <a:cs typeface="Courier New"/>
              </a:rPr>
              <a:t>                        86400   RRSIG   NS 5 2 86400 (</a:t>
            </a:r>
          </a:p>
          <a:p>
            <a:pPr marL="0" indent="0">
              <a:buNone/>
            </a:pPr>
            <a:r>
              <a:rPr lang="is-IS" sz="2200" dirty="0">
                <a:latin typeface="Courier New"/>
                <a:cs typeface="Courier New"/>
              </a:rPr>
              <a:t>                                        20121202010528 20121102010528 3510 </a:t>
            </a:r>
            <a:r>
              <a:rPr lang="is-IS" sz="2200" dirty="0" smtClean="0">
                <a:latin typeface="Courier New"/>
                <a:cs typeface="Courier New"/>
              </a:rPr>
              <a:t>				      irrashai.net.</a:t>
            </a:r>
          </a:p>
          <a:p>
            <a:pPr marL="0" indent="0">
              <a:buNone/>
            </a:pPr>
            <a:r>
              <a:rPr lang="is-IS" sz="2200" dirty="0" smtClean="0">
                <a:latin typeface="Courier New"/>
                <a:cs typeface="Courier New"/>
              </a:rPr>
              <a:t>                                        Y2J2NQ+CVqQRjQvcWY256ffiw5mp0OQTQUF8</a:t>
            </a:r>
          </a:p>
          <a:p>
            <a:pPr marL="0" indent="0">
              <a:buNone/>
            </a:pPr>
            <a:r>
              <a:rPr lang="is-IS" sz="2200" dirty="0" smtClean="0">
                <a:latin typeface="Courier New"/>
                <a:cs typeface="Courier New"/>
              </a:rPr>
              <a:t>                                        </a:t>
            </a:r>
            <a:r>
              <a:rPr lang="is-IS" sz="2200" dirty="0">
                <a:latin typeface="Courier New"/>
                <a:cs typeface="Courier New"/>
              </a:rPr>
              <a:t>vUHSHyUbbhmE56eJimqDhXb8qwl/Fjl40/km</a:t>
            </a:r>
          </a:p>
          <a:p>
            <a:pPr marL="0" indent="0">
              <a:buNone/>
            </a:pPr>
            <a:r>
              <a:rPr lang="is-IS" sz="2200" dirty="0">
                <a:latin typeface="Courier New"/>
                <a:cs typeface="Courier New"/>
              </a:rPr>
              <a:t>                                        lzmQC5CmgugB/qjgLHZbuvSfd9W+UCwkxbwx</a:t>
            </a:r>
          </a:p>
          <a:p>
            <a:pPr marL="0" indent="0">
              <a:buNone/>
            </a:pPr>
            <a:r>
              <a:rPr lang="is-IS" sz="2200" dirty="0">
                <a:latin typeface="Courier New"/>
                <a:cs typeface="Courier New"/>
              </a:rPr>
              <a:t>                                        3HonAPr3C+0HVqP8rSqGRqSq0VbR7LzNeayl</a:t>
            </a:r>
          </a:p>
          <a:p>
            <a:pPr marL="0" indent="0">
              <a:buNone/>
            </a:pPr>
            <a:r>
              <a:rPr lang="is-IS" sz="2200" dirty="0">
                <a:latin typeface="Courier New"/>
                <a:cs typeface="Courier New"/>
              </a:rPr>
              <a:t>                                        BkumLDoriQxceV4z3d2jFv4ArnM= )</a:t>
            </a:r>
            <a:endParaRPr lang="en-US" dirty="0">
              <a:latin typeface="Courier New"/>
              <a:cs typeface="Courier New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644008" y="2780928"/>
            <a:ext cx="2708284" cy="1008112"/>
            <a:chOff x="4644008" y="2132856"/>
            <a:chExt cx="2708284" cy="1008112"/>
          </a:xfrm>
        </p:grpSpPr>
        <p:sp>
          <p:nvSpPr>
            <p:cNvPr id="4" name="Rounded Rectangle 3"/>
            <p:cNvSpPr/>
            <p:nvPr/>
          </p:nvSpPr>
          <p:spPr>
            <a:xfrm>
              <a:off x="4644008" y="2852936"/>
              <a:ext cx="288032" cy="288032"/>
            </a:xfrm>
            <a:prstGeom prst="roundRect">
              <a:avLst/>
            </a:prstGeom>
            <a:noFill/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7" name="Elbow Connector 6"/>
            <p:cNvCxnSpPr>
              <a:stCxn id="4" idx="0"/>
            </p:cNvCxnSpPr>
            <p:nvPr/>
          </p:nvCxnSpPr>
          <p:spPr>
            <a:xfrm rot="5400000" flipH="1" flipV="1">
              <a:off x="5112060" y="2024844"/>
              <a:ext cx="504056" cy="1152128"/>
            </a:xfrm>
            <a:prstGeom prst="bentConnector2">
              <a:avLst/>
            </a:prstGeom>
            <a:ln>
              <a:solidFill>
                <a:srgbClr val="C4083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940152" y="2132856"/>
              <a:ext cx="1412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5"/>
                  </a:solidFill>
                </a:rPr>
                <a:t>RR type signed</a:t>
              </a:r>
              <a:endParaRPr lang="en-US" sz="14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932040" y="3068960"/>
            <a:ext cx="3484428" cy="720080"/>
            <a:chOff x="4932040" y="2420888"/>
            <a:chExt cx="3484428" cy="720080"/>
          </a:xfrm>
        </p:grpSpPr>
        <p:sp>
          <p:nvSpPr>
            <p:cNvPr id="5" name="Rounded Rectangle 4"/>
            <p:cNvSpPr/>
            <p:nvPr/>
          </p:nvSpPr>
          <p:spPr>
            <a:xfrm>
              <a:off x="4932040" y="2852936"/>
              <a:ext cx="216024" cy="288032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11" name="Elbow Connector 10"/>
            <p:cNvCxnSpPr>
              <a:stCxn id="5" idx="0"/>
            </p:cNvCxnSpPr>
            <p:nvPr/>
          </p:nvCxnSpPr>
          <p:spPr>
            <a:xfrm rot="5400000" flipH="1" flipV="1">
              <a:off x="5454098" y="2150858"/>
              <a:ext cx="288032" cy="1116124"/>
            </a:xfrm>
            <a:prstGeom prst="bentConnector2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156176" y="2420888"/>
              <a:ext cx="2260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/>
                  </a:solidFill>
                </a:rPr>
                <a:t>Digital signature algorithm</a:t>
              </a:r>
              <a:endParaRPr lang="en-US" sz="14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148064" y="3356992"/>
            <a:ext cx="3110994" cy="523220"/>
            <a:chOff x="5148064" y="2708920"/>
            <a:chExt cx="3110994" cy="523220"/>
          </a:xfrm>
        </p:grpSpPr>
        <p:sp>
          <p:nvSpPr>
            <p:cNvPr id="6" name="Rounded Rectangle 5"/>
            <p:cNvSpPr/>
            <p:nvPr/>
          </p:nvSpPr>
          <p:spPr>
            <a:xfrm>
              <a:off x="5148064" y="2852936"/>
              <a:ext cx="216024" cy="288032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14" name="Elbow Connector 13"/>
            <p:cNvCxnSpPr>
              <a:stCxn id="6" idx="3"/>
            </p:cNvCxnSpPr>
            <p:nvPr/>
          </p:nvCxnSpPr>
          <p:spPr>
            <a:xfrm>
              <a:off x="5364088" y="2996952"/>
              <a:ext cx="792088" cy="7200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228184" y="2708920"/>
              <a:ext cx="20308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/>
                  </a:solidFill>
                </a:rPr>
                <a:t>Number of labels in the </a:t>
              </a:r>
            </a:p>
            <a:p>
              <a:r>
                <a:rPr lang="en-US" sz="1400" dirty="0" smtClean="0">
                  <a:solidFill>
                    <a:schemeClr val="accent3"/>
                  </a:solidFill>
                </a:rPr>
                <a:t>signed name</a:t>
              </a:r>
              <a:endParaRPr lang="en-US" sz="14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555776" y="3861048"/>
            <a:ext cx="3672408" cy="595809"/>
            <a:chOff x="2555776" y="3212976"/>
            <a:chExt cx="3672408" cy="595809"/>
          </a:xfrm>
        </p:grpSpPr>
        <p:sp>
          <p:nvSpPr>
            <p:cNvPr id="25" name="Rounded Rectangle 24"/>
            <p:cNvSpPr/>
            <p:nvPr/>
          </p:nvSpPr>
          <p:spPr>
            <a:xfrm>
              <a:off x="4572000" y="3212976"/>
              <a:ext cx="1656184" cy="288032"/>
            </a:xfrm>
            <a:prstGeom prst="round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55776" y="3501008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/>
                  </a:solidFill>
                </a:rPr>
                <a:t>Signature expiry</a:t>
              </a:r>
              <a:endParaRPr lang="en-US" sz="1400" dirty="0">
                <a:solidFill>
                  <a:schemeClr val="accent1"/>
                </a:solidFill>
              </a:endParaRPr>
            </a:p>
          </p:txBody>
        </p:sp>
        <p:cxnSp>
          <p:nvCxnSpPr>
            <p:cNvPr id="30" name="Elbow Connector 29"/>
            <p:cNvCxnSpPr>
              <a:stCxn id="27" idx="0"/>
              <a:endCxn id="25" idx="1"/>
            </p:cNvCxnSpPr>
            <p:nvPr/>
          </p:nvCxnSpPr>
          <p:spPr>
            <a:xfrm rot="5400000" flipH="1" flipV="1">
              <a:off x="3865059" y="2794067"/>
              <a:ext cx="144016" cy="1269866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2699792" y="3861048"/>
            <a:ext cx="5112568" cy="955849"/>
            <a:chOff x="2699792" y="3212976"/>
            <a:chExt cx="5112568" cy="955849"/>
          </a:xfrm>
        </p:grpSpPr>
        <p:sp>
          <p:nvSpPr>
            <p:cNvPr id="26" name="Rounded Rectangle 25"/>
            <p:cNvSpPr/>
            <p:nvPr/>
          </p:nvSpPr>
          <p:spPr>
            <a:xfrm>
              <a:off x="6228184" y="3212976"/>
              <a:ext cx="1584176" cy="288032"/>
            </a:xfrm>
            <a:prstGeom prst="round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99792" y="3861048"/>
              <a:ext cx="11428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4"/>
                  </a:solidFill>
                </a:rPr>
                <a:t>Date signed</a:t>
              </a:r>
              <a:endParaRPr lang="en-US" sz="1400" dirty="0">
                <a:solidFill>
                  <a:schemeClr val="accent4"/>
                </a:solidFill>
              </a:endParaRPr>
            </a:p>
          </p:txBody>
        </p:sp>
        <p:cxnSp>
          <p:nvCxnSpPr>
            <p:cNvPr id="33" name="Elbow Connector 32"/>
            <p:cNvCxnSpPr>
              <a:stCxn id="28" idx="3"/>
              <a:endCxn id="26" idx="2"/>
            </p:cNvCxnSpPr>
            <p:nvPr/>
          </p:nvCxnSpPr>
          <p:spPr>
            <a:xfrm flipV="1">
              <a:off x="3842628" y="3501008"/>
              <a:ext cx="3177644" cy="513929"/>
            </a:xfrm>
            <a:prstGeom prst="bentConnector2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7053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NSEC / NSEC3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Secure</a:t>
            </a:r>
          </a:p>
          <a:p>
            <a:r>
              <a:rPr lang="en-US" dirty="0" smtClean="0"/>
              <a:t>Forms a chain of authoritative owner names in the zone</a:t>
            </a:r>
          </a:p>
          <a:p>
            <a:r>
              <a:rPr lang="en-US" dirty="0" smtClean="0"/>
              <a:t>Lists two separate things:</a:t>
            </a:r>
          </a:p>
          <a:p>
            <a:pPr lvl="1"/>
            <a:r>
              <a:rPr lang="en-US" dirty="0" smtClean="0"/>
              <a:t>Next owner name (canonical ordering)</a:t>
            </a:r>
          </a:p>
          <a:p>
            <a:pPr lvl="1"/>
            <a:r>
              <a:rPr lang="en-US" dirty="0" smtClean="0"/>
              <a:t>Set of RR types present at the NSEC RR’s owner name</a:t>
            </a:r>
          </a:p>
          <a:p>
            <a:r>
              <a:rPr lang="en-US" dirty="0" smtClean="0"/>
              <a:t>Also proves the non-existence of a domain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 err="1">
                <a:latin typeface="Courier New"/>
                <a:cs typeface="Courier New"/>
              </a:rPr>
              <a:t>i</a:t>
            </a:r>
            <a:r>
              <a:rPr lang="en-US" sz="2000" dirty="0" err="1" smtClean="0">
                <a:latin typeface="Courier New"/>
                <a:cs typeface="Courier New"/>
              </a:rPr>
              <a:t>rrashai.net</a:t>
            </a:r>
            <a:r>
              <a:rPr lang="en-US" sz="2000" dirty="0" smtClean="0">
                <a:latin typeface="Courier New"/>
                <a:cs typeface="Courier New"/>
              </a:rPr>
              <a:t>.  NSEC    </a:t>
            </a:r>
            <a:r>
              <a:rPr lang="en-US" sz="2000" dirty="0" err="1">
                <a:latin typeface="Courier New"/>
                <a:cs typeface="Courier New"/>
              </a:rPr>
              <a:t>blog.irrashai.net</a:t>
            </a:r>
            <a:r>
              <a:rPr lang="en-US" sz="2000" dirty="0">
                <a:latin typeface="Courier New"/>
                <a:cs typeface="Courier New"/>
              </a:rPr>
              <a:t>. A </a:t>
            </a:r>
            <a:r>
              <a:rPr lang="en-US" sz="2000" dirty="0" smtClean="0">
                <a:latin typeface="Courier New"/>
                <a:cs typeface="Courier New"/>
              </a:rPr>
              <a:t>NS </a:t>
            </a:r>
            <a:r>
              <a:rPr lang="en-US" sz="2000" dirty="0">
                <a:latin typeface="Courier New"/>
                <a:cs typeface="Courier New"/>
              </a:rPr>
              <a:t>SOA </a:t>
            </a:r>
            <a:r>
              <a:rPr lang="en-US" sz="2000" dirty="0" smtClean="0">
                <a:latin typeface="Courier New"/>
                <a:cs typeface="Courier New"/>
              </a:rPr>
              <a:t>MX 			RRSIG </a:t>
            </a:r>
            <a:r>
              <a:rPr lang="en-US" sz="2000" dirty="0">
                <a:latin typeface="Courier New"/>
                <a:cs typeface="Courier New"/>
              </a:rPr>
              <a:t>NSEC DNSKEY</a:t>
            </a:r>
          </a:p>
        </p:txBody>
      </p:sp>
    </p:spTree>
    <p:extLst>
      <p:ext uri="{BB962C8B-B14F-4D97-AF65-F5344CB8AC3E}">
        <p14:creationId xmlns:p14="http://schemas.microsoft.com/office/powerpoint/2010/main" val="135398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NSEC / NSEC3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last NSEC wraps around from the last name in the ordered zone to the first”</a:t>
            </a:r>
          </a:p>
          <a:p>
            <a:r>
              <a:rPr lang="en-US" dirty="0" smtClean="0"/>
              <a:t>Each NSEC record also has a corresponding RRSIG</a:t>
            </a:r>
          </a:p>
        </p:txBody>
      </p:sp>
    </p:spTree>
    <p:extLst>
      <p:ext uri="{BB962C8B-B14F-4D97-AF65-F5344CB8AC3E}">
        <p14:creationId xmlns:p14="http://schemas.microsoft.com/office/powerpoint/2010/main" val="537000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NSEC RDATA</a:t>
            </a:r>
          </a:p>
        </p:txBody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n-US" sz="2800" dirty="0">
                <a:ea typeface="ＭＳ Ｐゴシック" charset="-128"/>
                <a:cs typeface="ＭＳ Ｐゴシック" charset="-128"/>
              </a:rPr>
              <a:t>Points to the next domain name in the zone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also lists what are all the existing RRs for “name”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NSEC record for last name “wraps around” to first name in zone </a:t>
            </a:r>
            <a:endParaRPr lang="en-US" sz="2400" u="sng" dirty="0"/>
          </a:p>
          <a:p>
            <a:pPr>
              <a:lnSpc>
                <a:spcPct val="90000"/>
              </a:lnSpc>
            </a:pPr>
            <a:endParaRPr lang="en-US" sz="28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a typeface="ＭＳ Ｐゴシック" charset="-128"/>
                <a:cs typeface="ＭＳ Ｐゴシック" charset="-128"/>
              </a:rPr>
              <a:t>Used for authenticated denial-of-existence of data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authenticated non-existence of TYPEs and labels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6892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NSEC Record example</a:t>
            </a:r>
          </a:p>
        </p:txBody>
      </p:sp>
      <p:sp>
        <p:nvSpPr>
          <p:cNvPr id="1935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$ORIGIN </a:t>
            </a:r>
            <a:r>
              <a:rPr lang="en-US" sz="2000" dirty="0" err="1" smtClean="0">
                <a:latin typeface="Courier" charset="0"/>
                <a:ea typeface="Courier" charset="0"/>
                <a:cs typeface="Courier" charset="0"/>
              </a:rPr>
              <a:t>example.net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.</a:t>
            </a: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@	SOA       …</a:t>
            </a: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		NS	</a:t>
            </a:r>
            <a:r>
              <a:rPr lang="en-US" sz="2000" dirty="0" err="1" smtClean="0">
                <a:latin typeface="Courier" charset="0"/>
                <a:ea typeface="Courier" charset="0"/>
                <a:cs typeface="Courier" charset="0"/>
              </a:rPr>
              <a:t>NS.example.net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.</a:t>
            </a: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		DNSKEY	…</a:t>
            </a: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		NSEC   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mailbox.example.net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.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SOA NS NSEC DNSKEY 	RRSIG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>
              <a:spcAft>
                <a:spcPts val="88"/>
              </a:spcAft>
              <a:buFontTx/>
              <a:buNone/>
            </a:pP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mailbox	A	192.168.10.2	</a:t>
            </a: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				NSEC  </a:t>
            </a:r>
            <a:r>
              <a:rPr lang="en-US" sz="2000" dirty="0" err="1" smtClean="0">
                <a:latin typeface="Courier" charset="0"/>
                <a:ea typeface="Courier" charset="0"/>
                <a:cs typeface="Courier" charset="0"/>
              </a:rPr>
              <a:t>www.example.net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.  A NSEC RRSIG</a:t>
            </a: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WWW		A	192.168.10.3	</a:t>
            </a: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				TXT	Public </a:t>
            </a:r>
            <a:r>
              <a:rPr lang="en-US" sz="2000" dirty="0" err="1" smtClean="0">
                <a:latin typeface="Courier" charset="0"/>
                <a:ea typeface="Courier" charset="0"/>
                <a:cs typeface="Courier" charset="0"/>
              </a:rPr>
              <a:t>webserver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>
              <a:spcAft>
                <a:spcPts val="88"/>
              </a:spcAft>
              <a:buFontTx/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				NSEC  </a:t>
            </a:r>
            <a:r>
              <a:rPr lang="en-US" sz="2000" dirty="0" err="1" smtClean="0">
                <a:latin typeface="Courier" charset="0"/>
                <a:ea typeface="Courier" charset="0"/>
                <a:cs typeface="Courier" charset="0"/>
              </a:rPr>
              <a:t>example.net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. A NSEC RRSIG TXT</a:t>
            </a:r>
          </a:p>
        </p:txBody>
      </p:sp>
    </p:spTree>
    <p:extLst>
      <p:ext uri="{BB962C8B-B14F-4D97-AF65-F5344CB8AC3E}">
        <p14:creationId xmlns:p14="http://schemas.microsoft.com/office/powerpoint/2010/main" val="1395914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Delegation Signer (DS)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Establishes the chain of trust from parent to child </a:t>
            </a:r>
            <a:r>
              <a:rPr lang="en-US" dirty="0" smtClean="0"/>
              <a:t>zones</a:t>
            </a:r>
          </a:p>
          <a:p>
            <a:r>
              <a:rPr lang="en-US" dirty="0" smtClean="0"/>
              <a:t>Found in the parent’s zone file</a:t>
            </a:r>
          </a:p>
          <a:p>
            <a:r>
              <a:rPr lang="en-US" dirty="0" smtClean="0"/>
              <a:t>In this example, </a:t>
            </a:r>
            <a:r>
              <a:rPr lang="en-US" dirty="0" err="1" smtClean="0"/>
              <a:t>irrashai.net</a:t>
            </a:r>
            <a:r>
              <a:rPr lang="en-US" dirty="0" smtClean="0"/>
              <a:t> has been delegated from </a:t>
            </a:r>
            <a:r>
              <a:rPr lang="en-US" dirty="0" err="1" smtClean="0"/>
              <a:t>.net</a:t>
            </a:r>
            <a:r>
              <a:rPr lang="en-US" dirty="0" smtClean="0"/>
              <a:t>. This is how it looks like in </a:t>
            </a:r>
            <a:r>
              <a:rPr lang="en-US" dirty="0" err="1" smtClean="0"/>
              <a:t>.net</a:t>
            </a:r>
            <a:r>
              <a:rPr lang="en-US" dirty="0" smtClean="0"/>
              <a:t> zone file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/>
                <a:cs typeface="Courier New"/>
              </a:rPr>
              <a:t>i</a:t>
            </a:r>
            <a:r>
              <a:rPr lang="is-IS" sz="1800" dirty="0" smtClean="0">
                <a:latin typeface="Courier New"/>
                <a:cs typeface="Courier New"/>
              </a:rPr>
              <a:t>rrashai.net.		IN NS	ns1.irrashai.net.</a:t>
            </a: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>
                <a:latin typeface="Courier New"/>
                <a:cs typeface="Courier New"/>
              </a:rPr>
              <a:t>	</a:t>
            </a:r>
            <a:r>
              <a:rPr lang="is-IS" sz="1800" dirty="0" smtClean="0">
                <a:latin typeface="Courier New"/>
                <a:cs typeface="Courier New"/>
              </a:rPr>
              <a:t>		   NS	ns2.irrashai.net.</a:t>
            </a: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>
                <a:latin typeface="Courier New"/>
                <a:cs typeface="Courier New"/>
              </a:rPr>
              <a:t>			IN DS </a:t>
            </a:r>
            <a:r>
              <a:rPr lang="is-IS" sz="1800" dirty="0" smtClean="0">
                <a:latin typeface="Courier New"/>
                <a:cs typeface="Courier New"/>
              </a:rPr>
              <a:t> 19996 </a:t>
            </a:r>
            <a:r>
              <a:rPr lang="is-IS" sz="1800" dirty="0">
                <a:latin typeface="Courier New"/>
                <a:cs typeface="Courier New"/>
              </a:rPr>
              <a:t>5 1 </a:t>
            </a:r>
            <a:r>
              <a:rPr lang="is-IS" sz="1800" dirty="0" smtClean="0">
                <a:latin typeface="Courier New"/>
                <a:cs typeface="Courier New"/>
              </a:rPr>
              <a:t>(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>
                <a:latin typeface="Courier New"/>
                <a:cs typeface="Courier New"/>
              </a:rPr>
              <a:t>	</a:t>
            </a:r>
            <a:r>
              <a:rPr lang="is-IS" sz="1800" dirty="0" smtClean="0">
                <a:latin typeface="Courier New"/>
                <a:cs typeface="Courier New"/>
              </a:rPr>
              <a:t>			CF96B018A496CD1A68EE7</a:t>
            </a: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>
                <a:latin typeface="Courier New"/>
                <a:cs typeface="Courier New"/>
              </a:rPr>
              <a:t>	</a:t>
            </a:r>
            <a:r>
              <a:rPr lang="is-IS" sz="1800" dirty="0" smtClean="0">
                <a:latin typeface="Courier New"/>
                <a:cs typeface="Courier New"/>
              </a:rPr>
              <a:t>			C80A37EDFC6ABBF8175 )</a:t>
            </a:r>
            <a:endParaRPr lang="is-IS" sz="18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 smtClean="0">
                <a:latin typeface="Courier New"/>
                <a:cs typeface="Courier New"/>
              </a:rPr>
              <a:t>	</a:t>
            </a:r>
            <a:r>
              <a:rPr lang="is-IS" sz="1800" dirty="0">
                <a:latin typeface="Courier New"/>
                <a:cs typeface="Courier New"/>
              </a:rPr>
              <a:t>		IN DS </a:t>
            </a:r>
            <a:r>
              <a:rPr lang="is-IS" sz="1800" dirty="0" smtClean="0">
                <a:latin typeface="Courier New"/>
                <a:cs typeface="Courier New"/>
              </a:rPr>
              <a:t> 19996 </a:t>
            </a:r>
            <a:r>
              <a:rPr lang="is-IS" sz="1800" dirty="0">
                <a:latin typeface="Courier New"/>
                <a:cs typeface="Courier New"/>
              </a:rPr>
              <a:t>5 2 </a:t>
            </a:r>
            <a:r>
              <a:rPr lang="is-IS" sz="1800" dirty="0" smtClean="0">
                <a:latin typeface="Courier New"/>
                <a:cs typeface="Courier New"/>
              </a:rPr>
              <a:t>(</a:t>
            </a: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 smtClean="0">
                <a:latin typeface="Courier New"/>
                <a:cs typeface="Courier New"/>
              </a:rPr>
              <a:t>				6927A531B0D89A7A4F13E11031</a:t>
            </a: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 smtClean="0">
                <a:latin typeface="Courier New"/>
                <a:cs typeface="Courier New"/>
              </a:rPr>
              <a:t>				4C722EC156FF926D2052C7D8D70C50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s-IS" sz="1800" dirty="0">
                <a:latin typeface="Courier New"/>
                <a:cs typeface="Courier New"/>
              </a:rPr>
              <a:t>	</a:t>
            </a:r>
            <a:r>
              <a:rPr lang="is-IS" sz="1800" dirty="0" smtClean="0">
                <a:latin typeface="Courier New"/>
                <a:cs typeface="Courier New"/>
              </a:rPr>
              <a:t>			14598CE9 )</a:t>
            </a:r>
            <a:endParaRPr lang="en-US" dirty="0">
              <a:latin typeface="Courier New"/>
              <a:cs typeface="Courier New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851920" y="3356992"/>
            <a:ext cx="3243730" cy="1368152"/>
            <a:chOff x="3995936" y="1988840"/>
            <a:chExt cx="3243730" cy="1368152"/>
          </a:xfrm>
        </p:grpSpPr>
        <p:sp>
          <p:nvSpPr>
            <p:cNvPr id="4" name="Rounded Rectangle 3"/>
            <p:cNvSpPr/>
            <p:nvPr/>
          </p:nvSpPr>
          <p:spPr>
            <a:xfrm>
              <a:off x="3995936" y="3068960"/>
              <a:ext cx="864096" cy="288032"/>
            </a:xfrm>
            <a:prstGeom prst="round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Elbow Connector 7"/>
            <p:cNvCxnSpPr>
              <a:stCxn id="4" idx="0"/>
            </p:cNvCxnSpPr>
            <p:nvPr/>
          </p:nvCxnSpPr>
          <p:spPr>
            <a:xfrm rot="5400000" flipH="1" flipV="1">
              <a:off x="5004048" y="1556792"/>
              <a:ext cx="936104" cy="2088232"/>
            </a:xfrm>
            <a:prstGeom prst="bentConnector2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516216" y="1988840"/>
              <a:ext cx="723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/>
                  </a:solidFill>
                </a:rPr>
                <a:t>Key ID</a:t>
              </a:r>
              <a:endParaRPr lang="en-US" sz="14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16016" y="3645024"/>
            <a:ext cx="4283968" cy="1080120"/>
            <a:chOff x="4860032" y="2276872"/>
            <a:chExt cx="4283968" cy="1080120"/>
          </a:xfrm>
        </p:grpSpPr>
        <p:sp>
          <p:nvSpPr>
            <p:cNvPr id="5" name="Rounded Rectangle 4"/>
            <p:cNvSpPr/>
            <p:nvPr/>
          </p:nvSpPr>
          <p:spPr>
            <a:xfrm>
              <a:off x="4860032" y="3068960"/>
              <a:ext cx="288032" cy="288032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Elbow Connector 10"/>
            <p:cNvCxnSpPr/>
            <p:nvPr/>
          </p:nvCxnSpPr>
          <p:spPr>
            <a:xfrm flipV="1">
              <a:off x="5004048" y="2420888"/>
              <a:ext cx="1440160" cy="576064"/>
            </a:xfrm>
            <a:prstGeom prst="bentConnector3">
              <a:avLst>
                <a:gd name="adj1" fmla="val -241"/>
              </a:avLst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428380" y="2276872"/>
              <a:ext cx="27156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/>
                  </a:solidFill>
                </a:rPr>
                <a:t>DNSKEY algorithm (RSASHA1)</a:t>
              </a:r>
              <a:endParaRPr lang="en-US" sz="14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04048" y="3933056"/>
            <a:ext cx="3787221" cy="792088"/>
            <a:chOff x="5148064" y="2564904"/>
            <a:chExt cx="3787221" cy="792088"/>
          </a:xfrm>
        </p:grpSpPr>
        <p:sp>
          <p:nvSpPr>
            <p:cNvPr id="6" name="Rounded Rectangle 5"/>
            <p:cNvSpPr/>
            <p:nvPr/>
          </p:nvSpPr>
          <p:spPr>
            <a:xfrm>
              <a:off x="5148064" y="3068960"/>
              <a:ext cx="288032" cy="288032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Elbow Connector 14"/>
            <p:cNvCxnSpPr>
              <a:stCxn id="6" idx="0"/>
            </p:cNvCxnSpPr>
            <p:nvPr/>
          </p:nvCxnSpPr>
          <p:spPr>
            <a:xfrm rot="5400000" flipH="1" flipV="1">
              <a:off x="5868144" y="2132856"/>
              <a:ext cx="360040" cy="1512168"/>
            </a:xfrm>
            <a:prstGeom prst="bentConnector2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804248" y="2564904"/>
              <a:ext cx="21310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5"/>
                  </a:solidFill>
                </a:rPr>
                <a:t>Digest type: 1 = SHA1</a:t>
              </a:r>
            </a:p>
            <a:p>
              <a:r>
                <a:rPr lang="en-US" sz="1400" dirty="0" smtClean="0">
                  <a:solidFill>
                    <a:schemeClr val="accent5"/>
                  </a:solidFill>
                </a:rPr>
                <a:t> 	 2 = SHA256</a:t>
              </a:r>
              <a:endParaRPr lang="en-US" sz="1400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95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Delegation Signer (DS)</a:t>
            </a:r>
          </a:p>
        </p:txBody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z="2800">
                <a:ea typeface="ＭＳ Ｐゴシック" charset="-128"/>
                <a:cs typeface="ＭＳ Ｐゴシック" charset="-128"/>
              </a:rPr>
              <a:t>Delegation Signer (DS) RR indicates that:</a:t>
            </a:r>
          </a:p>
          <a:p>
            <a:pPr lvl="1"/>
            <a:r>
              <a:rPr lang="en-US" sz="2400"/>
              <a:t>delegated zone is digitally signed</a:t>
            </a:r>
          </a:p>
          <a:p>
            <a:pPr lvl="1"/>
            <a:r>
              <a:rPr lang="en-US" sz="2400"/>
              <a:t>indicated key is used for the delegated zone</a:t>
            </a:r>
          </a:p>
          <a:p>
            <a:endParaRPr lang="en-US" sz="2800">
              <a:ea typeface="ＭＳ Ｐゴシック" charset="-128"/>
              <a:cs typeface="ＭＳ Ｐゴシック" charset="-128"/>
            </a:endParaRPr>
          </a:p>
          <a:p>
            <a:r>
              <a:rPr lang="en-US" sz="2800">
                <a:ea typeface="ＭＳ Ｐゴシック" charset="-128"/>
                <a:cs typeface="ＭＳ Ｐゴシック" charset="-128"/>
              </a:rPr>
              <a:t>Parent is authorative for the DS of the childs zone</a:t>
            </a:r>
          </a:p>
          <a:p>
            <a:pPr lvl="1"/>
            <a:r>
              <a:rPr lang="en-US" sz="2400"/>
              <a:t>Not for the NS record delegating the childs zone!</a:t>
            </a:r>
          </a:p>
          <a:p>
            <a:pPr lvl="1"/>
            <a:r>
              <a:rPr lang="en-US" sz="2400"/>
              <a:t>DS </a:t>
            </a:r>
            <a:r>
              <a:rPr lang="en-US" sz="2400" b="1"/>
              <a:t>should not</a:t>
            </a:r>
            <a:r>
              <a:rPr lang="en-US" sz="2400"/>
              <a:t> be in the childs zone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Keys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Zone Signing Key (ZSK)</a:t>
            </a:r>
          </a:p>
          <a:p>
            <a:pPr lvl="1"/>
            <a:r>
              <a:rPr lang="en-US" dirty="0" smtClean="0"/>
              <a:t>Sign the RRsets within the zone </a:t>
            </a:r>
          </a:p>
          <a:p>
            <a:pPr lvl="1"/>
            <a:r>
              <a:rPr lang="en-US" dirty="0" smtClean="0"/>
              <a:t>Public key of ZSK is defined by a DNSKEY RR</a:t>
            </a:r>
          </a:p>
          <a:p>
            <a:r>
              <a:rPr lang="en-US" dirty="0" smtClean="0"/>
              <a:t>Key Signing Key (KSK)</a:t>
            </a:r>
          </a:p>
          <a:p>
            <a:pPr lvl="1"/>
            <a:r>
              <a:rPr lang="en-US" dirty="0" smtClean="0"/>
              <a:t>Signed the keys which includes ZSK and KSK and may also be used outside the zone</a:t>
            </a:r>
          </a:p>
          <a:p>
            <a:r>
              <a:rPr lang="en-US" dirty="0" smtClean="0"/>
              <a:t>Trusted anchor in a security aware server </a:t>
            </a:r>
          </a:p>
          <a:p>
            <a:r>
              <a:rPr lang="en-US" dirty="0" smtClean="0"/>
              <a:t>Part of the chain of trust by a parent name server</a:t>
            </a:r>
          </a:p>
          <a:p>
            <a:r>
              <a:rPr lang="en-US" dirty="0" smtClean="0"/>
              <a:t>Using a single key or both keys is an operational choice (RFC allows both methods)</a:t>
            </a:r>
          </a:p>
        </p:txBody>
      </p:sp>
    </p:spTree>
    <p:extLst>
      <p:ext uri="{BB962C8B-B14F-4D97-AF65-F5344CB8AC3E}">
        <p14:creationId xmlns:p14="http://schemas.microsoft.com/office/powerpoint/2010/main" val="926023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Creation of keys</a:t>
            </a:r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Zones are digitally signed using the private key</a:t>
            </a:r>
          </a:p>
          <a:p>
            <a:r>
              <a:rPr lang="en-US" smtClean="0"/>
              <a:t>Can use RSA-SHA-1, DSA-SHA-1 and RSA-MD5 digital signatures</a:t>
            </a:r>
          </a:p>
          <a:p>
            <a:r>
              <a:rPr lang="en-US" smtClean="0"/>
              <a:t>The public key corresponding to the private key used to sign the zone is published using a DNSKEY RR</a:t>
            </a:r>
          </a:p>
        </p:txBody>
      </p:sp>
    </p:spTree>
    <p:extLst>
      <p:ext uri="{BB962C8B-B14F-4D97-AF65-F5344CB8AC3E}">
        <p14:creationId xmlns:p14="http://schemas.microsoft.com/office/powerpoint/2010/main" val="248791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Trust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DNSSEC is based on trust</a:t>
            </a:r>
          </a:p>
          <a:p>
            <a:r>
              <a:rPr lang="en-US" dirty="0" smtClean="0"/>
              <a:t>Root is on top of the chain of trust.</a:t>
            </a:r>
          </a:p>
          <a:p>
            <a:pPr lvl="1"/>
            <a:r>
              <a:rPr lang="en-US" dirty="0" smtClean="0"/>
              <a:t>Root servers were signed on July 15, 2010.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5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Servers</a:t>
            </a:r>
            <a:endParaRPr lang="en-US" dirty="0"/>
          </a:p>
        </p:txBody>
      </p:sp>
      <p:pic>
        <p:nvPicPr>
          <p:cNvPr id="5" name="Content Placeholder 4" descr="Screen Shot 2013-07-11 at 1.11.2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34" r="-52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14661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Implementing DNSSEC</a:t>
            </a:r>
            <a:endParaRPr lang="en-US" u="sng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795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DNSSEC - Setting up a Secure Zone</a:t>
            </a:r>
            <a:endParaRPr lang="en-U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Enable DNSSEC in the configuration file (</a:t>
            </a:r>
            <a:r>
              <a:rPr lang="en-US" dirty="0" err="1" smtClean="0"/>
              <a:t>named.conf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>
                <a:latin typeface="Courier New"/>
                <a:cs typeface="Courier New"/>
              </a:rPr>
              <a:t>d</a:t>
            </a:r>
            <a:r>
              <a:rPr lang="en-US" dirty="0" err="1" smtClean="0">
                <a:latin typeface="Courier New"/>
                <a:cs typeface="Courier New"/>
              </a:rPr>
              <a:t>nssec</a:t>
            </a:r>
            <a:r>
              <a:rPr lang="en-US" dirty="0" smtClean="0">
                <a:latin typeface="Courier New"/>
                <a:cs typeface="Courier New"/>
              </a:rPr>
              <a:t>-enable yes; </a:t>
            </a: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smtClean="0">
                <a:latin typeface="Courier New"/>
                <a:cs typeface="Courier New"/>
              </a:rPr>
              <a:t>-validation yes;</a:t>
            </a:r>
          </a:p>
          <a:p>
            <a:r>
              <a:rPr lang="en-US" dirty="0" smtClean="0"/>
              <a:t>Create key pairs (KSK and ZSK)</a:t>
            </a:r>
          </a:p>
          <a:p>
            <a:pPr lvl="1"/>
            <a:r>
              <a:rPr lang="en-US" dirty="0" err="1">
                <a:latin typeface="Courier New"/>
                <a:cs typeface="Courier New"/>
              </a:rPr>
              <a:t>dnssec-keygen</a:t>
            </a:r>
            <a:r>
              <a:rPr lang="en-US" dirty="0">
                <a:latin typeface="Courier New"/>
                <a:cs typeface="Courier New"/>
              </a:rPr>
              <a:t> -a rsasha1 -b 1024 -n zone </a:t>
            </a:r>
            <a:r>
              <a:rPr lang="en-US" dirty="0" err="1" smtClean="0">
                <a:latin typeface="Courier New"/>
                <a:cs typeface="Courier New"/>
              </a:rPr>
              <a:t>champika.net</a:t>
            </a:r>
            <a:endParaRPr lang="en-US" dirty="0" smtClean="0"/>
          </a:p>
          <a:p>
            <a:r>
              <a:rPr lang="en-US" dirty="0" smtClean="0"/>
              <a:t>Publish your public key</a:t>
            </a:r>
          </a:p>
          <a:p>
            <a:r>
              <a:rPr lang="en-US" dirty="0" smtClean="0"/>
              <a:t>Signing the zone</a:t>
            </a:r>
          </a:p>
          <a:p>
            <a:r>
              <a:rPr lang="en-US" dirty="0" smtClean="0"/>
              <a:t>Update the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</a:p>
          <a:p>
            <a:pPr lvl="1"/>
            <a:r>
              <a:rPr lang="en-US" dirty="0" smtClean="0"/>
              <a:t>Modify the zone statement, replace with the signed zone file</a:t>
            </a:r>
          </a:p>
          <a:p>
            <a:r>
              <a:rPr lang="en-US" dirty="0" smtClean="0"/>
              <a:t>Test with dig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83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Updating the DNS Configuration</a:t>
            </a:r>
            <a:endParaRPr lang="en-U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Enable DNSSEC in the configuration file (</a:t>
            </a:r>
            <a:r>
              <a:rPr lang="en-US" dirty="0" err="1" smtClean="0"/>
              <a:t>named.conf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sz="2400" dirty="0">
                <a:latin typeface="Courier New"/>
                <a:cs typeface="Courier New"/>
              </a:rPr>
              <a:t>options { </a:t>
            </a:r>
          </a:p>
          <a:p>
            <a:pPr lvl="1">
              <a:buNone/>
            </a:pPr>
            <a:r>
              <a:rPr lang="en-US" sz="2400" dirty="0">
                <a:latin typeface="Courier New"/>
                <a:cs typeface="Courier New"/>
              </a:rPr>
              <a:t>			directory “….”</a:t>
            </a:r>
          </a:p>
          <a:p>
            <a:pPr lvl="1">
              <a:buNone/>
            </a:pPr>
            <a:r>
              <a:rPr lang="en-US" sz="2400" dirty="0">
                <a:latin typeface="Courier New"/>
                <a:cs typeface="Courier New"/>
              </a:rPr>
              <a:t>			</a:t>
            </a:r>
            <a:r>
              <a:rPr lang="en-US" sz="2400" dirty="0" err="1">
                <a:latin typeface="Courier New"/>
                <a:cs typeface="Courier New"/>
              </a:rPr>
              <a:t>dnssec</a:t>
            </a:r>
            <a:r>
              <a:rPr lang="en-US" sz="2400" dirty="0">
                <a:latin typeface="Courier New"/>
                <a:cs typeface="Courier New"/>
              </a:rPr>
              <a:t>-enable yes;</a:t>
            </a:r>
          </a:p>
          <a:p>
            <a:pPr lvl="1">
              <a:buNone/>
            </a:pPr>
            <a:r>
              <a:rPr lang="en-US" sz="2400" dirty="0">
                <a:latin typeface="Courier New"/>
                <a:cs typeface="Courier New"/>
              </a:rPr>
              <a:t>		    	</a:t>
            </a:r>
            <a:r>
              <a:rPr lang="en-US" sz="2400" dirty="0" err="1">
                <a:latin typeface="Courier New"/>
                <a:cs typeface="Courier New"/>
              </a:rPr>
              <a:t>dnssec</a:t>
            </a:r>
            <a:r>
              <a:rPr lang="en-US" sz="2400" dirty="0">
                <a:latin typeface="Courier New"/>
                <a:cs typeface="Courier New"/>
              </a:rPr>
              <a:t>-validation yes;</a:t>
            </a:r>
          </a:p>
          <a:p>
            <a:pPr lvl="1">
              <a:buNone/>
            </a:pPr>
            <a:r>
              <a:rPr lang="en-US" sz="2400" dirty="0">
                <a:latin typeface="Courier New"/>
                <a:cs typeface="Courier New"/>
              </a:rPr>
              <a:t>	}</a:t>
            </a:r>
            <a:r>
              <a:rPr lang="en-US" sz="2400" dirty="0" smtClean="0">
                <a:latin typeface="Courier New"/>
                <a:cs typeface="Courier New"/>
              </a:rPr>
              <a:t>;</a:t>
            </a:r>
          </a:p>
          <a:p>
            <a:pPr lvl="1">
              <a:buNone/>
            </a:pPr>
            <a:endParaRPr lang="en-US" dirty="0" smtClean="0">
              <a:cs typeface="Courier New"/>
            </a:endParaRPr>
          </a:p>
          <a:p>
            <a:r>
              <a:rPr lang="en-US" dirty="0" smtClean="0">
                <a:cs typeface="Courier New"/>
              </a:rPr>
              <a:t>Other options that can be added later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auto-</a:t>
            </a: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smtClean="0">
                <a:latin typeface="Courier New"/>
                <a:cs typeface="Courier New"/>
              </a:rPr>
              <a:t> { off </a:t>
            </a:r>
            <a:r>
              <a:rPr lang="en-US" dirty="0">
                <a:latin typeface="Courier New"/>
                <a:cs typeface="Courier New"/>
              </a:rPr>
              <a:t>|</a:t>
            </a:r>
            <a:r>
              <a:rPr lang="en-US" dirty="0" smtClean="0">
                <a:latin typeface="Courier New"/>
                <a:cs typeface="Courier New"/>
              </a:rPr>
              <a:t> allow | maintain} ;</a:t>
            </a:r>
          </a:p>
          <a:p>
            <a:pPr lvl="1"/>
            <a:r>
              <a:rPr lang="en-US" dirty="0" smtClean="0">
                <a:cs typeface="Courier New"/>
              </a:rPr>
              <a:t>These options are used to automate the signing and key rollover</a:t>
            </a:r>
          </a:p>
          <a:p>
            <a:pPr marL="0" indent="0">
              <a:buNone/>
            </a:pPr>
            <a:endParaRPr lang="en-US" dirty="0">
              <a:cs typeface="Courier New"/>
            </a:endParaRPr>
          </a:p>
          <a:p>
            <a:endParaRPr lang="en-US" dirty="0" smtClean="0"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98243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Creating key pairs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create ZSK</a:t>
            </a:r>
          </a:p>
          <a:p>
            <a:pPr marL="271463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sz="2400" dirty="0" err="1" smtClean="0">
                <a:latin typeface="Courier New"/>
                <a:cs typeface="Courier New"/>
              </a:rPr>
              <a:t>dnssec-keygen</a:t>
            </a:r>
            <a:r>
              <a:rPr lang="en-US" sz="2400" dirty="0" smtClean="0">
                <a:latin typeface="Courier New"/>
                <a:cs typeface="Courier New"/>
              </a:rPr>
              <a:t> -a rsasha1 -b 1024 -n zone &lt;</a:t>
            </a:r>
            <a:r>
              <a:rPr lang="en-US" sz="2400" dirty="0" err="1" smtClean="0">
                <a:latin typeface="Courier New"/>
                <a:cs typeface="Courier New"/>
              </a:rPr>
              <a:t>myzone</a:t>
            </a:r>
            <a:r>
              <a:rPr lang="en-US" sz="2400" dirty="0" smtClean="0">
                <a:latin typeface="Courier New"/>
                <a:cs typeface="Courier New"/>
              </a:rPr>
              <a:t>&gt;</a:t>
            </a:r>
          </a:p>
          <a:p>
            <a:endParaRPr lang="en-US" dirty="0" smtClean="0"/>
          </a:p>
          <a:p>
            <a:r>
              <a:rPr lang="en-US" dirty="0" smtClean="0"/>
              <a:t>To create KSK</a:t>
            </a:r>
          </a:p>
          <a:p>
            <a:pPr marL="271463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sz="2400" dirty="0" err="1" smtClean="0">
                <a:latin typeface="Courier New"/>
                <a:cs typeface="Courier New"/>
              </a:rPr>
              <a:t>dnssec-keygen</a:t>
            </a:r>
            <a:r>
              <a:rPr lang="en-US" sz="2400" dirty="0" smtClean="0">
                <a:latin typeface="Courier New"/>
                <a:cs typeface="Courier New"/>
              </a:rPr>
              <a:t> -a rsasha1 -b 1400 -f KSK -n zone </a:t>
            </a:r>
            <a:r>
              <a:rPr lang="en-US" sz="2400" dirty="0" err="1" smtClean="0">
                <a:latin typeface="Courier New"/>
                <a:cs typeface="Courier New"/>
              </a:rPr>
              <a:t>champika.net</a:t>
            </a:r>
            <a:endParaRPr lang="en-US" sz="2400" dirty="0" smtClean="0">
              <a:latin typeface="Courier New"/>
              <a:cs typeface="Courier New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43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Key 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Generate ZSK and KSK</a:t>
            </a:r>
          </a:p>
          <a:p>
            <a:pPr marL="271463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err="1">
                <a:latin typeface="Courier New"/>
                <a:cs typeface="Courier New"/>
              </a:rPr>
              <a:t>-keygen</a:t>
            </a:r>
            <a:r>
              <a:rPr lang="en-US" dirty="0">
                <a:latin typeface="Courier New"/>
                <a:cs typeface="Courier New"/>
              </a:rPr>
              <a:t> -a rsasha1 -b 1024 -n zone </a:t>
            </a: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 err="1" smtClean="0">
                <a:latin typeface="Courier New"/>
                <a:cs typeface="Courier New"/>
              </a:rPr>
              <a:t>myzone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  <a:endParaRPr lang="en-US" dirty="0"/>
          </a:p>
          <a:p>
            <a:pPr marL="271463" lvl="1" indent="0">
              <a:buNone/>
            </a:pPr>
            <a:endParaRPr lang="en-US" dirty="0" smtClean="0"/>
          </a:p>
          <a:p>
            <a:pPr marL="271463" lvl="1" indent="0">
              <a:buNone/>
            </a:pPr>
            <a:r>
              <a:rPr lang="en-US" dirty="0" smtClean="0"/>
              <a:t>Default values are</a:t>
            </a:r>
            <a:r>
              <a:rPr lang="en-US" dirty="0"/>
              <a:t> </a:t>
            </a:r>
            <a:r>
              <a:rPr lang="en-US" dirty="0" smtClean="0"/>
              <a:t>RSASHA1 for algorithm, 1024 bits for ZSK and 2048 bits for KSK</a:t>
            </a:r>
          </a:p>
          <a:p>
            <a:pPr marL="271463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 smtClean="0">
                <a:latin typeface="Arial"/>
                <a:cs typeface="Arial"/>
              </a:rPr>
              <a:t>The command above can be simplified as:</a:t>
            </a:r>
          </a:p>
          <a:p>
            <a:pPr marL="271463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dnssec-keygen</a:t>
            </a:r>
            <a:r>
              <a:rPr lang="en-US" dirty="0" smtClean="0">
                <a:latin typeface="Courier New"/>
                <a:cs typeface="Courier New"/>
              </a:rPr>
              <a:t> –f KSK &lt;</a:t>
            </a:r>
            <a:r>
              <a:rPr lang="en-US" dirty="0" err="1" smtClean="0">
                <a:latin typeface="Courier New"/>
                <a:cs typeface="Courier New"/>
              </a:rPr>
              <a:t>myzone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</a:p>
          <a:p>
            <a:pPr marL="271463" lvl="1" indent="0">
              <a:buNone/>
            </a:pPr>
            <a:endParaRPr lang="en-US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 smtClean="0">
                <a:latin typeface="Arial"/>
                <a:cs typeface="Arial"/>
              </a:rPr>
              <a:t>This generates four files.</a:t>
            </a:r>
          </a:p>
          <a:p>
            <a:pPr marL="271463" lvl="1" indent="0">
              <a:buNone/>
            </a:pPr>
            <a:endParaRPr lang="en-US" dirty="0">
              <a:latin typeface="Arial"/>
              <a:cs typeface="Arial"/>
            </a:endParaRPr>
          </a:p>
          <a:p>
            <a:pPr marL="271463" lvl="1" indent="0">
              <a:buNone/>
            </a:pPr>
            <a:r>
              <a:rPr lang="en-US" dirty="0" smtClean="0">
                <a:latin typeface="Arial"/>
                <a:cs typeface="Arial"/>
              </a:rPr>
              <a:t>Note: </a:t>
            </a:r>
            <a:r>
              <a:rPr lang="en-US" dirty="0"/>
              <a:t>There has to be at least one public/private key pair for each DNSSEC </a:t>
            </a:r>
            <a:r>
              <a:rPr lang="en-US" dirty="0" smtClean="0"/>
              <a:t>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0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Publishing your public key</a:t>
            </a:r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$INCLUDE you can call the public key (DNSKEY RR) inside the zone file</a:t>
            </a:r>
          </a:p>
          <a:p>
            <a:pPr marL="271463" lvl="1" indent="0">
              <a:buNone/>
            </a:pPr>
            <a:endParaRPr lang="en-US" dirty="0"/>
          </a:p>
          <a:p>
            <a:pPr marL="1588" indent="0">
              <a:buNone/>
            </a:pPr>
            <a:r>
              <a:rPr lang="en-US" sz="2200" dirty="0" smtClean="0">
                <a:latin typeface="Courier New"/>
                <a:cs typeface="Courier New"/>
              </a:rPr>
              <a:t>$INCLUDE /path/Kchampika.net.+005+33633.key ; ZSK</a:t>
            </a:r>
          </a:p>
          <a:p>
            <a:pPr marL="1588" indent="0">
              <a:buNone/>
            </a:pPr>
            <a:r>
              <a:rPr lang="en-US" sz="2200" dirty="0" smtClean="0">
                <a:latin typeface="Courier New"/>
                <a:cs typeface="Courier New"/>
              </a:rPr>
              <a:t>$INCLUDE /path/Kchampika.net.+005+00478.key ; KSK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You can also manually enter the DNSKEY RR in the zone file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42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Signing the Zone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Sign the zone using the secret keys:</a:t>
            </a:r>
          </a:p>
          <a:p>
            <a:pPr marL="0" indent="0">
              <a:buNone/>
            </a:pPr>
            <a:endParaRPr lang="en-US" dirty="0" smtClean="0">
              <a:latin typeface="Arial"/>
              <a:cs typeface="Arial"/>
            </a:endParaRPr>
          </a:p>
          <a:p>
            <a:pPr marL="271463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err="1">
                <a:latin typeface="Courier New"/>
                <a:cs typeface="Courier New"/>
              </a:rPr>
              <a:t>-signzone</a:t>
            </a:r>
            <a:r>
              <a:rPr lang="en-US" dirty="0">
                <a:latin typeface="Courier New"/>
                <a:cs typeface="Courier New"/>
              </a:rPr>
              <a:t> –o </a:t>
            </a: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 err="1" smtClean="0">
                <a:latin typeface="Courier New"/>
                <a:cs typeface="Courier New"/>
              </a:rPr>
              <a:t>zonename</a:t>
            </a:r>
            <a:r>
              <a:rPr lang="en-US" dirty="0" smtClean="0">
                <a:latin typeface="Courier New"/>
                <a:cs typeface="Courier New"/>
              </a:rPr>
              <a:t>&gt; -N INCREMENT -f &lt;output-file&gt; -k &lt;</a:t>
            </a:r>
            <a:r>
              <a:rPr lang="en-US" dirty="0" err="1" smtClean="0">
                <a:latin typeface="Courier New"/>
                <a:cs typeface="Courier New"/>
              </a:rPr>
              <a:t>KSKfile</a:t>
            </a:r>
            <a:r>
              <a:rPr lang="en-US" dirty="0" smtClean="0">
                <a:latin typeface="Courier New"/>
                <a:cs typeface="Courier New"/>
              </a:rPr>
              <a:t>&gt; &lt;</a:t>
            </a:r>
            <a:r>
              <a:rPr lang="en-US" dirty="0" err="1" smtClean="0">
                <a:latin typeface="Courier New"/>
                <a:cs typeface="Courier New"/>
              </a:rPr>
              <a:t>zonefile</a:t>
            </a:r>
            <a:r>
              <a:rPr lang="en-US" dirty="0" smtClean="0">
                <a:latin typeface="Courier New"/>
                <a:cs typeface="Courier New"/>
              </a:rPr>
              <a:t>&gt; &lt;</a:t>
            </a:r>
            <a:r>
              <a:rPr lang="en-US" dirty="0" err="1" smtClean="0">
                <a:latin typeface="Courier New"/>
                <a:cs typeface="Courier New"/>
              </a:rPr>
              <a:t>ZSKfile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</a:p>
          <a:p>
            <a:pPr marL="271463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dnssec-signzone</a:t>
            </a:r>
            <a:r>
              <a:rPr lang="en-US" dirty="0" smtClean="0">
                <a:latin typeface="Courier New"/>
                <a:cs typeface="Courier New"/>
              </a:rPr>
              <a:t> –o </a:t>
            </a:r>
            <a:r>
              <a:rPr lang="en-US" dirty="0" err="1" smtClean="0">
                <a:latin typeface="Courier New"/>
                <a:cs typeface="Courier New"/>
              </a:rPr>
              <a:t>champika.net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db.champika.net</a:t>
            </a:r>
            <a:r>
              <a:rPr lang="en-US" dirty="0" smtClean="0">
                <a:latin typeface="Courier New"/>
                <a:cs typeface="Courier New"/>
              </a:rPr>
              <a:t> Kchampika.net.+005+33633</a:t>
            </a:r>
          </a:p>
          <a:p>
            <a:pPr marL="271463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Once you sign the zone a file with a .signed extension will be created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db.champika.net.signed</a:t>
            </a:r>
            <a:endParaRPr lang="en-US" dirty="0" smtClean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91792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Signing the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that only authoritative records are signed </a:t>
            </a:r>
            <a:endParaRPr lang="en-US" dirty="0" smtClean="0"/>
          </a:p>
          <a:p>
            <a:pPr lvl="1"/>
            <a:r>
              <a:rPr lang="en-US" dirty="0" smtClean="0"/>
              <a:t>NS </a:t>
            </a:r>
            <a:r>
              <a:rPr lang="en-US" dirty="0"/>
              <a:t>records for the zone itself are signed</a:t>
            </a:r>
          </a:p>
          <a:p>
            <a:pPr lvl="1"/>
            <a:r>
              <a:rPr lang="en-US" dirty="0"/>
              <a:t>NS records for delegations are not signed</a:t>
            </a:r>
          </a:p>
          <a:p>
            <a:pPr lvl="1"/>
            <a:r>
              <a:rPr lang="en-US" dirty="0"/>
              <a:t>DS RRs are signed!</a:t>
            </a:r>
          </a:p>
          <a:p>
            <a:pPr lvl="1"/>
            <a:r>
              <a:rPr lang="en-US" dirty="0"/>
              <a:t>Glue is not signed</a:t>
            </a:r>
          </a:p>
          <a:p>
            <a:r>
              <a:rPr lang="en-US" dirty="0"/>
              <a:t>Difference in the file size</a:t>
            </a:r>
          </a:p>
          <a:p>
            <a:pPr lvl="1"/>
            <a:r>
              <a:rPr lang="en-US" dirty="0" err="1"/>
              <a:t>db.champika.net</a:t>
            </a:r>
            <a:r>
              <a:rPr lang="en-US" dirty="0"/>
              <a:t> vs. </a:t>
            </a:r>
            <a:r>
              <a:rPr lang="en-US" dirty="0" err="1" smtClean="0"/>
              <a:t>db.champika.net.signed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20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Signing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Searches the key repository for any keys that will match the zone being signed </a:t>
            </a: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options {</a:t>
            </a: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keys-directory { “path/to/keys”; };</a:t>
            </a:r>
          </a:p>
          <a:p>
            <a:pPr marL="269875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Then the command for smart signing is </a:t>
            </a: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dnssec-signzone</a:t>
            </a:r>
            <a:r>
              <a:rPr lang="en-US" dirty="0" smtClean="0">
                <a:latin typeface="Courier New"/>
                <a:cs typeface="Courier New"/>
              </a:rPr>
              <a:t> –S </a:t>
            </a:r>
            <a:r>
              <a:rPr lang="en-US" dirty="0" err="1" smtClean="0">
                <a:latin typeface="Courier New"/>
                <a:cs typeface="Courier New"/>
              </a:rPr>
              <a:t>db.myzone.net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1560301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Publishing the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Reconfigure to load the signed zone. Edit </a:t>
            </a:r>
            <a:r>
              <a:rPr lang="en-US" dirty="0" err="1" smtClean="0"/>
              <a:t>named.conf</a:t>
            </a:r>
            <a:r>
              <a:rPr lang="en-US" dirty="0" smtClean="0"/>
              <a:t> and point to the signed zone.</a:t>
            </a:r>
          </a:p>
          <a:p>
            <a:pPr marL="0" indent="0">
              <a:buNone/>
            </a:pPr>
            <a:endParaRPr lang="en-US" dirty="0" smtClean="0"/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zone “&lt;</a:t>
            </a:r>
            <a:r>
              <a:rPr lang="en-US" dirty="0" err="1">
                <a:latin typeface="Courier New"/>
                <a:cs typeface="Courier New"/>
              </a:rPr>
              <a:t>myzone</a:t>
            </a:r>
            <a:r>
              <a:rPr lang="en-US" dirty="0">
                <a:latin typeface="Courier New"/>
                <a:cs typeface="Courier New"/>
              </a:rPr>
              <a:t>&gt;” {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type </a:t>
            </a:r>
            <a:r>
              <a:rPr lang="en-US" dirty="0">
                <a:latin typeface="Courier New"/>
                <a:cs typeface="Courier New"/>
              </a:rPr>
              <a:t>master;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# </a:t>
            </a:r>
            <a:r>
              <a:rPr lang="en-US" dirty="0">
                <a:latin typeface="Courier New"/>
                <a:cs typeface="Courier New"/>
              </a:rPr>
              <a:t>file “</a:t>
            </a:r>
            <a:r>
              <a:rPr lang="en-US" dirty="0" err="1">
                <a:latin typeface="Courier New"/>
                <a:cs typeface="Courier New"/>
              </a:rPr>
              <a:t>db.myzone.net</a:t>
            </a:r>
            <a:r>
              <a:rPr lang="en-US" dirty="0">
                <a:latin typeface="Courier New"/>
                <a:cs typeface="Courier New"/>
              </a:rPr>
              <a:t>”;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file </a:t>
            </a:r>
            <a:r>
              <a:rPr lang="en-US" dirty="0">
                <a:latin typeface="Courier New"/>
                <a:cs typeface="Courier New"/>
              </a:rPr>
              <a:t>“</a:t>
            </a:r>
            <a:r>
              <a:rPr lang="en-US" dirty="0" err="1">
                <a:latin typeface="Courier New"/>
                <a:cs typeface="Courier New"/>
              </a:rPr>
              <a:t>db.myzone.net.signed</a:t>
            </a:r>
            <a:r>
              <a:rPr lang="en-US" dirty="0">
                <a:latin typeface="Courier New"/>
                <a:cs typeface="Courier New"/>
              </a:rPr>
              <a:t>”;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}</a:t>
            </a:r>
            <a:r>
              <a:rPr lang="en-US" dirty="0">
                <a:latin typeface="Courier New"/>
                <a:cs typeface="Courier New"/>
              </a:rPr>
              <a:t>;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42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Sheryl </a:t>
            </a:r>
            <a:r>
              <a:rPr lang="en-US" dirty="0" err="1" smtClean="0"/>
              <a:t>Hermoso</a:t>
            </a:r>
            <a:r>
              <a:rPr lang="en-US" dirty="0" smtClean="0"/>
              <a:t> (Shane)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 smtClean="0"/>
              <a:t>Training Officer, APNIC</a:t>
            </a:r>
          </a:p>
          <a:p>
            <a:pPr algn="just"/>
            <a:r>
              <a:rPr lang="en-US" dirty="0" smtClean="0"/>
              <a:t>Sheryl has had various roles as a Network and Systems Administrator prior to joining APNIC. Starting her career as a Technical Support Assistant while studying at the University of the Philippines. Sheryl later finished her degree in Computer Engineering and continued to work in the same university as a Network Engineer, where she managed the DILNET network backbone and wireless infrastructure.</a:t>
            </a:r>
          </a:p>
          <a:p>
            <a:pPr algn="just"/>
            <a:r>
              <a:rPr lang="en-US" b="1" dirty="0" smtClean="0"/>
              <a:t>Areas of interests: </a:t>
            </a:r>
          </a:p>
          <a:p>
            <a:pPr algn="just"/>
            <a:r>
              <a:rPr lang="en-US" dirty="0" smtClean="0"/>
              <a:t>Wireless/</a:t>
            </a:r>
            <a:r>
              <a:rPr lang="en-US" dirty="0" err="1" smtClean="0"/>
              <a:t>wifi</a:t>
            </a:r>
            <a:r>
              <a:rPr lang="en-US" dirty="0" smtClean="0"/>
              <a:t>, DNS/DNSSEC, IPv6, and security.</a:t>
            </a:r>
          </a:p>
          <a:p>
            <a:pPr algn="just"/>
            <a:endParaRPr lang="en-US" dirty="0"/>
          </a:p>
          <a:p>
            <a:pPr marL="0" lvl="1" indent="0" algn="just">
              <a:buNone/>
            </a:pPr>
            <a:r>
              <a:rPr lang="en-US" b="1" dirty="0"/>
              <a:t>Contact</a:t>
            </a:r>
            <a:r>
              <a:rPr lang="en-US" dirty="0"/>
              <a:t>: </a:t>
            </a:r>
          </a:p>
          <a:p>
            <a:pPr marL="0" lvl="1" indent="0" algn="just">
              <a:buNone/>
            </a:pPr>
            <a:r>
              <a:rPr lang="en-US" dirty="0"/>
              <a:t>Email: </a:t>
            </a:r>
            <a:r>
              <a:rPr lang="en-US" dirty="0" err="1" smtClean="0"/>
              <a:t>sheryl@</a:t>
            </a:r>
            <a:r>
              <a:rPr lang="en-US" dirty="0" err="1"/>
              <a:t>apnic.net</a:t>
            </a:r>
            <a:endParaRPr lang="en-US" dirty="0"/>
          </a:p>
          <a:p>
            <a:pPr algn="just"/>
            <a:endParaRPr lang="en-US" dirty="0"/>
          </a:p>
        </p:txBody>
      </p:sp>
      <p:pic>
        <p:nvPicPr>
          <p:cNvPr id="2" name="Picture Placeholder 1" descr="shane-apnic-staff.jp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48" r="-34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04229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Resolver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 “stub” resolver</a:t>
            </a:r>
          </a:p>
          <a:p>
            <a:r>
              <a:rPr lang="en-US" dirty="0" smtClean="0"/>
              <a:t>A piece of software (usually in the operating system) which formats the DNS request into UDP packets</a:t>
            </a:r>
          </a:p>
          <a:p>
            <a:r>
              <a:rPr lang="en-US" dirty="0" smtClean="0"/>
              <a:t>A stub resolver is a minimal resolver that forwards all requests to a local recursive nameserver</a:t>
            </a:r>
          </a:p>
          <a:p>
            <a:pPr lvl="1"/>
            <a:r>
              <a:rPr lang="en-US" dirty="0" smtClean="0"/>
              <a:t>How to find a local nameserver? The IP address should be explicitly configured in the resolver.</a:t>
            </a:r>
          </a:p>
          <a:p>
            <a:r>
              <a:rPr lang="en-US" dirty="0" smtClean="0"/>
              <a:t>Every host needs a resolver</a:t>
            </a:r>
          </a:p>
          <a:p>
            <a:pPr lvl="1"/>
            <a:r>
              <a:rPr lang="en-US" dirty="0" smtClean="0"/>
              <a:t>In Linux, it uses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resolv.conf</a:t>
            </a:r>
            <a:endParaRPr lang="en-US" dirty="0" smtClean="0"/>
          </a:p>
          <a:p>
            <a:r>
              <a:rPr lang="en-US" dirty="0" smtClean="0"/>
              <a:t>Note that it is always a good idea to configure more than one nameserver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the DS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DS record must now be published by the parent zone.</a:t>
            </a:r>
          </a:p>
          <a:p>
            <a:r>
              <a:rPr lang="en-US" dirty="0" smtClean="0"/>
              <a:t>Contact the parent zone to communicate the KSK to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177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KSK Key Rollover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 scheduled zone maintenance.</a:t>
            </a:r>
          </a:p>
          <a:p>
            <a:r>
              <a:rPr lang="en-US" dirty="0" smtClean="0"/>
              <a:t>KSK rollover using Double signing</a:t>
            </a:r>
          </a:p>
          <a:p>
            <a:r>
              <a:rPr lang="en-US" dirty="0" smtClean="0"/>
              <a:t>When you change the KSK keys, the DS record in the parent zone must also be updated.</a:t>
            </a:r>
          </a:p>
          <a:p>
            <a:pPr marL="269875" lvl="1" indent="0">
              <a:buNone/>
            </a:pPr>
            <a:r>
              <a:rPr lang="en-US" sz="1800" dirty="0" err="1">
                <a:latin typeface="Courier New"/>
                <a:cs typeface="Courier New"/>
              </a:rPr>
              <a:t>dnssec-signzone</a:t>
            </a:r>
            <a:r>
              <a:rPr lang="en-US" sz="1800" dirty="0">
                <a:latin typeface="Courier New"/>
                <a:cs typeface="Courier New"/>
              </a:rPr>
              <a:t> –o </a:t>
            </a:r>
            <a:r>
              <a:rPr lang="en-US" sz="1800" dirty="0" err="1">
                <a:latin typeface="Courier New"/>
                <a:cs typeface="Courier New"/>
              </a:rPr>
              <a:t>myzone.net</a:t>
            </a:r>
            <a:r>
              <a:rPr lang="en-US" sz="1800" dirty="0">
                <a:latin typeface="Courier New"/>
                <a:cs typeface="Courier New"/>
              </a:rPr>
              <a:t> –N increment –</a:t>
            </a:r>
            <a:r>
              <a:rPr lang="en-US" sz="1800" dirty="0" smtClean="0">
                <a:latin typeface="Courier New"/>
                <a:cs typeface="Courier New"/>
              </a:rPr>
              <a:t>f &lt;</a:t>
            </a:r>
            <a:r>
              <a:rPr lang="en-US" sz="1800" dirty="0">
                <a:latin typeface="Courier New"/>
                <a:cs typeface="Courier New"/>
              </a:rPr>
              <a:t>output</a:t>
            </a:r>
            <a:r>
              <a:rPr lang="en-US" sz="1800" dirty="0" smtClean="0">
                <a:latin typeface="Courier New"/>
                <a:cs typeface="Courier New"/>
              </a:rPr>
              <a:t>- \ file</a:t>
            </a:r>
            <a:r>
              <a:rPr lang="en-US" sz="1800" dirty="0">
                <a:latin typeface="Courier New"/>
                <a:cs typeface="Courier New"/>
              </a:rPr>
              <a:t>&gt; </a:t>
            </a:r>
            <a:r>
              <a:rPr lang="en-US" sz="1800" dirty="0" smtClean="0">
                <a:latin typeface="Courier New"/>
                <a:cs typeface="Courier New"/>
              </a:rPr>
              <a:t>-</a:t>
            </a:r>
            <a:r>
              <a:rPr lang="en-US" sz="1800" dirty="0">
                <a:latin typeface="Courier New"/>
                <a:cs typeface="Courier New"/>
              </a:rPr>
              <a:t>k Kmyzone.net.+005+11111 </a:t>
            </a:r>
            <a:r>
              <a:rPr lang="en-US" sz="1800" dirty="0" err="1" smtClean="0">
                <a:latin typeface="Courier New"/>
                <a:cs typeface="Courier New"/>
              </a:rPr>
              <a:t>db.myzone.net</a:t>
            </a:r>
            <a:r>
              <a:rPr lang="en-US" sz="1800" dirty="0" smtClean="0">
                <a:latin typeface="Courier New"/>
                <a:cs typeface="Courier New"/>
              </a:rPr>
              <a:t> \ Kmyzone.net</a:t>
            </a:r>
            <a:r>
              <a:rPr lang="en-US" sz="1800" dirty="0">
                <a:latin typeface="Courier New"/>
                <a:cs typeface="Courier New"/>
              </a:rPr>
              <a:t>.+005+67890 </a:t>
            </a:r>
            <a:endParaRPr lang="en-US" sz="1600" dirty="0">
              <a:latin typeface="Courier New"/>
              <a:cs typeface="Courier New"/>
            </a:endParaRPr>
          </a:p>
          <a:p>
            <a:r>
              <a:rPr lang="en-US" dirty="0" smtClean="0"/>
              <a:t>Send the new DS record to the parent, and wait for it to propagate. </a:t>
            </a:r>
          </a:p>
          <a:p>
            <a:r>
              <a:rPr lang="en-US" dirty="0"/>
              <a:t>R</a:t>
            </a:r>
            <a:r>
              <a:rPr lang="en-US" dirty="0" smtClean="0"/>
              <a:t>emove the old key and resign.</a:t>
            </a:r>
          </a:p>
        </p:txBody>
      </p:sp>
    </p:spTree>
    <p:extLst>
      <p:ext uri="{BB962C8B-B14F-4D97-AF65-F5344CB8AC3E}">
        <p14:creationId xmlns:p14="http://schemas.microsoft.com/office/powerpoint/2010/main" val="39817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</a:t>
            </a:r>
            <a:r>
              <a:rPr lang="en-US" dirty="0" smtClean="0"/>
              <a:t>SK Key Rollover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Pre-publication</a:t>
            </a:r>
          </a:p>
          <a:p>
            <a:r>
              <a:rPr lang="en-US" dirty="0" smtClean="0"/>
              <a:t>In this method, the new key will be published but will not be used for signing yet.</a:t>
            </a:r>
          </a:p>
          <a:p>
            <a:pPr marL="0" indent="0">
              <a:buNone/>
            </a:pPr>
            <a:endParaRPr lang="en-US" dirty="0" smtClean="0"/>
          </a:p>
          <a:p>
            <a:pPr marL="269875" lvl="1" indent="0">
              <a:buNone/>
            </a:pPr>
            <a:r>
              <a:rPr lang="en-US" dirty="0" err="1">
                <a:latin typeface="Courier New"/>
                <a:cs typeface="Courier New"/>
              </a:rPr>
              <a:t>dnssec-keygen</a:t>
            </a:r>
            <a:r>
              <a:rPr lang="en-US" dirty="0">
                <a:latin typeface="Courier New"/>
                <a:cs typeface="Courier New"/>
              </a:rPr>
              <a:t> –K </a:t>
            </a:r>
            <a:r>
              <a:rPr lang="en-US" dirty="0" err="1">
                <a:latin typeface="Courier New"/>
                <a:cs typeface="Courier New"/>
              </a:rPr>
              <a:t>keydir</a:t>
            </a:r>
            <a:r>
              <a:rPr lang="en-US" dirty="0">
                <a:latin typeface="Courier New"/>
                <a:cs typeface="Courier New"/>
              </a:rPr>
              <a:t> –f </a:t>
            </a:r>
            <a:r>
              <a:rPr lang="en-US" dirty="0" err="1">
                <a:latin typeface="Courier New"/>
                <a:cs typeface="Courier New"/>
              </a:rPr>
              <a:t>ksk</a:t>
            </a:r>
            <a:r>
              <a:rPr lang="en-US" dirty="0">
                <a:latin typeface="Courier New"/>
                <a:cs typeface="Courier New"/>
              </a:rPr>
              <a:t> –A none &lt;</a:t>
            </a:r>
            <a:r>
              <a:rPr lang="en-US" dirty="0" err="1">
                <a:latin typeface="Courier New"/>
                <a:cs typeface="Courier New"/>
              </a:rPr>
              <a:t>myzone.net</a:t>
            </a:r>
            <a:r>
              <a:rPr lang="en-US" dirty="0">
                <a:latin typeface="Courier New"/>
                <a:cs typeface="Courier New"/>
              </a:rPr>
              <a:t>&gt;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rndc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loadkeys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 err="1" smtClean="0">
                <a:latin typeface="Courier New"/>
                <a:cs typeface="Courier New"/>
              </a:rPr>
              <a:t>myzone.net</a:t>
            </a:r>
            <a:r>
              <a:rPr lang="en-US" dirty="0" smtClean="0">
                <a:latin typeface="Courier New"/>
                <a:cs typeface="Courier New"/>
              </a:rPr>
              <a:t>&gt; </a:t>
            </a:r>
          </a:p>
          <a:p>
            <a:pPr marL="269875" lvl="1" indent="0">
              <a:buNone/>
            </a:pPr>
            <a:endParaRPr lang="en-US" dirty="0">
              <a:latin typeface="Courier New"/>
              <a:cs typeface="Courier New"/>
            </a:endParaRPr>
          </a:p>
          <a:p>
            <a:r>
              <a:rPr lang="en-US" dirty="0" smtClean="0"/>
              <a:t>Publish both keys, but use only the old one for signing</a:t>
            </a:r>
          </a:p>
          <a:p>
            <a:r>
              <a:rPr lang="en-US" dirty="0" smtClean="0"/>
              <a:t>Wait for the propagation time and TTL of the DNSKEY RR to expire.</a:t>
            </a:r>
          </a:p>
        </p:txBody>
      </p:sp>
    </p:spTree>
    <p:extLst>
      <p:ext uri="{BB962C8B-B14F-4D97-AF65-F5344CB8AC3E}">
        <p14:creationId xmlns:p14="http://schemas.microsoft.com/office/powerpoint/2010/main" val="224169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KSK Key Rollover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Then use </a:t>
            </a:r>
            <a:r>
              <a:rPr lang="en-US" dirty="0" err="1" smtClean="0"/>
              <a:t>dnssec-settime</a:t>
            </a:r>
            <a:r>
              <a:rPr lang="en-US" dirty="0" smtClean="0"/>
              <a:t> once you are ready to sign the zone. Use the new key for zone signing, leaving the old one published.</a:t>
            </a:r>
          </a:p>
          <a:p>
            <a:pPr marL="269875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err="1">
                <a:latin typeface="Courier New"/>
                <a:cs typeface="Courier New"/>
              </a:rPr>
              <a:t>-settime</a:t>
            </a:r>
            <a:r>
              <a:rPr lang="en-US" dirty="0">
                <a:latin typeface="Courier New"/>
                <a:cs typeface="Courier New"/>
              </a:rPr>
              <a:t> –K </a:t>
            </a:r>
            <a:r>
              <a:rPr lang="en-US" dirty="0" err="1">
                <a:latin typeface="Courier New"/>
                <a:cs typeface="Courier New"/>
              </a:rPr>
              <a:t>keydir</a:t>
            </a:r>
            <a:r>
              <a:rPr lang="en-US" dirty="0">
                <a:latin typeface="Courier New"/>
                <a:cs typeface="Courier New"/>
              </a:rPr>
              <a:t> –A now Kexample.com.+005+12345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rndc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loadkeys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example.com</a:t>
            </a:r>
            <a:r>
              <a:rPr lang="en-US" dirty="0">
                <a:latin typeface="Courier New"/>
                <a:cs typeface="Courier New"/>
              </a:rPr>
              <a:t> 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 smtClean="0"/>
          </a:p>
          <a:p>
            <a:r>
              <a:rPr lang="en-US" dirty="0" smtClean="0"/>
              <a:t>Wait for the propagation and TTL in the old zone. Set the old key to no longer sign with the key, but leaves it in the zone.</a:t>
            </a:r>
          </a:p>
          <a:p>
            <a:pPr marL="269875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err="1">
                <a:latin typeface="Courier New"/>
                <a:cs typeface="Courier New"/>
              </a:rPr>
              <a:t>-settime</a:t>
            </a:r>
            <a:r>
              <a:rPr lang="en-US" dirty="0">
                <a:latin typeface="Courier New"/>
                <a:cs typeface="Courier New"/>
              </a:rPr>
              <a:t> –K </a:t>
            </a:r>
            <a:r>
              <a:rPr lang="en-US" dirty="0" err="1">
                <a:latin typeface="Courier New"/>
                <a:cs typeface="Courier New"/>
              </a:rPr>
              <a:t>keydir</a:t>
            </a:r>
            <a:r>
              <a:rPr lang="en-US" dirty="0">
                <a:latin typeface="Courier New"/>
                <a:cs typeface="Courier New"/>
              </a:rPr>
              <a:t> -I now Kexample.com.+005+12345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rndc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loadkeys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example.com</a:t>
            </a:r>
            <a:r>
              <a:rPr lang="en-US" dirty="0">
                <a:latin typeface="Courier New"/>
                <a:cs typeface="Courier New"/>
              </a:rPr>
              <a:t> </a:t>
            </a:r>
          </a:p>
          <a:p>
            <a:endParaRPr lang="en-US" dirty="0" smtClean="0"/>
          </a:p>
          <a:p>
            <a:r>
              <a:rPr lang="en-US" dirty="0" smtClean="0"/>
              <a:t>Now remove the old keys. This completely removes the keys.</a:t>
            </a:r>
            <a:endParaRPr lang="en-US" dirty="0"/>
          </a:p>
          <a:p>
            <a:pPr marL="269875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err="1">
                <a:latin typeface="Courier New"/>
                <a:cs typeface="Courier New"/>
              </a:rPr>
              <a:t>-settime</a:t>
            </a:r>
            <a:r>
              <a:rPr lang="en-US" dirty="0">
                <a:latin typeface="Courier New"/>
                <a:cs typeface="Courier New"/>
              </a:rPr>
              <a:t> –K </a:t>
            </a:r>
            <a:r>
              <a:rPr lang="en-US" dirty="0" err="1">
                <a:latin typeface="Courier New"/>
                <a:cs typeface="Courier New"/>
              </a:rPr>
              <a:t>keydir</a:t>
            </a:r>
            <a:r>
              <a:rPr lang="en-US" dirty="0">
                <a:latin typeface="Courier New"/>
                <a:cs typeface="Courier New"/>
              </a:rPr>
              <a:t> -D now Kexample.com.+005+12345 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rndc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loadkeys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example.com</a:t>
            </a:r>
            <a:r>
              <a:rPr lang="en-US" dirty="0">
                <a:latin typeface="Courier New"/>
                <a:cs typeface="Courier New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8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Signing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RNDC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Add the option to </a:t>
            </a:r>
            <a:r>
              <a:rPr lang="en-US" dirty="0" err="1" smtClean="0"/>
              <a:t>named.conf</a:t>
            </a:r>
            <a:endParaRPr lang="en-US" dirty="0" smtClean="0"/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auto-</a:t>
            </a:r>
            <a:r>
              <a:rPr lang="en-US" dirty="0" err="1" smtClean="0">
                <a:latin typeface="Courier New"/>
                <a:cs typeface="Courier New"/>
              </a:rPr>
              <a:t>dnssec</a:t>
            </a:r>
            <a:r>
              <a:rPr lang="en-US" dirty="0" smtClean="0">
                <a:latin typeface="Courier New"/>
                <a:cs typeface="Courier New"/>
              </a:rPr>
              <a:t> allow;</a:t>
            </a:r>
          </a:p>
          <a:p>
            <a:pPr marL="269875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Then you can use the commands:</a:t>
            </a: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rndc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loadkeys</a:t>
            </a:r>
            <a:r>
              <a:rPr lang="en-US" dirty="0" smtClean="0">
                <a:latin typeface="Courier New"/>
                <a:cs typeface="Courier New"/>
              </a:rPr>
              <a:t> zone</a:t>
            </a: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rndc</a:t>
            </a:r>
            <a:r>
              <a:rPr lang="en-US" dirty="0" smtClean="0">
                <a:latin typeface="Courier New"/>
                <a:cs typeface="Courier New"/>
              </a:rPr>
              <a:t> sign zone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06588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Testing the server</a:t>
            </a: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a </a:t>
            </a:r>
            <a:r>
              <a:rPr lang="en-US" dirty="0" err="1" smtClean="0"/>
              <a:t>dnssec</a:t>
            </a:r>
            <a:r>
              <a:rPr lang="en-US" dirty="0" smtClean="0"/>
              <a:t> enabled question from the server and see whether the answer contains </a:t>
            </a:r>
            <a:r>
              <a:rPr lang="en-US" dirty="0" err="1" smtClean="0"/>
              <a:t>dnssec</a:t>
            </a:r>
            <a:r>
              <a:rPr lang="en-US" dirty="0" smtClean="0"/>
              <a:t>-enabled data</a:t>
            </a:r>
          </a:p>
          <a:p>
            <a:pPr lvl="1"/>
            <a:r>
              <a:rPr lang="en-US" dirty="0" smtClean="0"/>
              <a:t>Basically the answers are signed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sz="2800" dirty="0" smtClean="0">
                <a:latin typeface="Courier New"/>
                <a:cs typeface="Courier New"/>
              </a:rPr>
              <a:t>dig @</a:t>
            </a:r>
            <a:r>
              <a:rPr lang="en-US" sz="2800" dirty="0" err="1" smtClean="0">
                <a:latin typeface="Courier New"/>
                <a:cs typeface="Courier New"/>
              </a:rPr>
              <a:t>localhost</a:t>
            </a:r>
            <a:r>
              <a:rPr lang="en-US" sz="2800" dirty="0" smtClean="0">
                <a:latin typeface="Courier New"/>
                <a:cs typeface="Courier New"/>
              </a:rPr>
              <a:t> </a:t>
            </a:r>
            <a:r>
              <a:rPr lang="en-US" sz="2800" dirty="0" err="1" smtClean="0">
                <a:latin typeface="Courier New"/>
                <a:cs typeface="Courier New"/>
              </a:rPr>
              <a:t>www.champika.net</a:t>
            </a:r>
            <a:r>
              <a:rPr lang="en-US" sz="2800" dirty="0" smtClean="0">
                <a:latin typeface="Courier New"/>
                <a:cs typeface="Courier New"/>
              </a:rPr>
              <a:t> +</a:t>
            </a:r>
            <a:r>
              <a:rPr lang="en-US" sz="2800" dirty="0" err="1" smtClean="0">
                <a:latin typeface="Courier New"/>
                <a:cs typeface="Courier New"/>
              </a:rPr>
              <a:t>dnssec</a:t>
            </a:r>
            <a:r>
              <a:rPr lang="en-US" sz="2800" dirty="0" smtClean="0">
                <a:latin typeface="Courier New"/>
                <a:cs typeface="Courier New"/>
              </a:rPr>
              <a:t> +multiline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86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Testing with dig: an example</a:t>
            </a:r>
          </a:p>
        </p:txBody>
      </p:sp>
      <p:pic>
        <p:nvPicPr>
          <p:cNvPr id="113667" name="Content Placeholder 3" descr="Screen-shot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154" r="-1154"/>
          <a:stretch>
            <a:fillRect/>
          </a:stretch>
        </p:blipFill>
        <p:spPr>
          <a:xfrm>
            <a:off x="971600" y="1143000"/>
            <a:ext cx="7432625" cy="4983083"/>
          </a:xfrm>
        </p:spPr>
      </p:pic>
    </p:spTree>
    <p:extLst>
      <p:ext uri="{BB962C8B-B14F-4D97-AF65-F5344CB8AC3E}">
        <p14:creationId xmlns:p14="http://schemas.microsoft.com/office/powerpoint/2010/main" val="329654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DNSSEC Key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38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Deploy DNSSEC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part of the DNS software used </a:t>
            </a:r>
          </a:p>
          <a:p>
            <a:pPr lvl="1"/>
            <a:r>
              <a:rPr lang="en-US" dirty="0" smtClean="0"/>
              <a:t>Manual key management</a:t>
            </a:r>
          </a:p>
          <a:p>
            <a:pPr lvl="1"/>
            <a:r>
              <a:rPr lang="en-US" dirty="0" smtClean="0"/>
              <a:t>Can be quite complex</a:t>
            </a:r>
          </a:p>
          <a:p>
            <a:pPr lvl="1"/>
            <a:r>
              <a:rPr lang="en-US" dirty="0" smtClean="0"/>
              <a:t>For static environment</a:t>
            </a:r>
          </a:p>
          <a:p>
            <a:pPr lvl="1"/>
            <a:r>
              <a:rPr lang="en-US" dirty="0" smtClean="0"/>
              <a:t>Some means of automation using </a:t>
            </a:r>
          </a:p>
          <a:p>
            <a:pPr lvl="2"/>
            <a:r>
              <a:rPr lang="en-US" dirty="0" smtClean="0"/>
              <a:t>option commands and scripts</a:t>
            </a:r>
          </a:p>
          <a:p>
            <a:r>
              <a:rPr lang="en-US" dirty="0" smtClean="0"/>
              <a:t>Use with a hardware security module (HSM)</a:t>
            </a:r>
          </a:p>
          <a:p>
            <a:pPr lvl="1"/>
            <a:r>
              <a:rPr lang="en-US" dirty="0" smtClean="0"/>
              <a:t>Semi-automatic </a:t>
            </a:r>
          </a:p>
          <a:p>
            <a:pPr lvl="1"/>
            <a:r>
              <a:rPr lang="en-US" dirty="0" smtClean="0"/>
              <a:t>Good for dynamic environment</a:t>
            </a:r>
          </a:p>
          <a:p>
            <a:r>
              <a:rPr lang="en-US" dirty="0" smtClean="0"/>
              <a:t>Using an external appliance 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dnssec</a:t>
            </a:r>
            <a:r>
              <a:rPr lang="en-US" dirty="0" smtClean="0"/>
              <a:t>-in-a-box’</a:t>
            </a:r>
          </a:p>
          <a:p>
            <a:pPr lvl="1"/>
            <a:r>
              <a:rPr lang="en-US" dirty="0" smtClean="0"/>
              <a:t>Fully automates key generation, signing and rollover 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580112" y="1700808"/>
            <a:ext cx="504056" cy="1368152"/>
          </a:xfrm>
          <a:prstGeom prst="righ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56176" y="1772816"/>
            <a:ext cx="2826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DNSSEC tools for BIND, 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NSD, </a:t>
            </a:r>
            <a:r>
              <a:rPr lang="en-US" b="1" dirty="0" err="1" smtClean="0">
                <a:solidFill>
                  <a:schemeClr val="accent4"/>
                </a:solidFill>
              </a:rPr>
              <a:t>PowerDNS</a:t>
            </a:r>
            <a:r>
              <a:rPr lang="en-US" b="1" dirty="0" smtClean="0">
                <a:solidFill>
                  <a:schemeClr val="accent4"/>
                </a:solidFill>
              </a:rPr>
              <a:t>, </a:t>
            </a:r>
            <a:r>
              <a:rPr lang="en-US" b="1" dirty="0" err="1" smtClean="0">
                <a:solidFill>
                  <a:schemeClr val="accent4"/>
                </a:solidFill>
              </a:rPr>
              <a:t>etc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6732240" y="3789040"/>
            <a:ext cx="504056" cy="1008112"/>
          </a:xfrm>
          <a:prstGeom prst="rightBrac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36296" y="4077072"/>
            <a:ext cx="1736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HSM, </a:t>
            </a:r>
          </a:p>
          <a:p>
            <a:r>
              <a:rPr lang="en-US" b="1" dirty="0" err="1" smtClean="0">
                <a:solidFill>
                  <a:schemeClr val="accent3"/>
                </a:solidFill>
              </a:rPr>
              <a:t>OpenDNSSEC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5004048" y="5085184"/>
            <a:ext cx="504056" cy="792088"/>
          </a:xfrm>
          <a:prstGeom prst="rightBrac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52120" y="5373216"/>
            <a:ext cx="1830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DNS Appliance</a:t>
            </a:r>
            <a:endParaRPr lang="en-US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40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Security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Cryptographic devices used for storage of the </a:t>
            </a:r>
            <a:r>
              <a:rPr lang="en-US" dirty="0"/>
              <a:t>encryption </a:t>
            </a:r>
            <a:r>
              <a:rPr lang="en-US" dirty="0" smtClean="0"/>
              <a:t>keys</a:t>
            </a:r>
          </a:p>
          <a:p>
            <a:pPr lvl="1"/>
            <a:r>
              <a:rPr lang="en-US" dirty="0" smtClean="0"/>
              <a:t>Smart cards, PCI cards, USB tokens </a:t>
            </a:r>
          </a:p>
          <a:p>
            <a:r>
              <a:rPr lang="en-US" dirty="0" smtClean="0"/>
              <a:t>It also speeds up the cryptographic key generation</a:t>
            </a:r>
          </a:p>
          <a:p>
            <a:r>
              <a:rPr lang="en-US" dirty="0" smtClean="0"/>
              <a:t>Implements PKCS#11 (Cryptographic Token Key Interface)</a:t>
            </a:r>
          </a:p>
          <a:p>
            <a:pPr lvl="1"/>
            <a:r>
              <a:rPr lang="en-US" dirty="0" smtClean="0"/>
              <a:t>A standard interface or API to cryptographic tokens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08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Recursive</a:t>
            </a:r>
            <a:r>
              <a:rPr lang="en-US" dirty="0"/>
              <a:t> </a:t>
            </a:r>
            <a:r>
              <a:rPr lang="en-US" dirty="0" smtClean="0"/>
              <a:t>Nameserver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job of the recursive nameserver is to locate the authoritative nameserver and get back the answer</a:t>
            </a:r>
          </a:p>
          <a:p>
            <a:r>
              <a:rPr lang="en-US" dirty="0" smtClean="0"/>
              <a:t>This </a:t>
            </a:r>
            <a:r>
              <a:rPr lang="en-US" dirty="0"/>
              <a:t>process is </a:t>
            </a:r>
            <a:r>
              <a:rPr lang="en-US" dirty="0" smtClean="0"/>
              <a:t>iterative – starts at the root</a:t>
            </a:r>
          </a:p>
          <a:p>
            <a:r>
              <a:rPr lang="en-US" dirty="0" smtClean="0"/>
              <a:t>Recursive servers are also usually caching servers</a:t>
            </a:r>
          </a:p>
          <a:p>
            <a:r>
              <a:rPr lang="en-US" dirty="0" smtClean="0"/>
              <a:t>Prefer a nearby cache</a:t>
            </a:r>
          </a:p>
          <a:p>
            <a:pPr lvl="1"/>
            <a:r>
              <a:rPr lang="en-US" dirty="0" smtClean="0"/>
              <a:t>Minimizes latency issues</a:t>
            </a:r>
          </a:p>
          <a:p>
            <a:pPr lvl="1"/>
            <a:r>
              <a:rPr lang="en-US" dirty="0" smtClean="0"/>
              <a:t>Also reduces traffic on your external links</a:t>
            </a:r>
          </a:p>
          <a:p>
            <a:r>
              <a:rPr lang="en-US" dirty="0" smtClean="0"/>
              <a:t>Must have permission to use it</a:t>
            </a:r>
          </a:p>
          <a:p>
            <a:pPr lvl="1"/>
            <a:r>
              <a:rPr lang="en-US" dirty="0" smtClean="0"/>
              <a:t>Your ISP’s nameserver or your own</a:t>
            </a:r>
          </a:p>
          <a:p>
            <a:pPr marL="271463" lvl="1" indent="0">
              <a:buNone/>
            </a:pPr>
            <a:endParaRPr lang="en-US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4797152"/>
            <a:ext cx="1003680" cy="137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5805264"/>
            <a:ext cx="1801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Recursive/Caching </a:t>
            </a:r>
          </a:p>
          <a:p>
            <a:pPr algn="ctr"/>
            <a:r>
              <a:rPr lang="en-US" sz="1400" b="1" dirty="0" smtClean="0"/>
              <a:t>Nameserver</a:t>
            </a:r>
            <a:endParaRPr lang="en-US" sz="1400" b="1" dirty="0"/>
          </a:p>
        </p:txBody>
      </p:sp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3429000"/>
            <a:ext cx="864096" cy="118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4288" y="3861048"/>
            <a:ext cx="864096" cy="118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56376" y="4725144"/>
            <a:ext cx="864096" cy="118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445224"/>
            <a:ext cx="993712" cy="807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>
            <a:stCxn id="9" idx="3"/>
            <a:endCxn id="4" idx="3"/>
          </p:cNvCxnSpPr>
          <p:nvPr/>
        </p:nvCxnSpPr>
        <p:spPr>
          <a:xfrm flipV="1">
            <a:off x="4341576" y="5482664"/>
            <a:ext cx="1022512" cy="366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0"/>
            <a:endCxn id="6" idx="3"/>
          </p:cNvCxnSpPr>
          <p:nvPr/>
        </p:nvCxnSpPr>
        <p:spPr>
          <a:xfrm flipV="1">
            <a:off x="5865928" y="4019177"/>
            <a:ext cx="434264" cy="777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1"/>
            <a:endCxn id="7" idx="3"/>
          </p:cNvCxnSpPr>
          <p:nvPr/>
        </p:nvCxnSpPr>
        <p:spPr>
          <a:xfrm flipV="1">
            <a:off x="6367768" y="4451225"/>
            <a:ext cx="796520" cy="1031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  <a:endCxn id="8" idx="3"/>
          </p:cNvCxnSpPr>
          <p:nvPr/>
        </p:nvCxnSpPr>
        <p:spPr>
          <a:xfrm flipV="1">
            <a:off x="6367768" y="5315321"/>
            <a:ext cx="1588608" cy="1673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630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DNSSEC Signer Appliance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485171"/>
              </p:ext>
            </p:extLst>
          </p:nvPr>
        </p:nvGraphicFramePr>
        <p:xfrm>
          <a:off x="406400" y="1600200"/>
          <a:ext cx="8351838" cy="2160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be a pure signer or packaged with an IPAM or a DNS server</a:t>
            </a:r>
          </a:p>
          <a:p>
            <a:r>
              <a:rPr lang="en-US" dirty="0" smtClean="0"/>
              <a:t>In pure signer, the hardware appliance interfaces between the master/slave servers</a:t>
            </a:r>
          </a:p>
          <a:p>
            <a:r>
              <a:rPr lang="en-US" dirty="0" smtClean="0"/>
              <a:t>Examples: Secure64, </a:t>
            </a:r>
            <a:r>
              <a:rPr lang="en-US" dirty="0" err="1" smtClean="0"/>
              <a:t>Xelerance</a:t>
            </a:r>
            <a:r>
              <a:rPr lang="en-US" dirty="0" smtClean="0"/>
              <a:t>, </a:t>
            </a:r>
            <a:r>
              <a:rPr lang="en-US" dirty="0" err="1" smtClean="0"/>
              <a:t>SolidDNS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44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OpenDNSSEC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10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OpenDNSSEC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open </a:t>
            </a:r>
            <a:r>
              <a:rPr lang="en-US" dirty="0"/>
              <a:t>s</a:t>
            </a:r>
            <a:r>
              <a:rPr lang="en-US" dirty="0" smtClean="0"/>
              <a:t>ource turn-key solution for managing DNSSEC</a:t>
            </a:r>
          </a:p>
          <a:p>
            <a:r>
              <a:rPr lang="en-US" dirty="0" smtClean="0"/>
              <a:t>The goal is to simplify the signing process and minimize the workload on the admin</a:t>
            </a:r>
          </a:p>
          <a:p>
            <a:r>
              <a:rPr lang="en-US" dirty="0" smtClean="0"/>
              <a:t>Uses PKCS#11 for key storage</a:t>
            </a:r>
          </a:p>
          <a:p>
            <a:r>
              <a:rPr lang="en-US" dirty="0" smtClean="0"/>
              <a:t>Check out the documentation</a:t>
            </a:r>
            <a:endParaRPr lang="en-US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wiki.opendnssec.org</a:t>
            </a:r>
            <a:r>
              <a:rPr lang="en-US" dirty="0"/>
              <a:t>/display/</a:t>
            </a:r>
            <a:r>
              <a:rPr lang="en-US" dirty="0" smtClean="0"/>
              <a:t>DOCS</a:t>
            </a:r>
          </a:p>
          <a:p>
            <a:endParaRPr lang="en-US" dirty="0"/>
          </a:p>
        </p:txBody>
      </p:sp>
      <p:pic>
        <p:nvPicPr>
          <p:cNvPr id="3" name="Content Placeholder 2" descr="ods-architecture_1.4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97" r="-18597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5256101" y="6093296"/>
            <a:ext cx="3867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Reference:  http://</a:t>
            </a:r>
            <a:r>
              <a:rPr lang="en-US" sz="1400" dirty="0" err="1">
                <a:solidFill>
                  <a:schemeClr val="bg1">
                    <a:lumMod val="75000"/>
                  </a:schemeClr>
                </a:solidFill>
              </a:rPr>
              <a:t>www.opendnssec.org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/about/</a:t>
            </a:r>
          </a:p>
        </p:txBody>
      </p:sp>
    </p:spTree>
    <p:extLst>
      <p:ext uri="{BB962C8B-B14F-4D97-AF65-F5344CB8AC3E}">
        <p14:creationId xmlns:p14="http://schemas.microsoft.com/office/powerpoint/2010/main" val="287488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(on </a:t>
            </a:r>
            <a:r>
              <a:rPr lang="en-US" dirty="0" err="1" smtClean="0"/>
              <a:t>CentOS</a:t>
            </a:r>
            <a:r>
              <a:rPr lang="en-US" dirty="0" smtClean="0"/>
              <a:t> 6.1)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dependencies</a:t>
            </a:r>
          </a:p>
          <a:p>
            <a:pPr lvl="1"/>
            <a:r>
              <a:rPr lang="en-US" dirty="0" smtClean="0"/>
              <a:t>LDS (DNS programming library)</a:t>
            </a:r>
          </a:p>
          <a:p>
            <a:pPr lvl="1"/>
            <a:r>
              <a:rPr lang="en-US" dirty="0" smtClean="0"/>
              <a:t>libxml2 (libxml2, libxml2-dev, libxml2-utils)</a:t>
            </a:r>
          </a:p>
          <a:p>
            <a:pPr lvl="1"/>
            <a:r>
              <a:rPr lang="en-US" dirty="0" smtClean="0"/>
              <a:t>Java</a:t>
            </a:r>
          </a:p>
          <a:p>
            <a:pPr lvl="1"/>
            <a:r>
              <a:rPr lang="en-US" dirty="0" smtClean="0"/>
              <a:t>SQLite (sqlite3, libsqlite3, libsqlite3-dev)</a:t>
            </a:r>
          </a:p>
          <a:p>
            <a:pPr lvl="1"/>
            <a:r>
              <a:rPr lang="en-US" dirty="0" smtClean="0"/>
              <a:t>MySQL – optional</a:t>
            </a:r>
          </a:p>
          <a:p>
            <a:r>
              <a:rPr lang="en-US" dirty="0" smtClean="0"/>
              <a:t>Install a Hardware Security Module (HSM)</a:t>
            </a:r>
          </a:p>
          <a:p>
            <a:pPr lvl="1"/>
            <a:r>
              <a:rPr lang="en-US" dirty="0" smtClean="0"/>
              <a:t>Or an equivalent software emulation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OpenDNSSEC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76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SoftHSM</a:t>
            </a:r>
            <a:r>
              <a:rPr lang="en-US" dirty="0" smtClean="0"/>
              <a:t>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Software-only implementation of an HSM</a:t>
            </a:r>
          </a:p>
          <a:p>
            <a:r>
              <a:rPr lang="en-US" dirty="0" smtClean="0"/>
              <a:t>Dependencies</a:t>
            </a:r>
          </a:p>
          <a:p>
            <a:pPr lvl="1"/>
            <a:r>
              <a:rPr lang="en-US" dirty="0" smtClean="0"/>
              <a:t>At least </a:t>
            </a:r>
            <a:r>
              <a:rPr lang="en-US" dirty="0" err="1" smtClean="0"/>
              <a:t>Botan</a:t>
            </a:r>
            <a:r>
              <a:rPr lang="en-US" dirty="0" smtClean="0"/>
              <a:t> 1.10.0 and </a:t>
            </a:r>
            <a:r>
              <a:rPr lang="en-US" dirty="0" err="1" smtClean="0"/>
              <a:t>OpenSSL</a:t>
            </a:r>
            <a:r>
              <a:rPr lang="en-US" dirty="0" smtClean="0"/>
              <a:t> 0.9.8</a:t>
            </a:r>
          </a:p>
          <a:p>
            <a:r>
              <a:rPr lang="en-US" dirty="0" smtClean="0"/>
              <a:t>Install from a repository or source</a:t>
            </a:r>
          </a:p>
          <a:p>
            <a:pPr marL="271463" lvl="1" indent="0">
              <a:buNone/>
            </a:pPr>
            <a:r>
              <a:rPr lang="en-US" dirty="0">
                <a:latin typeface="Courier New"/>
                <a:cs typeface="Courier New"/>
              </a:rPr>
              <a:t>tar </a:t>
            </a:r>
            <a:r>
              <a:rPr lang="en-US" dirty="0" err="1">
                <a:latin typeface="Courier New"/>
                <a:cs typeface="Courier New"/>
              </a:rPr>
              <a:t>xvzf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softhsm</a:t>
            </a:r>
            <a:r>
              <a:rPr lang="en-US" dirty="0">
                <a:latin typeface="Courier New"/>
                <a:cs typeface="Courier New"/>
              </a:rPr>
              <a:t>-&lt;version&gt;.</a:t>
            </a:r>
            <a:r>
              <a:rPr lang="en-US" dirty="0" err="1">
                <a:latin typeface="Courier New"/>
                <a:cs typeface="Courier New"/>
              </a:rPr>
              <a:t>tar.gz</a:t>
            </a:r>
            <a:endParaRPr lang="en-US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>
                <a:latin typeface="Courier New"/>
                <a:cs typeface="Courier New"/>
              </a:rPr>
              <a:t>cd </a:t>
            </a:r>
            <a:r>
              <a:rPr lang="en-US" dirty="0" err="1">
                <a:latin typeface="Courier New"/>
                <a:cs typeface="Courier New"/>
              </a:rPr>
              <a:t>softhsm</a:t>
            </a:r>
            <a:r>
              <a:rPr lang="en-US" dirty="0">
                <a:latin typeface="Courier New"/>
                <a:cs typeface="Courier New"/>
              </a:rPr>
              <a:t>-&lt;version&gt;</a:t>
            </a:r>
          </a:p>
          <a:p>
            <a:pPr marL="271463" lvl="1" indent="0">
              <a:buNone/>
            </a:pPr>
            <a:r>
              <a:rPr lang="en-US" dirty="0">
                <a:latin typeface="Courier New"/>
                <a:cs typeface="Courier New"/>
              </a:rPr>
              <a:t>./configure</a:t>
            </a:r>
          </a:p>
          <a:p>
            <a:pPr marL="271463" lvl="1" indent="0">
              <a:buNone/>
            </a:pPr>
            <a:r>
              <a:rPr lang="en-US" dirty="0">
                <a:latin typeface="Courier New"/>
                <a:cs typeface="Courier New"/>
              </a:rPr>
              <a:t>make</a:t>
            </a:r>
          </a:p>
          <a:p>
            <a:pPr marL="271463" lvl="1" indent="0">
              <a:buNone/>
            </a:pPr>
            <a:r>
              <a:rPr lang="en-US" dirty="0" err="1">
                <a:latin typeface="Courier New"/>
                <a:cs typeface="Courier New"/>
              </a:rPr>
              <a:t>sudo</a:t>
            </a:r>
            <a:r>
              <a:rPr lang="en-US" dirty="0">
                <a:latin typeface="Courier New"/>
                <a:cs typeface="Courier New"/>
              </a:rPr>
              <a:t> make </a:t>
            </a:r>
            <a:r>
              <a:rPr lang="en-US" dirty="0" smtClean="0">
                <a:latin typeface="Courier New"/>
                <a:cs typeface="Courier New"/>
              </a:rPr>
              <a:t>install</a:t>
            </a:r>
          </a:p>
          <a:p>
            <a:r>
              <a:rPr lang="en-US" dirty="0" smtClean="0"/>
              <a:t>Edit the configuration file and specify the slots to be used</a:t>
            </a: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vi /</a:t>
            </a:r>
            <a:r>
              <a:rPr lang="en-US" dirty="0" err="1" smtClean="0">
                <a:latin typeface="Courier New"/>
                <a:cs typeface="Courier New"/>
              </a:rPr>
              <a:t>etc</a:t>
            </a:r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softhsm.conf</a:t>
            </a: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0:/</a:t>
            </a:r>
            <a:r>
              <a:rPr lang="en-US" dirty="0" err="1" smtClean="0">
                <a:latin typeface="Courier New"/>
                <a:cs typeface="Courier New"/>
              </a:rPr>
              <a:t>var</a:t>
            </a:r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softhsm</a:t>
            </a:r>
            <a:r>
              <a:rPr lang="en-US" dirty="0" smtClean="0">
                <a:latin typeface="Courier New"/>
                <a:cs typeface="Courier New"/>
              </a:rPr>
              <a:t>/slot0.db</a:t>
            </a:r>
            <a:endParaRPr lang="en-US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09990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SoftHSM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the HSM has been defined, it has to be initialized</a:t>
            </a: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softhsm</a:t>
            </a:r>
            <a:r>
              <a:rPr lang="en-US" dirty="0" smtClean="0">
                <a:latin typeface="Courier New"/>
                <a:cs typeface="Courier New"/>
              </a:rPr>
              <a:t> --</a:t>
            </a:r>
            <a:r>
              <a:rPr lang="en-US" dirty="0" err="1" smtClean="0">
                <a:latin typeface="Courier New"/>
                <a:cs typeface="Courier New"/>
              </a:rPr>
              <a:t>init</a:t>
            </a:r>
            <a:r>
              <a:rPr lang="en-US" dirty="0" smtClean="0">
                <a:latin typeface="Courier New"/>
                <a:cs typeface="Courier New"/>
              </a:rPr>
              <a:t>-token –slot 0 –label “</a:t>
            </a:r>
            <a:r>
              <a:rPr lang="en-US" dirty="0" err="1" smtClean="0">
                <a:latin typeface="Courier New"/>
                <a:cs typeface="Courier New"/>
              </a:rPr>
              <a:t>opendnssec</a:t>
            </a:r>
            <a:r>
              <a:rPr lang="en-US" dirty="0" smtClean="0">
                <a:latin typeface="Courier New"/>
                <a:cs typeface="Courier New"/>
              </a:rPr>
              <a:t>”</a:t>
            </a:r>
          </a:p>
          <a:p>
            <a:r>
              <a:rPr lang="en-US" dirty="0" smtClean="0"/>
              <a:t>Check that this HSM repository is configured in </a:t>
            </a:r>
            <a:r>
              <a:rPr lang="en-US" dirty="0" err="1" smtClean="0"/>
              <a:t>OpenDNSSEC’s</a:t>
            </a:r>
            <a:r>
              <a:rPr lang="en-US" dirty="0" smtClean="0"/>
              <a:t> </a:t>
            </a:r>
            <a:r>
              <a:rPr lang="en-US" dirty="0" err="1" smtClean="0"/>
              <a:t>conf.xml</a:t>
            </a:r>
            <a:endParaRPr lang="en-US" dirty="0" smtClean="0"/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&lt;Repository name="</a:t>
            </a:r>
            <a:r>
              <a:rPr lang="en-US" dirty="0" err="1" smtClean="0">
                <a:latin typeface="Courier New"/>
                <a:cs typeface="Courier New"/>
              </a:rPr>
              <a:t>SoftHSM</a:t>
            </a:r>
            <a:r>
              <a:rPr lang="en-US" dirty="0" smtClean="0">
                <a:latin typeface="Courier New"/>
                <a:cs typeface="Courier New"/>
              </a:rPr>
              <a:t>”&gt;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>
                <a:latin typeface="Courier New"/>
                <a:cs typeface="Courier New"/>
              </a:rPr>
              <a:t>Module&gt;/</a:t>
            </a:r>
            <a:r>
              <a:rPr lang="en-US" dirty="0" err="1">
                <a:latin typeface="Courier New"/>
                <a:cs typeface="Courier New"/>
              </a:rPr>
              <a:t>usr</a:t>
            </a:r>
            <a:r>
              <a:rPr lang="en-US" dirty="0">
                <a:latin typeface="Courier New"/>
                <a:cs typeface="Courier New"/>
              </a:rPr>
              <a:t>/local/lib/</a:t>
            </a:r>
            <a:r>
              <a:rPr lang="en-US" dirty="0" err="1">
                <a:latin typeface="Courier New"/>
                <a:cs typeface="Courier New"/>
              </a:rPr>
              <a:t>libsofthsm.so</a:t>
            </a:r>
            <a:r>
              <a:rPr lang="en-US" dirty="0">
                <a:latin typeface="Courier New"/>
                <a:cs typeface="Courier New"/>
              </a:rPr>
              <a:t>&lt;/Module&gt;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    </a:t>
            </a: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 err="1">
                <a:latin typeface="Courier New"/>
                <a:cs typeface="Courier New"/>
              </a:rPr>
              <a:t>TokenLabel</a:t>
            </a:r>
            <a:r>
              <a:rPr lang="en-US" dirty="0">
                <a:latin typeface="Courier New"/>
                <a:cs typeface="Courier New"/>
              </a:rPr>
              <a:t>&gt;</a:t>
            </a:r>
            <a:r>
              <a:rPr lang="en-US" dirty="0" err="1">
                <a:latin typeface="Courier New"/>
                <a:cs typeface="Courier New"/>
              </a:rPr>
              <a:t>OpenDNSSEC</a:t>
            </a:r>
            <a:r>
              <a:rPr lang="en-US" dirty="0">
                <a:latin typeface="Courier New"/>
                <a:cs typeface="Courier New"/>
              </a:rPr>
              <a:t>&lt;/</a:t>
            </a:r>
            <a:r>
              <a:rPr lang="en-US" dirty="0" err="1">
                <a:latin typeface="Courier New"/>
                <a:cs typeface="Courier New"/>
              </a:rPr>
              <a:t>TokenLabel</a:t>
            </a:r>
            <a:r>
              <a:rPr lang="en-US" dirty="0">
                <a:latin typeface="Courier New"/>
                <a:cs typeface="Courier New"/>
              </a:rPr>
              <a:t>&gt;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    </a:t>
            </a: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>
                <a:latin typeface="Courier New"/>
                <a:cs typeface="Courier New"/>
              </a:rPr>
              <a:t>PIN&gt;1234&lt;/PIN&gt;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&lt;/Repository&gt;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794693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OpenDNSSEC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from repository</a:t>
            </a:r>
          </a:p>
          <a:p>
            <a:pPr marL="271463" lvl="1" indent="0">
              <a:buNone/>
            </a:pPr>
            <a:r>
              <a:rPr lang="en-US" dirty="0">
                <a:latin typeface="Courier New"/>
                <a:cs typeface="Courier New"/>
              </a:rPr>
              <a:t>y</a:t>
            </a:r>
            <a:r>
              <a:rPr lang="en-US" dirty="0" smtClean="0">
                <a:latin typeface="Courier New"/>
                <a:cs typeface="Courier New"/>
              </a:rPr>
              <a:t>um –y install </a:t>
            </a:r>
            <a:r>
              <a:rPr lang="en-US" dirty="0" err="1" smtClean="0">
                <a:latin typeface="Courier New"/>
                <a:cs typeface="Courier New"/>
              </a:rPr>
              <a:t>opendnssec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Important files</a:t>
            </a:r>
          </a:p>
          <a:p>
            <a:pPr lvl="1"/>
            <a:r>
              <a:rPr lang="en-US" dirty="0" err="1" smtClean="0"/>
              <a:t>conf.xml</a:t>
            </a:r>
            <a:r>
              <a:rPr lang="en-US" dirty="0" smtClean="0"/>
              <a:t> – overall configuration</a:t>
            </a:r>
          </a:p>
          <a:p>
            <a:pPr lvl="1"/>
            <a:r>
              <a:rPr lang="en-US" dirty="0" err="1" smtClean="0"/>
              <a:t>kasp.xml</a:t>
            </a:r>
            <a:r>
              <a:rPr lang="en-US" dirty="0" smtClean="0"/>
              <a:t> – policies used to sign zones; key and signature policy</a:t>
            </a:r>
          </a:p>
          <a:p>
            <a:pPr lvl="1"/>
            <a:r>
              <a:rPr lang="en-US" dirty="0" err="1" smtClean="0"/>
              <a:t>zonelist.xml</a:t>
            </a:r>
            <a:r>
              <a:rPr lang="en-US" dirty="0" smtClean="0"/>
              <a:t> – list of zones that </a:t>
            </a:r>
            <a:r>
              <a:rPr lang="en-US" dirty="0" err="1" smtClean="0"/>
              <a:t>opendnssec</a:t>
            </a:r>
            <a:r>
              <a:rPr lang="en-US" dirty="0" smtClean="0"/>
              <a:t> will sign</a:t>
            </a:r>
          </a:p>
          <a:p>
            <a:pPr lvl="1"/>
            <a:r>
              <a:rPr lang="en-US" dirty="0" err="1" smtClean="0"/>
              <a:t>addns.xml</a:t>
            </a:r>
            <a:r>
              <a:rPr lang="en-US" dirty="0" smtClean="0"/>
              <a:t> – </a:t>
            </a:r>
            <a:r>
              <a:rPr lang="en-US" dirty="0" err="1" smtClean="0"/>
              <a:t>dns</a:t>
            </a:r>
            <a:r>
              <a:rPr lang="en-US" dirty="0" smtClean="0"/>
              <a:t> adapter configuration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config</a:t>
            </a:r>
            <a:r>
              <a:rPr lang="en-US" dirty="0" smtClean="0"/>
              <a:t> folder is set to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opendnssec</a:t>
            </a:r>
            <a:r>
              <a:rPr lang="en-US" dirty="0" smtClean="0"/>
              <a:t>/ by default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756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Conf.xml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overall </a:t>
            </a:r>
            <a:r>
              <a:rPr lang="en-US" dirty="0"/>
              <a:t>configuration</a:t>
            </a: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 err="1">
                <a:latin typeface="Courier New"/>
                <a:cs typeface="Courier New"/>
              </a:rPr>
              <a:t>RepositoryList</a:t>
            </a:r>
            <a:r>
              <a:rPr lang="en-US" dirty="0">
                <a:latin typeface="Courier New"/>
                <a:cs typeface="Courier New"/>
              </a:rPr>
              <a:t>&gt; </a:t>
            </a:r>
            <a:r>
              <a:rPr lang="en-US" dirty="0" smtClean="0"/>
              <a:t>- </a:t>
            </a:r>
            <a:r>
              <a:rPr lang="en-US" dirty="0"/>
              <a:t>defines the HSM</a:t>
            </a: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>
                <a:latin typeface="Courier New"/>
                <a:cs typeface="Courier New"/>
              </a:rPr>
              <a:t>Common</a:t>
            </a:r>
            <a:r>
              <a:rPr lang="en-US" dirty="0" smtClean="0">
                <a:latin typeface="Courier New"/>
                <a:cs typeface="Courier New"/>
              </a:rPr>
              <a:t>&gt; </a:t>
            </a:r>
            <a:r>
              <a:rPr lang="en-US" dirty="0" smtClean="0"/>
              <a:t>- </a:t>
            </a:r>
            <a:r>
              <a:rPr lang="en-US" dirty="0"/>
              <a:t>common </a:t>
            </a:r>
            <a:r>
              <a:rPr lang="en-US" dirty="0" err="1"/>
              <a:t>config</a:t>
            </a:r>
            <a:endParaRPr lang="en-US" dirty="0"/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>
                <a:latin typeface="Courier New"/>
                <a:cs typeface="Courier New"/>
              </a:rPr>
              <a:t>Enforcer&gt; </a:t>
            </a:r>
            <a:r>
              <a:rPr lang="en-US" dirty="0" smtClean="0"/>
              <a:t>- </a:t>
            </a:r>
            <a:r>
              <a:rPr lang="en-US" dirty="0"/>
              <a:t>deals with key rollover and generation</a:t>
            </a: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>
                <a:latin typeface="Courier New"/>
                <a:cs typeface="Courier New"/>
              </a:rPr>
              <a:t>Signer</a:t>
            </a:r>
            <a:r>
              <a:rPr lang="en-US" dirty="0" smtClean="0">
                <a:latin typeface="Courier New"/>
                <a:cs typeface="Courier New"/>
              </a:rPr>
              <a:t>&gt; </a:t>
            </a:r>
            <a:r>
              <a:rPr lang="en-US" dirty="0" smtClean="0"/>
              <a:t>- </a:t>
            </a:r>
            <a:r>
              <a:rPr lang="en-US" dirty="0"/>
              <a:t>the part that constructs the signature records to include in the zone file</a:t>
            </a:r>
          </a:p>
        </p:txBody>
      </p:sp>
      <p:pic>
        <p:nvPicPr>
          <p:cNvPr id="6" name="Content Placeholder 5" descr="Screen Shot 2013-07-31 at 10.23.48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344" b="-1834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0152" y="1628800"/>
            <a:ext cx="2968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40836"/>
                </a:solidFill>
              </a:rPr>
              <a:t>Note the repository name</a:t>
            </a:r>
            <a:endParaRPr lang="en-US" b="1" dirty="0">
              <a:solidFill>
                <a:srgbClr val="C40836"/>
              </a:solidFill>
            </a:endParaRPr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6660232" y="1998132"/>
            <a:ext cx="763954" cy="710788"/>
          </a:xfrm>
          <a:prstGeom prst="straightConnector1">
            <a:avLst/>
          </a:prstGeom>
          <a:ln>
            <a:solidFill>
              <a:srgbClr val="C4083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11960" y="5805264"/>
            <a:ext cx="449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40836"/>
                </a:solidFill>
              </a:rPr>
              <a:t>Reference to </a:t>
            </a:r>
            <a:r>
              <a:rPr lang="en-US" b="1" dirty="0" err="1" smtClean="0">
                <a:solidFill>
                  <a:srgbClr val="C40836"/>
                </a:solidFill>
              </a:rPr>
              <a:t>kasp.xml</a:t>
            </a:r>
            <a:r>
              <a:rPr lang="en-US" b="1" dirty="0" smtClean="0">
                <a:solidFill>
                  <a:srgbClr val="C40836"/>
                </a:solidFill>
              </a:rPr>
              <a:t> and </a:t>
            </a:r>
            <a:r>
              <a:rPr lang="en-US" b="1" dirty="0" err="1" smtClean="0">
                <a:solidFill>
                  <a:srgbClr val="C40836"/>
                </a:solidFill>
              </a:rPr>
              <a:t>zonelist.xml</a:t>
            </a:r>
            <a:endParaRPr lang="en-US" b="1" dirty="0" smtClean="0">
              <a:solidFill>
                <a:srgbClr val="C40836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940152" y="5445224"/>
            <a:ext cx="576064" cy="360040"/>
          </a:xfrm>
          <a:prstGeom prst="straightConnector1">
            <a:avLst/>
          </a:prstGeom>
          <a:ln>
            <a:solidFill>
              <a:srgbClr val="C4083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542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P[n]Y[n]M[n]DT[n]H[n]M[n]</a:t>
            </a:r>
            <a:r>
              <a:rPr lang="en-US" dirty="0" smtClean="0"/>
              <a:t>S</a:t>
            </a:r>
          </a:p>
          <a:p>
            <a:r>
              <a:rPr lang="en-US" dirty="0" smtClean="0"/>
              <a:t>P1Y6MT12H – 1 year, 6 months, and 12 hours</a:t>
            </a:r>
          </a:p>
          <a:p>
            <a:r>
              <a:rPr lang="en-US" dirty="0" smtClean="0"/>
              <a:t>P1Y – 1 year (always 365 days)</a:t>
            </a:r>
          </a:p>
          <a:p>
            <a:r>
              <a:rPr lang="en-US" dirty="0" smtClean="0"/>
              <a:t>P1M – 1 month (always 31 days)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876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r>
              <a:rPr lang="en-US" dirty="0" err="1" smtClean="0"/>
              <a:t>OpenDNSSEC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begin with, run the command</a:t>
            </a:r>
          </a:p>
          <a:p>
            <a:pPr marL="271463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ods-ksmutil</a:t>
            </a:r>
            <a:r>
              <a:rPr lang="en-US" dirty="0" smtClean="0">
                <a:latin typeface="Courier New"/>
                <a:cs typeface="Courier New"/>
              </a:rPr>
              <a:t> setup</a:t>
            </a:r>
          </a:p>
          <a:p>
            <a:r>
              <a:rPr lang="en-US" dirty="0" smtClean="0"/>
              <a:t>Two daemons must be started – </a:t>
            </a:r>
            <a:r>
              <a:rPr lang="en-US" b="1" dirty="0" err="1" smtClean="0"/>
              <a:t>ods-signerd</a:t>
            </a:r>
            <a:r>
              <a:rPr lang="en-US" b="1" dirty="0"/>
              <a:t> </a:t>
            </a:r>
            <a:r>
              <a:rPr lang="en-US" dirty="0" smtClean="0"/>
              <a:t>and </a:t>
            </a:r>
            <a:r>
              <a:rPr lang="en-US" b="1" dirty="0" err="1" smtClean="0"/>
              <a:t>ods</a:t>
            </a:r>
            <a:r>
              <a:rPr lang="en-US" b="1" dirty="0" smtClean="0"/>
              <a:t>-enforced</a:t>
            </a:r>
            <a:r>
              <a:rPr lang="en-US" dirty="0" smtClean="0"/>
              <a:t>. Use the command to start them</a:t>
            </a:r>
          </a:p>
          <a:p>
            <a:pPr marL="271463" lvl="1" indent="0">
              <a:buNone/>
            </a:pPr>
            <a:r>
              <a:rPr lang="en-US" dirty="0" err="1">
                <a:latin typeface="Courier New"/>
                <a:cs typeface="Courier New"/>
              </a:rPr>
              <a:t>o</a:t>
            </a:r>
            <a:r>
              <a:rPr lang="en-US" dirty="0" err="1" smtClean="0">
                <a:latin typeface="Courier New"/>
                <a:cs typeface="Courier New"/>
              </a:rPr>
              <a:t>ds</a:t>
            </a:r>
            <a:r>
              <a:rPr lang="en-US" dirty="0" smtClean="0">
                <a:latin typeface="Courier New"/>
                <a:cs typeface="Courier New"/>
              </a:rPr>
              <a:t>-control start</a:t>
            </a:r>
          </a:p>
          <a:p>
            <a:r>
              <a:rPr lang="en-US" dirty="0" smtClean="0"/>
              <a:t>Add zones</a:t>
            </a:r>
          </a:p>
          <a:p>
            <a:pPr marL="269875" lvl="1" indent="0">
              <a:buNone/>
            </a:pPr>
            <a:r>
              <a:rPr lang="en-US" dirty="0" err="1">
                <a:latin typeface="Courier New"/>
                <a:cs typeface="Courier New"/>
              </a:rPr>
              <a:t>o</a:t>
            </a:r>
            <a:r>
              <a:rPr lang="en-US" dirty="0" err="1" smtClean="0">
                <a:latin typeface="Courier New"/>
                <a:cs typeface="Courier New"/>
              </a:rPr>
              <a:t>ds-ksmutil</a:t>
            </a:r>
            <a:r>
              <a:rPr lang="en-US" dirty="0" smtClean="0">
                <a:latin typeface="Courier New"/>
                <a:cs typeface="Courier New"/>
              </a:rPr>
              <a:t> zone add --zone &lt;</a:t>
            </a:r>
            <a:r>
              <a:rPr lang="en-US" dirty="0" err="1" smtClean="0">
                <a:latin typeface="Courier New"/>
                <a:cs typeface="Courier New"/>
              </a:rPr>
              <a:t>zonename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This can also be added manually by editing </a:t>
            </a:r>
            <a:r>
              <a:rPr lang="en-US" dirty="0" err="1" smtClean="0"/>
              <a:t>zonelist.xml</a:t>
            </a:r>
            <a:r>
              <a:rPr lang="en-US" dirty="0" smtClean="0"/>
              <a:t>. If you do this, run the command after edit:</a:t>
            </a: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ods-ksmutil</a:t>
            </a:r>
            <a:r>
              <a:rPr lang="en-US" dirty="0" smtClean="0">
                <a:latin typeface="Courier New"/>
                <a:cs typeface="Courier New"/>
              </a:rPr>
              <a:t> update zone list</a:t>
            </a:r>
            <a:endParaRPr lang="en-US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04479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Authoritative Nameserver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nameserver that is authorised to provide an answer for a particular domain.</a:t>
            </a:r>
          </a:p>
          <a:p>
            <a:pPr lvl="1"/>
            <a:r>
              <a:rPr lang="en-US" dirty="0" smtClean="0"/>
              <a:t>Can be more than one </a:t>
            </a:r>
            <a:r>
              <a:rPr lang="en-US" dirty="0" err="1" smtClean="0"/>
              <a:t>auth</a:t>
            </a:r>
            <a:r>
              <a:rPr lang="en-US" dirty="0" smtClean="0"/>
              <a:t> nameserver</a:t>
            </a:r>
          </a:p>
          <a:p>
            <a:r>
              <a:rPr lang="en-US" dirty="0" smtClean="0"/>
              <a:t>Two types based on management method:</a:t>
            </a:r>
          </a:p>
          <a:p>
            <a:pPr lvl="1"/>
            <a:r>
              <a:rPr lang="en-US" dirty="0" smtClean="0"/>
              <a:t>Primary (Master) and Secondary (Slave)</a:t>
            </a:r>
          </a:p>
          <a:p>
            <a:r>
              <a:rPr lang="en-US" dirty="0" smtClean="0"/>
              <a:t>Only one primary nameserver</a:t>
            </a:r>
          </a:p>
          <a:p>
            <a:pPr lvl="1"/>
            <a:r>
              <a:rPr lang="en-US" dirty="0" smtClean="0"/>
              <a:t>All changes to the zone are done in the primary</a:t>
            </a:r>
          </a:p>
          <a:p>
            <a:r>
              <a:rPr lang="en-US" dirty="0" smtClean="0"/>
              <a:t>Secondary nameserver/s will retrieve a copy of the </a:t>
            </a:r>
            <a:r>
              <a:rPr lang="en-US" dirty="0" err="1" smtClean="0"/>
              <a:t>zonefile</a:t>
            </a:r>
            <a:r>
              <a:rPr lang="en-US" dirty="0" smtClean="0"/>
              <a:t> from the primary server</a:t>
            </a:r>
          </a:p>
          <a:p>
            <a:pPr lvl="1"/>
            <a:r>
              <a:rPr lang="en-US" dirty="0" smtClean="0"/>
              <a:t>Slaves poll the master periodically</a:t>
            </a:r>
          </a:p>
          <a:p>
            <a:r>
              <a:rPr lang="en-US" dirty="0" smtClean="0"/>
              <a:t>Primary server can “notify” the slaves </a:t>
            </a:r>
            <a:endParaRPr lang="en-US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29556" y="5229200"/>
            <a:ext cx="682227" cy="93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52320" y="4725144"/>
            <a:ext cx="529249" cy="722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52320" y="5589240"/>
            <a:ext cx="529249" cy="722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14429" y="5877272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3"/>
                </a:solidFill>
              </a:rPr>
              <a:t>Primary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8605" y="4869160"/>
            <a:ext cx="12490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3"/>
                </a:solidFill>
              </a:rPr>
              <a:t>Secondary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6597" y="5949280"/>
            <a:ext cx="12490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3"/>
                </a:solidFill>
              </a:rPr>
              <a:t>Secondary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cxnSp>
        <p:nvCxnSpPr>
          <p:cNvPr id="15" name="Straight Arrow Connector 14"/>
          <p:cNvCxnSpPr>
            <a:stCxn id="4" idx="1"/>
            <a:endCxn id="5" idx="3"/>
          </p:cNvCxnSpPr>
          <p:nvPr/>
        </p:nvCxnSpPr>
        <p:spPr>
          <a:xfrm flipV="1">
            <a:off x="6511783" y="5086620"/>
            <a:ext cx="940537" cy="6085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  <a:endCxn id="6" idx="3"/>
          </p:cNvCxnSpPr>
          <p:nvPr/>
        </p:nvCxnSpPr>
        <p:spPr>
          <a:xfrm>
            <a:off x="6511783" y="5695160"/>
            <a:ext cx="940537" cy="2555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284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r>
              <a:rPr lang="en-US" dirty="0" err="1" smtClean="0"/>
              <a:t>OpenDNSSEC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check if the </a:t>
            </a:r>
            <a:r>
              <a:rPr lang="en-US" dirty="0" err="1" smtClean="0"/>
              <a:t>config</a:t>
            </a:r>
            <a:r>
              <a:rPr lang="en-US" dirty="0" smtClean="0"/>
              <a:t> files are valid</a:t>
            </a:r>
          </a:p>
          <a:p>
            <a:pPr marL="271463" lvl="1" indent="0">
              <a:buNone/>
            </a:pPr>
            <a:r>
              <a:rPr lang="en-US" dirty="0" err="1">
                <a:latin typeface="Courier New"/>
                <a:cs typeface="Courier New"/>
              </a:rPr>
              <a:t>o</a:t>
            </a:r>
            <a:r>
              <a:rPr lang="en-US" dirty="0" err="1" smtClean="0">
                <a:latin typeface="Courier New"/>
                <a:cs typeface="Courier New"/>
              </a:rPr>
              <a:t>ds-kaspcheck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To generate the DS record from KSK</a:t>
            </a:r>
          </a:p>
          <a:p>
            <a:pPr marL="269875" lvl="1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ods-ksmutil</a:t>
            </a:r>
            <a:r>
              <a:rPr lang="en-US" dirty="0" smtClean="0">
                <a:latin typeface="Courier New"/>
                <a:cs typeface="Courier New"/>
              </a:rPr>
              <a:t> key list –v (to get the </a:t>
            </a:r>
            <a:r>
              <a:rPr lang="en-US" dirty="0" err="1" smtClean="0">
                <a:latin typeface="Courier New"/>
                <a:cs typeface="Courier New"/>
              </a:rPr>
              <a:t>keytag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marL="269875" lvl="1" indent="0">
              <a:buNone/>
            </a:pPr>
            <a:r>
              <a:rPr lang="en-US" dirty="0" err="1">
                <a:latin typeface="Courier New"/>
                <a:cs typeface="Courier New"/>
              </a:rPr>
              <a:t>o</a:t>
            </a:r>
            <a:r>
              <a:rPr lang="en-US" dirty="0" err="1" smtClean="0">
                <a:latin typeface="Courier New"/>
                <a:cs typeface="Courier New"/>
              </a:rPr>
              <a:t>ds-ksmutil</a:t>
            </a:r>
            <a:r>
              <a:rPr lang="en-US" dirty="0" smtClean="0">
                <a:latin typeface="Courier New"/>
                <a:cs typeface="Courier New"/>
              </a:rPr>
              <a:t> key export –z </a:t>
            </a:r>
            <a:r>
              <a:rPr lang="en-US" dirty="0" err="1" smtClean="0">
                <a:latin typeface="Courier New"/>
                <a:cs typeface="Courier New"/>
              </a:rPr>
              <a:t>example.com</a:t>
            </a:r>
            <a:r>
              <a:rPr lang="en-US" dirty="0" smtClean="0">
                <a:latin typeface="Courier New"/>
                <a:cs typeface="Courier New"/>
              </a:rPr>
              <a:t> –e publish –x &lt;</a:t>
            </a:r>
            <a:r>
              <a:rPr lang="en-US" dirty="0" err="1" smtClean="0">
                <a:latin typeface="Courier New"/>
                <a:cs typeface="Courier New"/>
              </a:rPr>
              <a:t>keytag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481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Logging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ses the system’s syslog for logging. Define a log facility to where the messages will go</a:t>
            </a:r>
          </a:p>
          <a:p>
            <a:pPr marL="269875" lvl="1" indent="0">
              <a:buNone/>
            </a:pPr>
            <a:r>
              <a:rPr lang="it-IT" dirty="0" smtClean="0">
                <a:latin typeface="Courier New"/>
                <a:cs typeface="Courier New"/>
              </a:rPr>
              <a:t>&lt;</a:t>
            </a:r>
            <a:r>
              <a:rPr lang="it-IT" dirty="0" err="1">
                <a:latin typeface="Courier New"/>
                <a:cs typeface="Courier New"/>
              </a:rPr>
              <a:t>Logging</a:t>
            </a:r>
            <a:r>
              <a:rPr lang="it-IT" dirty="0" smtClean="0">
                <a:latin typeface="Courier New"/>
                <a:cs typeface="Courier New"/>
              </a:rPr>
              <a:t>&gt;</a:t>
            </a:r>
          </a:p>
          <a:p>
            <a:pPr marL="269875" lvl="1" indent="0">
              <a:buNone/>
            </a:pPr>
            <a:r>
              <a:rPr lang="it-IT" dirty="0" smtClean="0">
                <a:latin typeface="Courier New"/>
                <a:cs typeface="Courier New"/>
              </a:rPr>
              <a:t>&lt;</a:t>
            </a:r>
            <a:r>
              <a:rPr lang="it-IT" dirty="0" err="1">
                <a:latin typeface="Courier New"/>
                <a:cs typeface="Courier New"/>
              </a:rPr>
              <a:t>Syslog</a:t>
            </a:r>
            <a:r>
              <a:rPr lang="it-IT" dirty="0">
                <a:latin typeface="Courier New"/>
                <a:cs typeface="Courier New"/>
              </a:rPr>
              <a:t>&gt;&lt;</a:t>
            </a:r>
            <a:r>
              <a:rPr lang="it-IT" dirty="0" err="1">
                <a:latin typeface="Courier New"/>
                <a:cs typeface="Courier New"/>
              </a:rPr>
              <a:t>Facility</a:t>
            </a:r>
            <a:r>
              <a:rPr lang="it-IT" dirty="0">
                <a:latin typeface="Courier New"/>
                <a:cs typeface="Courier New"/>
              </a:rPr>
              <a:t>&gt;local0&lt;/</a:t>
            </a:r>
            <a:r>
              <a:rPr lang="it-IT" dirty="0" err="1">
                <a:latin typeface="Courier New"/>
                <a:cs typeface="Courier New"/>
              </a:rPr>
              <a:t>Facility</a:t>
            </a:r>
            <a:r>
              <a:rPr lang="it-IT" dirty="0">
                <a:latin typeface="Courier New"/>
                <a:cs typeface="Courier New"/>
              </a:rPr>
              <a:t>&gt;&lt;/</a:t>
            </a:r>
            <a:r>
              <a:rPr lang="it-IT" dirty="0" err="1">
                <a:latin typeface="Courier New"/>
                <a:cs typeface="Courier New"/>
              </a:rPr>
              <a:t>Syslog</a:t>
            </a:r>
            <a:r>
              <a:rPr lang="it-IT" dirty="0">
                <a:latin typeface="Courier New"/>
                <a:cs typeface="Courier New"/>
              </a:rPr>
              <a:t>&gt;</a:t>
            </a:r>
          </a:p>
          <a:p>
            <a:pPr marL="269875" lvl="1" indent="0">
              <a:buNone/>
            </a:pPr>
            <a:r>
              <a:rPr lang="it-IT" dirty="0" smtClean="0">
                <a:latin typeface="Courier New"/>
                <a:cs typeface="Courier New"/>
              </a:rPr>
              <a:t>&lt;</a:t>
            </a:r>
            <a:r>
              <a:rPr lang="it-IT" dirty="0">
                <a:latin typeface="Courier New"/>
                <a:cs typeface="Courier New"/>
              </a:rPr>
              <a:t>/</a:t>
            </a:r>
            <a:r>
              <a:rPr lang="it-IT" dirty="0" err="1">
                <a:latin typeface="Courier New"/>
                <a:cs typeface="Courier New"/>
              </a:rPr>
              <a:t>Logging</a:t>
            </a:r>
            <a:r>
              <a:rPr lang="it-IT" dirty="0" smtClean="0">
                <a:latin typeface="Courier New"/>
                <a:cs typeface="Courier New"/>
              </a:rPr>
              <a:t>&gt;</a:t>
            </a:r>
          </a:p>
          <a:p>
            <a:pPr marL="342900" indent="-342900"/>
            <a:r>
              <a:rPr lang="it-IT" dirty="0" err="1" smtClean="0">
                <a:cs typeface="Courier New"/>
              </a:rPr>
              <a:t>Check</a:t>
            </a:r>
            <a:r>
              <a:rPr lang="it-IT" dirty="0" smtClean="0">
                <a:cs typeface="Courier New"/>
              </a:rPr>
              <a:t> </a:t>
            </a:r>
            <a:r>
              <a:rPr lang="it-IT" dirty="0" err="1" smtClean="0">
                <a:cs typeface="Courier New"/>
              </a:rPr>
              <a:t>your</a:t>
            </a:r>
            <a:r>
              <a:rPr lang="it-IT" dirty="0" smtClean="0">
                <a:cs typeface="Courier New"/>
              </a:rPr>
              <a:t> </a:t>
            </a:r>
            <a:r>
              <a:rPr lang="it-IT" dirty="0" err="1" smtClean="0">
                <a:cs typeface="Courier New"/>
              </a:rPr>
              <a:t>logfile</a:t>
            </a:r>
            <a:r>
              <a:rPr lang="it-IT" dirty="0" smtClean="0">
                <a:cs typeface="Courier New"/>
              </a:rPr>
              <a:t> – /</a:t>
            </a:r>
            <a:r>
              <a:rPr lang="it-IT" dirty="0" err="1" smtClean="0">
                <a:cs typeface="Courier New"/>
              </a:rPr>
              <a:t>var</a:t>
            </a:r>
            <a:r>
              <a:rPr lang="it-IT" dirty="0" smtClean="0">
                <a:cs typeface="Courier New"/>
              </a:rPr>
              <a:t>/log/</a:t>
            </a:r>
            <a:r>
              <a:rPr lang="it-IT" dirty="0" err="1" smtClean="0">
                <a:cs typeface="Courier New"/>
              </a:rPr>
              <a:t>messages</a:t>
            </a:r>
            <a:r>
              <a:rPr lang="it-IT" dirty="0" smtClean="0">
                <a:cs typeface="Courier New"/>
              </a:rPr>
              <a:t> </a:t>
            </a:r>
          </a:p>
          <a:p>
            <a:pPr marL="269875" lvl="1" indent="0">
              <a:buNone/>
            </a:pPr>
            <a:r>
              <a:rPr lang="it-IT" dirty="0" err="1" smtClean="0">
                <a:latin typeface="Courier New"/>
                <a:cs typeface="Courier New"/>
              </a:rPr>
              <a:t>tail</a:t>
            </a:r>
            <a:r>
              <a:rPr lang="it-IT" dirty="0" smtClean="0">
                <a:latin typeface="Courier New"/>
                <a:cs typeface="Courier New"/>
              </a:rPr>
              <a:t> –</a:t>
            </a:r>
            <a:r>
              <a:rPr lang="it-IT" dirty="0" err="1" smtClean="0">
                <a:latin typeface="Courier New"/>
                <a:cs typeface="Courier New"/>
              </a:rPr>
              <a:t>f</a:t>
            </a:r>
            <a:r>
              <a:rPr lang="it-IT" dirty="0" smtClean="0">
                <a:latin typeface="Courier New"/>
                <a:cs typeface="Courier New"/>
              </a:rPr>
              <a:t> /</a:t>
            </a:r>
            <a:r>
              <a:rPr lang="it-IT" dirty="0" err="1" smtClean="0">
                <a:latin typeface="Courier New"/>
                <a:cs typeface="Courier New"/>
              </a:rPr>
              <a:t>var</a:t>
            </a:r>
            <a:r>
              <a:rPr lang="it-IT" dirty="0" smtClean="0">
                <a:latin typeface="Courier New"/>
                <a:cs typeface="Courier New"/>
              </a:rPr>
              <a:t>/log/</a:t>
            </a:r>
            <a:r>
              <a:rPr lang="it-IT" dirty="0" err="1" smtClean="0">
                <a:latin typeface="Courier New"/>
                <a:cs typeface="Courier New"/>
              </a:rPr>
              <a:t>messages</a:t>
            </a:r>
            <a:r>
              <a:rPr lang="it-IT" dirty="0" smtClean="0">
                <a:latin typeface="Courier New"/>
                <a:cs typeface="Courier New"/>
              </a:rPr>
              <a:t> | </a:t>
            </a:r>
            <a:r>
              <a:rPr lang="it-IT" dirty="0" err="1" smtClean="0">
                <a:latin typeface="Courier New"/>
                <a:cs typeface="Courier New"/>
              </a:rPr>
              <a:t>grep</a:t>
            </a:r>
            <a:r>
              <a:rPr lang="it-IT" dirty="0" smtClean="0">
                <a:latin typeface="Courier New"/>
                <a:cs typeface="Courier New"/>
              </a:rPr>
              <a:t> </a:t>
            </a:r>
            <a:r>
              <a:rPr lang="it-IT" dirty="0" err="1" smtClean="0">
                <a:latin typeface="Courier New"/>
                <a:cs typeface="Courier New"/>
              </a:rPr>
              <a:t>ods</a:t>
            </a:r>
            <a:r>
              <a:rPr lang="it-IT" dirty="0" smtClean="0">
                <a:latin typeface="Courier New"/>
                <a:cs typeface="Courier New"/>
              </a:rPr>
              <a:t>*</a:t>
            </a:r>
          </a:p>
          <a:p>
            <a:pPr marL="342900" indent="-342900"/>
            <a:r>
              <a:rPr lang="it-IT" dirty="0" err="1" smtClean="0">
                <a:cs typeface="Courier New"/>
              </a:rPr>
              <a:t>If</a:t>
            </a:r>
            <a:r>
              <a:rPr lang="it-IT" dirty="0" smtClean="0">
                <a:cs typeface="Courier New"/>
              </a:rPr>
              <a:t> </a:t>
            </a:r>
            <a:r>
              <a:rPr lang="it-IT" dirty="0" err="1" smtClean="0">
                <a:cs typeface="Courier New"/>
              </a:rPr>
              <a:t>you</a:t>
            </a:r>
            <a:r>
              <a:rPr lang="it-IT" dirty="0" smtClean="0">
                <a:cs typeface="Courier New"/>
              </a:rPr>
              <a:t> </a:t>
            </a:r>
            <a:r>
              <a:rPr lang="it-IT" dirty="0" err="1" smtClean="0">
                <a:cs typeface="Courier New"/>
              </a:rPr>
              <a:t>have</a:t>
            </a:r>
            <a:r>
              <a:rPr lang="it-IT" dirty="0" smtClean="0">
                <a:cs typeface="Courier New"/>
              </a:rPr>
              <a:t> </a:t>
            </a:r>
            <a:r>
              <a:rPr lang="it-IT" dirty="0" err="1" smtClean="0">
                <a:cs typeface="Courier New"/>
              </a:rPr>
              <a:t>syslog</a:t>
            </a:r>
            <a:r>
              <a:rPr lang="it-IT" dirty="0" smtClean="0">
                <a:cs typeface="Courier New"/>
              </a:rPr>
              <a:t>, </a:t>
            </a:r>
            <a:r>
              <a:rPr lang="it-IT" dirty="0" err="1" smtClean="0">
                <a:cs typeface="Courier New"/>
              </a:rPr>
              <a:t>you</a:t>
            </a:r>
            <a:r>
              <a:rPr lang="it-IT" dirty="0" smtClean="0">
                <a:cs typeface="Courier New"/>
              </a:rPr>
              <a:t> can </a:t>
            </a:r>
            <a:r>
              <a:rPr lang="it-IT" dirty="0" err="1" smtClean="0">
                <a:cs typeface="Courier New"/>
              </a:rPr>
              <a:t>edit</a:t>
            </a:r>
            <a:r>
              <a:rPr lang="it-IT" dirty="0" smtClean="0">
                <a:cs typeface="Courier New"/>
              </a:rPr>
              <a:t> /</a:t>
            </a:r>
            <a:r>
              <a:rPr lang="it-IT" dirty="0" err="1" smtClean="0">
                <a:cs typeface="Courier New"/>
              </a:rPr>
              <a:t>etc</a:t>
            </a:r>
            <a:r>
              <a:rPr lang="it-IT" dirty="0" smtClean="0">
                <a:cs typeface="Courier New"/>
              </a:rPr>
              <a:t>/</a:t>
            </a:r>
            <a:r>
              <a:rPr lang="it-IT" dirty="0" err="1" smtClean="0">
                <a:cs typeface="Courier New"/>
              </a:rPr>
              <a:t>rsyslog.conf</a:t>
            </a:r>
            <a:r>
              <a:rPr lang="it-IT" dirty="0" smtClean="0">
                <a:cs typeface="Courier New"/>
              </a:rPr>
              <a:t> to </a:t>
            </a:r>
            <a:endParaRPr lang="en-US" dirty="0"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2202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common problems encountered:</a:t>
            </a:r>
          </a:p>
          <a:p>
            <a:r>
              <a:rPr lang="en-US" dirty="0" smtClean="0"/>
              <a:t>Starting </a:t>
            </a:r>
            <a:r>
              <a:rPr lang="en-US" dirty="0" err="1" smtClean="0"/>
              <a:t>opendnssec</a:t>
            </a:r>
            <a:endParaRPr lang="en-US" dirty="0" smtClean="0"/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# </a:t>
            </a:r>
            <a:r>
              <a:rPr lang="en-US" dirty="0" err="1" smtClean="0">
                <a:latin typeface="Courier New"/>
                <a:cs typeface="Courier New"/>
              </a:rPr>
              <a:t>ods</a:t>
            </a:r>
            <a:r>
              <a:rPr lang="en-US" dirty="0" smtClean="0">
                <a:latin typeface="Courier New"/>
                <a:cs typeface="Courier New"/>
              </a:rPr>
              <a:t>-control start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Starting enforcer...</a:t>
            </a:r>
          </a:p>
          <a:p>
            <a:pPr marL="269875" lvl="1" indent="0">
              <a:buNone/>
            </a:pPr>
            <a:r>
              <a:rPr lang="en-US" dirty="0" err="1">
                <a:latin typeface="Courier New"/>
                <a:cs typeface="Courier New"/>
              </a:rPr>
              <a:t>OpenDNSSEC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ods-enforcerd</a:t>
            </a:r>
            <a:r>
              <a:rPr lang="en-US" dirty="0">
                <a:latin typeface="Courier New"/>
                <a:cs typeface="Courier New"/>
              </a:rPr>
              <a:t> started (version 1.4.1), </a:t>
            </a:r>
            <a:r>
              <a:rPr lang="en-US" dirty="0" err="1">
                <a:latin typeface="Courier New"/>
                <a:cs typeface="Courier New"/>
              </a:rPr>
              <a:t>pid</a:t>
            </a:r>
            <a:r>
              <a:rPr lang="en-US" dirty="0">
                <a:latin typeface="Courier New"/>
                <a:cs typeface="Courier New"/>
              </a:rPr>
              <a:t> 5601</a:t>
            </a:r>
          </a:p>
          <a:p>
            <a:pPr marL="269875" lvl="1" indent="0">
              <a:buNone/>
            </a:pPr>
            <a:r>
              <a:rPr lang="en-US" dirty="0">
                <a:latin typeface="Courier New"/>
                <a:cs typeface="Courier New"/>
              </a:rPr>
              <a:t>Could not start enforcer</a:t>
            </a:r>
          </a:p>
          <a:p>
            <a:r>
              <a:rPr lang="en-US" dirty="0" smtClean="0"/>
              <a:t>Database not updated (when adding zones)</a:t>
            </a:r>
          </a:p>
          <a:p>
            <a:r>
              <a:rPr lang="en-US" dirty="0" smtClean="0"/>
              <a:t>Typo / error in the configuration files. Run</a:t>
            </a:r>
          </a:p>
          <a:p>
            <a:pPr marL="269875" lvl="1" indent="0">
              <a:buNone/>
            </a:pPr>
            <a:r>
              <a:rPr lang="en-US" dirty="0" err="1">
                <a:latin typeface="Courier New"/>
                <a:cs typeface="Courier New"/>
              </a:rPr>
              <a:t>o</a:t>
            </a:r>
            <a:r>
              <a:rPr lang="en-US" dirty="0" err="1" smtClean="0">
                <a:latin typeface="Courier New"/>
                <a:cs typeface="Courier New"/>
              </a:rPr>
              <a:t>ds-kaspcheck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30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8" name="Picture 3" descr="ask-300x29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5244" r="5244"/>
          <a:stretch>
            <a:fillRect/>
          </a:stretch>
        </p:blipFill>
        <p:spPr>
          <a:xfrm>
            <a:off x="2915816" y="1700808"/>
            <a:ext cx="4100512" cy="4565650"/>
          </a:xfrm>
        </p:spPr>
      </p:pic>
    </p:spTree>
    <p:extLst>
      <p:ext uri="{BB962C8B-B14F-4D97-AF65-F5344CB8AC3E}">
        <p14:creationId xmlns:p14="http://schemas.microsoft.com/office/powerpoint/2010/main" val="6707364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 Operational Practices</a:t>
            </a:r>
          </a:p>
          <a:p>
            <a:pPr lvl="1"/>
            <a:r>
              <a:rPr lang="en-US" dirty="0">
                <a:hlinkClick r:id="rId2"/>
              </a:rPr>
              <a:t>http://tools.ietf.org/html/</a:t>
            </a:r>
            <a:r>
              <a:rPr lang="en-US" dirty="0" smtClean="0">
                <a:hlinkClick r:id="rId2"/>
              </a:rPr>
              <a:t>rfc6781</a:t>
            </a:r>
            <a:endParaRPr lang="en-US" dirty="0" smtClean="0"/>
          </a:p>
          <a:p>
            <a:pPr lvl="1"/>
            <a:r>
              <a:rPr lang="en-US" dirty="0" smtClean="0"/>
              <a:t>Informational, published December 2012</a:t>
            </a:r>
          </a:p>
          <a:p>
            <a:r>
              <a:rPr lang="en-US" dirty="0"/>
              <a:t>A Framework for DNSSEC Policies and DNSSEC Practice Statements</a:t>
            </a:r>
          </a:p>
          <a:p>
            <a:pPr lvl="1"/>
            <a:r>
              <a:rPr lang="en-US" dirty="0">
                <a:hlinkClick r:id="rId3"/>
              </a:rPr>
              <a:t>http://tools.ietf.org/html/rfc6841</a:t>
            </a:r>
            <a:endParaRPr lang="en-US" dirty="0"/>
          </a:p>
          <a:p>
            <a:pPr lvl="1"/>
            <a:r>
              <a:rPr lang="en-US" dirty="0"/>
              <a:t>Informational, published January </a:t>
            </a:r>
            <a:r>
              <a:rPr lang="en-US" dirty="0" smtClean="0"/>
              <a:t>2013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0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en-US"/>
          </a:p>
        </p:txBody>
      </p:sp>
      <p:sp>
        <p:nvSpPr>
          <p:cNvPr id="51203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End of Session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69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Records</a:t>
            </a: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Entries in the DNS zone file</a:t>
            </a:r>
          </a:p>
          <a:p>
            <a:r>
              <a:rPr lang="en-US" dirty="0" smtClean="0"/>
              <a:t>Components: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11570"/>
              </p:ext>
            </p:extLst>
          </p:nvPr>
        </p:nvGraphicFramePr>
        <p:xfrm>
          <a:off x="1547664" y="2996952"/>
          <a:ext cx="6096000" cy="2763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60240"/>
                <a:gridCol w="39357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</a:t>
                      </a:r>
                      <a:r>
                        <a:rPr lang="en-US" baseline="0" dirty="0" smtClean="0"/>
                        <a:t> Record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 substitution for FQDN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Timing parameter,</a:t>
                      </a:r>
                      <a:r>
                        <a:rPr lang="en-US" baseline="0" dirty="0" smtClean="0"/>
                        <a:t> an expiration limit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for Internet,</a:t>
                      </a:r>
                      <a:r>
                        <a:rPr lang="en-US" baseline="0" dirty="0" smtClean="0"/>
                        <a:t> CH for Chaos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RR</a:t>
                      </a:r>
                      <a:r>
                        <a:rPr lang="en-US" baseline="0" dirty="0" smtClean="0"/>
                        <a:t> Type (A, AAAA, MX, PTR) for different purposes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Anything after</a:t>
                      </a:r>
                      <a:r>
                        <a:rPr lang="en-US" baseline="0" dirty="0" smtClean="0"/>
                        <a:t> the Type identifier; </a:t>
                      </a:r>
                      <a:r>
                        <a:rPr lang="en-US" dirty="0" smtClean="0"/>
                        <a:t>Additional data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449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Resource Record Types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102841"/>
              </p:ext>
            </p:extLst>
          </p:nvPr>
        </p:nvGraphicFramePr>
        <p:xfrm>
          <a:off x="395536" y="1268761"/>
          <a:ext cx="8640959" cy="512428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27777"/>
                <a:gridCol w="2458524"/>
                <a:gridCol w="4554658"/>
              </a:tblGrid>
              <a:tr h="349577">
                <a:tc>
                  <a:txBody>
                    <a:bodyPr/>
                    <a:lstStyle/>
                    <a:p>
                      <a:r>
                        <a:rPr lang="en-US" dirty="0" smtClean="0"/>
                        <a:t>RR </a:t>
                      </a:r>
                      <a:r>
                        <a:rPr lang="en-US" baseline="0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Functions</a:t>
                      </a:r>
                      <a:endParaRPr lang="en-US" dirty="0"/>
                    </a:p>
                  </a:txBody>
                  <a:tcPr/>
                </a:tc>
              </a:tr>
              <a:tr h="642351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Address record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Maps domain</a:t>
                      </a:r>
                      <a:r>
                        <a:rPr lang="en-US" baseline="0" dirty="0" smtClean="0"/>
                        <a:t> name to IP address</a:t>
                      </a:r>
                      <a:r>
                        <a:rPr lang="en-US" sz="1600" baseline="0" dirty="0" smtClean="0">
                          <a:latin typeface="Courier New"/>
                          <a:cs typeface="Courier New"/>
                        </a:rPr>
                        <a:t> </a:t>
                      </a:r>
                    </a:p>
                    <a:p>
                      <a:r>
                        <a:rPr lang="en-US" sz="1600" baseline="0" dirty="0" err="1" smtClean="0">
                          <a:latin typeface="Courier New"/>
                          <a:cs typeface="Courier New"/>
                        </a:rPr>
                        <a:t>www.apnic.net</a:t>
                      </a:r>
                      <a:r>
                        <a:rPr lang="en-US" sz="1600" baseline="0" dirty="0" smtClean="0">
                          <a:latin typeface="Courier New"/>
                          <a:cs typeface="Courier New"/>
                        </a:rPr>
                        <a:t>. IN A 203.176.189.99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dirty="0" smtClean="0"/>
                        <a:t>AAAA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IPv6 address record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Maps domain</a:t>
                      </a:r>
                      <a:r>
                        <a:rPr lang="en-US" baseline="0" dirty="0" smtClean="0"/>
                        <a:t> name to an IPv6 address</a:t>
                      </a:r>
                      <a:endParaRPr lang="en-US" sz="1800" baseline="0" dirty="0" smtClean="0">
                        <a:latin typeface="Courier New"/>
                        <a:cs typeface="Courier New"/>
                      </a:endParaRPr>
                    </a:p>
                    <a:p>
                      <a:r>
                        <a:rPr lang="en-US" sz="1600" baseline="0" dirty="0" err="1" smtClean="0">
                          <a:latin typeface="Courier New"/>
                          <a:cs typeface="Courier New"/>
                        </a:rPr>
                        <a:t>www.apnic.net</a:t>
                      </a:r>
                      <a:r>
                        <a:rPr lang="en-US" sz="1600" baseline="0" dirty="0" smtClean="0">
                          <a:latin typeface="Courier New"/>
                          <a:cs typeface="Courier New"/>
                        </a:rPr>
                        <a:t>. IN AAAA 2001:db8::1</a:t>
                      </a:r>
                      <a:endParaRPr lang="en-US" dirty="0" smtClean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en-US" dirty="0" smtClean="0"/>
                        <a:t>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 server record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delegating zone to a</a:t>
                      </a:r>
                      <a:r>
                        <a:rPr lang="en-US" baseline="0" dirty="0" smtClean="0"/>
                        <a:t> nameserver</a:t>
                      </a:r>
                      <a:endParaRPr lang="en-US" sz="1600" baseline="0" dirty="0" smtClean="0">
                        <a:latin typeface="Courier New"/>
                        <a:cs typeface="Courier New"/>
                      </a:endParaRPr>
                    </a:p>
                    <a:p>
                      <a:r>
                        <a:rPr lang="en-US" sz="1600" baseline="0" dirty="0" err="1" smtClean="0">
                          <a:latin typeface="Courier New"/>
                          <a:cs typeface="Courier New"/>
                        </a:rPr>
                        <a:t>apnic.net</a:t>
                      </a:r>
                      <a:r>
                        <a:rPr lang="en-US" sz="1600" baseline="0" dirty="0" smtClean="0">
                          <a:latin typeface="Courier New"/>
                          <a:cs typeface="Courier New"/>
                        </a:rPr>
                        <a:t>. IN NS ns1.apnic.net.</a:t>
                      </a:r>
                      <a:endParaRPr lang="en-US" sz="1600" dirty="0" smtClean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US" dirty="0" smtClean="0"/>
                        <a:t>PTR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Pointer record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Maps an IP address to a domain name</a:t>
                      </a:r>
                      <a:endParaRPr lang="en-US" sz="1600" baseline="0" dirty="0" smtClean="0">
                        <a:latin typeface="Courier New"/>
                        <a:cs typeface="Courier New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 dirty="0" smtClean="0">
                          <a:latin typeface="Courier New"/>
                          <a:cs typeface="Courier New"/>
                        </a:rPr>
                        <a:t>99.189.176.203.in-addr.arpa. IN PTR </a:t>
                      </a:r>
                      <a:r>
                        <a:rPr lang="en-US" sz="1500" baseline="0" dirty="0" err="1" smtClean="0">
                          <a:latin typeface="Courier New"/>
                          <a:cs typeface="Courier New"/>
                        </a:rPr>
                        <a:t>www.apnic.net</a:t>
                      </a:r>
                      <a:r>
                        <a:rPr lang="en-US" sz="1500" baseline="0" dirty="0" smtClean="0">
                          <a:latin typeface="Courier New"/>
                          <a:cs typeface="Courier New"/>
                        </a:rPr>
                        <a:t>.</a:t>
                      </a:r>
                      <a:endParaRPr lang="en-US" sz="1500" dirty="0" smtClean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611760">
                <a:tc>
                  <a:txBody>
                    <a:bodyPr/>
                    <a:lstStyle/>
                    <a:p>
                      <a:r>
                        <a:rPr lang="en-US" dirty="0" smtClean="0"/>
                        <a:t>CNAME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Canonical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Maps an alias to a hostname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urier New"/>
                          <a:cs typeface="Courier New"/>
                        </a:rPr>
                        <a:t>web</a:t>
                      </a:r>
                      <a:r>
                        <a:rPr lang="en-US" sz="1600" baseline="0" dirty="0" smtClean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sz="1600" dirty="0" smtClean="0">
                          <a:latin typeface="Courier New"/>
                          <a:cs typeface="Courier New"/>
                        </a:rPr>
                        <a:t>IN CNAME </a:t>
                      </a:r>
                      <a:r>
                        <a:rPr lang="en-US" sz="1600" dirty="0" err="1" smtClean="0">
                          <a:latin typeface="Courier New"/>
                          <a:cs typeface="Courier New"/>
                        </a:rPr>
                        <a:t>www.apnic.net</a:t>
                      </a:r>
                      <a:r>
                        <a:rPr lang="en-US" sz="1600" dirty="0" smtClean="0">
                          <a:latin typeface="Courier New"/>
                          <a:cs typeface="Courier New"/>
                        </a:rPr>
                        <a:t>.</a:t>
                      </a:r>
                    </a:p>
                  </a:txBody>
                  <a:tcPr/>
                </a:tc>
              </a:tr>
              <a:tr h="611760">
                <a:tc>
                  <a:txBody>
                    <a:bodyPr/>
                    <a:lstStyle/>
                    <a:p>
                      <a:r>
                        <a:rPr lang="en-US" dirty="0" smtClean="0"/>
                        <a:t>MX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Mail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Defines where to</a:t>
                      </a:r>
                      <a:r>
                        <a:rPr lang="en-US" sz="1800" baseline="0" dirty="0" smtClean="0">
                          <a:latin typeface="Arial"/>
                          <a:cs typeface="Arial"/>
                        </a:rPr>
                        <a:t> deliver mail for user @ domain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>
                          <a:latin typeface="Courier New"/>
                          <a:cs typeface="Courier New"/>
                        </a:rPr>
                        <a:t>apnic.net</a:t>
                      </a:r>
                      <a:r>
                        <a:rPr lang="en-US" sz="1500" dirty="0" smtClean="0">
                          <a:latin typeface="Courier New"/>
                          <a:cs typeface="Courier New"/>
                        </a:rPr>
                        <a:t>. IN MX 10 mail01.apnic.net.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 dirty="0" smtClean="0">
                          <a:latin typeface="Courier New"/>
                          <a:cs typeface="Courier New"/>
                        </a:rPr>
                        <a:t>           </a:t>
                      </a:r>
                      <a:r>
                        <a:rPr lang="en-US" sz="1500" dirty="0" smtClean="0">
                          <a:latin typeface="Courier New"/>
                          <a:cs typeface="Courier New"/>
                        </a:rPr>
                        <a:t>IN MX 20 mail02.apnic.net.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812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RRs in a zone file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628800"/>
            <a:ext cx="8352928" cy="42050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apnic.net</a:t>
            </a:r>
            <a:r>
              <a:rPr lang="en-US" dirty="0" smtClean="0"/>
              <a:t>. 7200 IN      SOA     </a:t>
            </a:r>
            <a:r>
              <a:rPr lang="en-US" dirty="0" err="1" smtClean="0"/>
              <a:t>ns.apnic.net</a:t>
            </a:r>
            <a:r>
              <a:rPr lang="en-US" dirty="0" smtClean="0"/>
              <a:t>. </a:t>
            </a:r>
            <a:r>
              <a:rPr lang="en-US" dirty="0" err="1" smtClean="0"/>
              <a:t>admin.apnic.net</a:t>
            </a:r>
            <a:r>
              <a:rPr lang="en-US" dirty="0" smtClean="0"/>
              <a:t>. (</a:t>
            </a:r>
          </a:p>
          <a:p>
            <a:pPr marL="0" indent="0">
              <a:buNone/>
            </a:pPr>
            <a:r>
              <a:rPr lang="en-US" dirty="0" smtClean="0"/>
              <a:t>                        2013071001	; Serial </a:t>
            </a:r>
          </a:p>
          <a:p>
            <a:pPr marL="0" indent="0">
              <a:buNone/>
            </a:pPr>
            <a:r>
              <a:rPr lang="en-US" dirty="0" smtClean="0"/>
              <a:t>                        12h  		; Refresh 12 hours</a:t>
            </a:r>
          </a:p>
          <a:p>
            <a:pPr marL="0" indent="0">
              <a:buNone/>
            </a:pPr>
            <a:r>
              <a:rPr lang="en-US" dirty="0" smtClean="0"/>
              <a:t>                        4h  		; Retry 4 hours</a:t>
            </a:r>
          </a:p>
          <a:p>
            <a:pPr marL="0" indent="0">
              <a:buNone/>
            </a:pPr>
            <a:r>
              <a:rPr lang="en-US" dirty="0" smtClean="0"/>
              <a:t>                        4d 		; Expire 4 days</a:t>
            </a:r>
          </a:p>
          <a:p>
            <a:pPr marL="0" indent="0">
              <a:buNone/>
            </a:pPr>
            <a:r>
              <a:rPr lang="en-US" dirty="0" smtClean="0"/>
              <a:t>                        2h 		; Negative cache 2 hours 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apnic.net</a:t>
            </a:r>
            <a:r>
              <a:rPr lang="en-US" dirty="0" smtClean="0"/>
              <a:t>. 		7200  	IN    	NS      	</a:t>
            </a:r>
            <a:r>
              <a:rPr lang="en-US" dirty="0" err="1" smtClean="0"/>
              <a:t>ns.apnic.net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 smtClean="0"/>
              <a:t>apnic.net</a:t>
            </a:r>
            <a:r>
              <a:rPr lang="en-US" dirty="0" smtClean="0"/>
              <a:t>. 		7200  	IN    	NS      	</a:t>
            </a:r>
            <a:r>
              <a:rPr lang="en-US" dirty="0" err="1" smtClean="0"/>
              <a:t>ns.ripe.net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 smtClean="0"/>
              <a:t>whois.apnic.net</a:t>
            </a:r>
            <a:r>
              <a:rPr lang="en-US" dirty="0" smtClean="0"/>
              <a:t>. 		3600  	IN	A       	193.0.1.162</a:t>
            </a:r>
          </a:p>
          <a:p>
            <a:pPr marL="0" indent="0">
              <a:buNone/>
            </a:pPr>
            <a:r>
              <a:rPr lang="en-US" dirty="0" err="1" smtClean="0"/>
              <a:t>www.apnic.net</a:t>
            </a:r>
            <a:r>
              <a:rPr lang="en-US" dirty="0" smtClean="0"/>
              <a:t>		3600	IN	A	192.0.3.25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8593" y="5401819"/>
            <a:ext cx="7498764" cy="968376"/>
            <a:chOff x="366" y="3456"/>
            <a:chExt cx="3946" cy="610"/>
          </a:xfrm>
        </p:grpSpPr>
        <p:sp>
          <p:nvSpPr>
            <p:cNvPr id="45062" name="Rectangle 5"/>
            <p:cNvSpPr>
              <a:spLocks noChangeArrowheads="1"/>
            </p:cNvSpPr>
            <p:nvPr/>
          </p:nvSpPr>
          <p:spPr bwMode="auto">
            <a:xfrm>
              <a:off x="2256" y="3456"/>
              <a:ext cx="336" cy="192"/>
            </a:xfrm>
            <a:prstGeom prst="roundRect">
              <a:avLst/>
            </a:prstGeom>
            <a:noFill/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063" name="Rectangle 6"/>
            <p:cNvSpPr>
              <a:spLocks noChangeArrowheads="1"/>
            </p:cNvSpPr>
            <p:nvPr/>
          </p:nvSpPr>
          <p:spPr bwMode="auto">
            <a:xfrm>
              <a:off x="2688" y="3456"/>
              <a:ext cx="336" cy="192"/>
            </a:xfrm>
            <a:prstGeom prst="roundRect">
              <a:avLst/>
            </a:prstGeom>
            <a:noFill/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064" name="Rectangle 7"/>
            <p:cNvSpPr>
              <a:spLocks noChangeArrowheads="1"/>
            </p:cNvSpPr>
            <p:nvPr/>
          </p:nvSpPr>
          <p:spPr bwMode="auto">
            <a:xfrm>
              <a:off x="3208" y="3456"/>
              <a:ext cx="1104" cy="192"/>
            </a:xfrm>
            <a:prstGeom prst="roundRect">
              <a:avLst/>
            </a:prstGeom>
            <a:noFill/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065" name="Rectangle 8"/>
            <p:cNvSpPr>
              <a:spLocks noChangeArrowheads="1"/>
            </p:cNvSpPr>
            <p:nvPr/>
          </p:nvSpPr>
          <p:spPr bwMode="auto">
            <a:xfrm>
              <a:off x="1824" y="3456"/>
              <a:ext cx="384" cy="192"/>
            </a:xfrm>
            <a:prstGeom prst="roundRect">
              <a:avLst/>
            </a:prstGeom>
            <a:noFill/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066" name="Rectangle 9"/>
            <p:cNvSpPr>
              <a:spLocks noChangeArrowheads="1"/>
            </p:cNvSpPr>
            <p:nvPr/>
          </p:nvSpPr>
          <p:spPr bwMode="auto">
            <a:xfrm>
              <a:off x="366" y="3456"/>
              <a:ext cx="1248" cy="192"/>
            </a:xfrm>
            <a:prstGeom prst="roundRect">
              <a:avLst/>
            </a:prstGeom>
            <a:noFill/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7" name="Text Box 10"/>
            <p:cNvSpPr txBox="1">
              <a:spLocks noChangeArrowheads="1"/>
            </p:cNvSpPr>
            <p:nvPr/>
          </p:nvSpPr>
          <p:spPr bwMode="auto">
            <a:xfrm>
              <a:off x="795" y="3846"/>
              <a:ext cx="383" cy="2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rgbClr val="008000"/>
                  </a:solidFill>
                  <a:latin typeface="Helvetica" charset="0"/>
                </a:rPr>
                <a:t>Label</a:t>
              </a:r>
              <a:endParaRPr kumimoji="1" lang="en-US" sz="1600" b="1" dirty="0">
                <a:solidFill>
                  <a:srgbClr val="FFFF00"/>
                </a:solidFill>
                <a:latin typeface="Helvetica" charset="0"/>
              </a:endParaRPr>
            </a:p>
          </p:txBody>
        </p:sp>
        <p:sp>
          <p:nvSpPr>
            <p:cNvPr id="45069" name="Text Box 12"/>
            <p:cNvSpPr txBox="1">
              <a:spLocks noChangeArrowheads="1"/>
            </p:cNvSpPr>
            <p:nvPr/>
          </p:nvSpPr>
          <p:spPr bwMode="auto">
            <a:xfrm>
              <a:off x="1868" y="3843"/>
              <a:ext cx="298" cy="2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sz="1600" b="1" dirty="0" smtClean="0">
                  <a:solidFill>
                    <a:srgbClr val="008000"/>
                  </a:solidFill>
                  <a:latin typeface="Helvetica" charset="0"/>
                </a:rPr>
                <a:t>TTL</a:t>
              </a:r>
              <a:endParaRPr kumimoji="1" lang="en-US" sz="1600" b="1" dirty="0">
                <a:solidFill>
                  <a:srgbClr val="008000"/>
                </a:solidFill>
                <a:latin typeface="Helvetica" charset="0"/>
              </a:endParaRPr>
            </a:p>
          </p:txBody>
        </p:sp>
        <p:sp>
          <p:nvSpPr>
            <p:cNvPr id="45070" name="Text Box 13"/>
            <p:cNvSpPr txBox="1">
              <a:spLocks noChangeArrowheads="1"/>
            </p:cNvSpPr>
            <p:nvPr/>
          </p:nvSpPr>
          <p:spPr bwMode="auto">
            <a:xfrm>
              <a:off x="2228" y="3846"/>
              <a:ext cx="387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rgbClr val="008000"/>
                  </a:solidFill>
                  <a:latin typeface="Helvetica" charset="0"/>
                </a:rPr>
                <a:t>C</a:t>
              </a:r>
              <a:r>
                <a:rPr kumimoji="1" lang="en-US" sz="1600" b="1" dirty="0" smtClean="0">
                  <a:solidFill>
                    <a:srgbClr val="008000"/>
                  </a:solidFill>
                  <a:latin typeface="Helvetica" charset="0"/>
                </a:rPr>
                <a:t>lass</a:t>
              </a:r>
              <a:endParaRPr kumimoji="1" lang="en-US" sz="1600" b="1" dirty="0">
                <a:solidFill>
                  <a:srgbClr val="008000"/>
                </a:solidFill>
                <a:latin typeface="Helvetica" charset="0"/>
              </a:endParaRPr>
            </a:p>
          </p:txBody>
        </p:sp>
        <p:sp>
          <p:nvSpPr>
            <p:cNvPr id="45071" name="Text Box 14"/>
            <p:cNvSpPr txBox="1">
              <a:spLocks noChangeArrowheads="1"/>
            </p:cNvSpPr>
            <p:nvPr/>
          </p:nvSpPr>
          <p:spPr bwMode="auto">
            <a:xfrm>
              <a:off x="2683" y="3846"/>
              <a:ext cx="341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rgbClr val="008000"/>
                  </a:solidFill>
                  <a:latin typeface="Helvetica" charset="0"/>
                </a:rPr>
                <a:t>T</a:t>
              </a:r>
              <a:r>
                <a:rPr kumimoji="1" lang="en-US" sz="1600" b="1" dirty="0" smtClean="0">
                  <a:solidFill>
                    <a:srgbClr val="008000"/>
                  </a:solidFill>
                  <a:latin typeface="Helvetica" charset="0"/>
                </a:rPr>
                <a:t>ype</a:t>
              </a:r>
              <a:endParaRPr kumimoji="1" lang="en-US" sz="1600" b="1" dirty="0">
                <a:solidFill>
                  <a:srgbClr val="008000"/>
                </a:solidFill>
                <a:latin typeface="Helvetica" charset="0"/>
              </a:endParaRPr>
            </a:p>
          </p:txBody>
        </p:sp>
        <p:sp>
          <p:nvSpPr>
            <p:cNvPr id="45072" name="Text Box 15"/>
            <p:cNvSpPr txBox="1">
              <a:spLocks noChangeArrowheads="1"/>
            </p:cNvSpPr>
            <p:nvPr/>
          </p:nvSpPr>
          <p:spPr bwMode="auto">
            <a:xfrm>
              <a:off x="3561" y="3846"/>
              <a:ext cx="401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kumimoji="1" lang="en-US" sz="1600" b="1" dirty="0" err="1">
                  <a:solidFill>
                    <a:srgbClr val="008000"/>
                  </a:solidFill>
                  <a:latin typeface="Helvetica" charset="0"/>
                </a:rPr>
                <a:t>R</a:t>
              </a:r>
              <a:r>
                <a:rPr kumimoji="1" lang="en-US" sz="1600" b="1" dirty="0" err="1" smtClean="0">
                  <a:solidFill>
                    <a:srgbClr val="008000"/>
                  </a:solidFill>
                  <a:latin typeface="Helvetica" charset="0"/>
                </a:rPr>
                <a:t>data</a:t>
              </a:r>
              <a:endParaRPr kumimoji="1" lang="en-US" sz="1600" b="1" dirty="0">
                <a:solidFill>
                  <a:srgbClr val="008000"/>
                </a:solidFill>
                <a:latin typeface="Helvetica" charset="0"/>
              </a:endParaRPr>
            </a:p>
          </p:txBody>
        </p:sp>
      </p:grpSp>
      <p:cxnSp>
        <p:nvCxnSpPr>
          <p:cNvPr id="4" name="Straight Arrow Connector 3"/>
          <p:cNvCxnSpPr>
            <a:stCxn id="45069" idx="0"/>
            <a:endCxn id="45065" idx="2"/>
          </p:cNvCxnSpPr>
          <p:nvPr/>
        </p:nvCxnSpPr>
        <p:spPr>
          <a:xfrm flipH="1" flipV="1">
            <a:off x="3664164" y="5706619"/>
            <a:ext cx="1900" cy="3095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5070" idx="0"/>
            <a:endCxn id="45062" idx="2"/>
          </p:cNvCxnSpPr>
          <p:nvPr/>
        </p:nvCxnSpPr>
        <p:spPr>
          <a:xfrm flipV="1">
            <a:off x="4434754" y="5706621"/>
            <a:ext cx="4750" cy="314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5067" idx="0"/>
            <a:endCxn id="45066" idx="2"/>
          </p:cNvCxnSpPr>
          <p:nvPr/>
        </p:nvCxnSpPr>
        <p:spPr>
          <a:xfrm flipV="1">
            <a:off x="1707757" y="5706621"/>
            <a:ext cx="6652" cy="314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5071" idx="0"/>
            <a:endCxn id="45063" idx="2"/>
          </p:cNvCxnSpPr>
          <p:nvPr/>
        </p:nvCxnSpPr>
        <p:spPr>
          <a:xfrm flipV="1">
            <a:off x="5255703" y="5706621"/>
            <a:ext cx="4751" cy="314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45072" idx="0"/>
            <a:endCxn id="45064" idx="2"/>
          </p:cNvCxnSpPr>
          <p:nvPr/>
        </p:nvCxnSpPr>
        <p:spPr>
          <a:xfrm flipH="1" flipV="1">
            <a:off x="6978366" y="5706621"/>
            <a:ext cx="2851" cy="314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090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75656" y="3789040"/>
            <a:ext cx="1003680" cy="137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Places where DNS data lives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99792" y="1700808"/>
            <a:ext cx="4032448" cy="36004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5"/>
                </a:solidFill>
              </a:rPr>
              <a:t>Changes do not propagate instantly</a:t>
            </a:r>
          </a:p>
          <a:p>
            <a:pPr marL="0" indent="0">
              <a:buNone/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7281863" y="4448175"/>
            <a:ext cx="1587" cy="533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8001000" y="5257800"/>
            <a:ext cx="642938" cy="177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 rot="-5400000">
            <a:off x="4351412" y="5305772"/>
            <a:ext cx="228600" cy="1371600"/>
            <a:chOff x="1632" y="2928"/>
            <a:chExt cx="384" cy="864"/>
          </a:xfrm>
        </p:grpSpPr>
        <p:sp>
          <p:nvSpPr>
            <p:cNvPr id="46127" name="AutoShape 11"/>
            <p:cNvSpPr>
              <a:spLocks noChangeArrowheads="1"/>
            </p:cNvSpPr>
            <p:nvPr/>
          </p:nvSpPr>
          <p:spPr bwMode="auto">
            <a:xfrm>
              <a:off x="1632" y="2928"/>
              <a:ext cx="384" cy="86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8" name="Rectangle 12"/>
            <p:cNvSpPr>
              <a:spLocks noChangeArrowheads="1"/>
            </p:cNvSpPr>
            <p:nvPr/>
          </p:nvSpPr>
          <p:spPr bwMode="auto">
            <a:xfrm>
              <a:off x="1680" y="3168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9" name="Rectangle 13"/>
            <p:cNvSpPr>
              <a:spLocks noChangeArrowheads="1"/>
            </p:cNvSpPr>
            <p:nvPr/>
          </p:nvSpPr>
          <p:spPr bwMode="auto">
            <a:xfrm>
              <a:off x="1824" y="3264"/>
              <a:ext cx="4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 rot="-5400000">
            <a:off x="7375748" y="3577580"/>
            <a:ext cx="228600" cy="1371600"/>
            <a:chOff x="1632" y="2928"/>
            <a:chExt cx="384" cy="864"/>
          </a:xfrm>
        </p:grpSpPr>
        <p:sp>
          <p:nvSpPr>
            <p:cNvPr id="46124" name="AutoShape 15"/>
            <p:cNvSpPr>
              <a:spLocks noChangeArrowheads="1"/>
            </p:cNvSpPr>
            <p:nvPr/>
          </p:nvSpPr>
          <p:spPr bwMode="auto">
            <a:xfrm>
              <a:off x="1632" y="2928"/>
              <a:ext cx="384" cy="86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5" name="Rectangle 16"/>
            <p:cNvSpPr>
              <a:spLocks noChangeArrowheads="1"/>
            </p:cNvSpPr>
            <p:nvPr/>
          </p:nvSpPr>
          <p:spPr bwMode="auto">
            <a:xfrm>
              <a:off x="1680" y="3168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6" name="Rectangle 17"/>
            <p:cNvSpPr>
              <a:spLocks noChangeArrowheads="1"/>
            </p:cNvSpPr>
            <p:nvPr/>
          </p:nvSpPr>
          <p:spPr bwMode="auto">
            <a:xfrm>
              <a:off x="1824" y="3264"/>
              <a:ext cx="4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089" name="AutoShape 18"/>
          <p:cNvSpPr>
            <a:spLocks noChangeArrowheads="1"/>
          </p:cNvSpPr>
          <p:nvPr/>
        </p:nvSpPr>
        <p:spPr bwMode="auto">
          <a:xfrm>
            <a:off x="965200" y="5159375"/>
            <a:ext cx="609600" cy="838200"/>
          </a:xfrm>
          <a:prstGeom prst="can">
            <a:avLst>
              <a:gd name="adj" fmla="val 3437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090" name="Text Box 19"/>
          <p:cNvSpPr txBox="1">
            <a:spLocks noChangeArrowheads="1"/>
          </p:cNvSpPr>
          <p:nvPr/>
        </p:nvSpPr>
        <p:spPr bwMode="auto">
          <a:xfrm>
            <a:off x="587375" y="5997575"/>
            <a:ext cx="1525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600">
                <a:solidFill>
                  <a:srgbClr val="008000"/>
                </a:solidFill>
                <a:latin typeface="Courier New" charset="0"/>
              </a:rPr>
              <a:t>Registry DB</a:t>
            </a:r>
          </a:p>
        </p:txBody>
      </p:sp>
      <p:sp>
        <p:nvSpPr>
          <p:cNvPr id="46091" name="Rectangle 20"/>
          <p:cNvSpPr>
            <a:spLocks noChangeArrowheads="1"/>
          </p:cNvSpPr>
          <p:nvPr/>
        </p:nvSpPr>
        <p:spPr bwMode="auto">
          <a:xfrm>
            <a:off x="2267744" y="4941168"/>
            <a:ext cx="915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600" dirty="0">
                <a:solidFill>
                  <a:srgbClr val="008000"/>
                </a:solidFill>
                <a:latin typeface="Courier New" charset="0"/>
              </a:rPr>
              <a:t>Master</a:t>
            </a:r>
          </a:p>
        </p:txBody>
      </p:sp>
      <p:sp>
        <p:nvSpPr>
          <p:cNvPr id="46092" name="Rectangle 21"/>
          <p:cNvSpPr>
            <a:spLocks noChangeArrowheads="1"/>
          </p:cNvSpPr>
          <p:nvPr/>
        </p:nvSpPr>
        <p:spPr bwMode="auto">
          <a:xfrm>
            <a:off x="5148064" y="5805264"/>
            <a:ext cx="1647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600" dirty="0">
                <a:solidFill>
                  <a:srgbClr val="008000"/>
                </a:solidFill>
                <a:latin typeface="Courier New" charset="0"/>
              </a:rPr>
              <a:t>Slave server</a:t>
            </a:r>
          </a:p>
        </p:txBody>
      </p:sp>
      <p:sp>
        <p:nvSpPr>
          <p:cNvPr id="46093" name="Rectangle 22"/>
          <p:cNvSpPr>
            <a:spLocks noChangeArrowheads="1"/>
          </p:cNvSpPr>
          <p:nvPr/>
        </p:nvSpPr>
        <p:spPr bwMode="auto">
          <a:xfrm>
            <a:off x="5580112" y="2276872"/>
            <a:ext cx="793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600" dirty="0">
                <a:solidFill>
                  <a:srgbClr val="008000"/>
                </a:solidFill>
                <a:latin typeface="Courier New" charset="0"/>
              </a:rPr>
              <a:t>Slave</a:t>
            </a:r>
          </a:p>
        </p:txBody>
      </p:sp>
      <p:sp>
        <p:nvSpPr>
          <p:cNvPr id="46094" name="Rectangle 23"/>
          <p:cNvSpPr>
            <a:spLocks noChangeArrowheads="1"/>
          </p:cNvSpPr>
          <p:nvPr/>
        </p:nvSpPr>
        <p:spPr bwMode="auto">
          <a:xfrm>
            <a:off x="6948264" y="3717032"/>
            <a:ext cx="1647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600" dirty="0">
                <a:solidFill>
                  <a:srgbClr val="008000"/>
                </a:solidFill>
                <a:latin typeface="Courier New" charset="0"/>
              </a:rPr>
              <a:t>Cache server</a:t>
            </a:r>
            <a:endParaRPr kumimoji="1" lang="en-US" sz="1600" dirty="0">
              <a:solidFill>
                <a:srgbClr val="FFFF00"/>
              </a:solidFill>
              <a:latin typeface="Courier New" charset="0"/>
            </a:endParaRPr>
          </a:p>
        </p:txBody>
      </p:sp>
      <p:sp>
        <p:nvSpPr>
          <p:cNvPr id="46095" name="Line 24"/>
          <p:cNvSpPr>
            <a:spLocks noChangeShapeType="1"/>
          </p:cNvSpPr>
          <p:nvPr/>
        </p:nvSpPr>
        <p:spPr bwMode="auto">
          <a:xfrm>
            <a:off x="2555776" y="4509120"/>
            <a:ext cx="797024" cy="6288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097" name="Line 26"/>
          <p:cNvSpPr>
            <a:spLocks noChangeShapeType="1"/>
          </p:cNvSpPr>
          <p:nvPr/>
        </p:nvSpPr>
        <p:spPr bwMode="auto">
          <a:xfrm flipH="1" flipV="1">
            <a:off x="4191000" y="5562600"/>
            <a:ext cx="92968" cy="314672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098" name="Line 27"/>
          <p:cNvSpPr>
            <a:spLocks noChangeShapeType="1"/>
          </p:cNvSpPr>
          <p:nvPr/>
        </p:nvSpPr>
        <p:spPr bwMode="auto">
          <a:xfrm flipV="1">
            <a:off x="6172200" y="4267200"/>
            <a:ext cx="609600" cy="228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101" name="Freeform 34"/>
          <p:cNvSpPr>
            <a:spLocks/>
          </p:cNvSpPr>
          <p:nvPr/>
        </p:nvSpPr>
        <p:spPr bwMode="auto">
          <a:xfrm>
            <a:off x="6397625" y="4879975"/>
            <a:ext cx="1893888" cy="1489075"/>
          </a:xfrm>
          <a:custGeom>
            <a:avLst/>
            <a:gdLst>
              <a:gd name="T0" fmla="*/ 2147483647 w 1193"/>
              <a:gd name="T1" fmla="*/ 2147483647 h 938"/>
              <a:gd name="T2" fmla="*/ 2147483647 w 1193"/>
              <a:gd name="T3" fmla="*/ 2147483647 h 938"/>
              <a:gd name="T4" fmla="*/ 2147483647 w 1193"/>
              <a:gd name="T5" fmla="*/ 2147483647 h 938"/>
              <a:gd name="T6" fmla="*/ 2147483647 w 1193"/>
              <a:gd name="T7" fmla="*/ 2147483647 h 938"/>
              <a:gd name="T8" fmla="*/ 2147483647 w 1193"/>
              <a:gd name="T9" fmla="*/ 2147483647 h 938"/>
              <a:gd name="T10" fmla="*/ 2147483647 w 1193"/>
              <a:gd name="T11" fmla="*/ 2147483647 h 938"/>
              <a:gd name="T12" fmla="*/ 2147483647 w 1193"/>
              <a:gd name="T13" fmla="*/ 2147483647 h 938"/>
              <a:gd name="T14" fmla="*/ 2147483647 w 1193"/>
              <a:gd name="T15" fmla="*/ 2147483647 h 938"/>
              <a:gd name="T16" fmla="*/ 2147483647 w 1193"/>
              <a:gd name="T17" fmla="*/ 2147483647 h 938"/>
              <a:gd name="T18" fmla="*/ 2147483647 w 1193"/>
              <a:gd name="T19" fmla="*/ 2147483647 h 938"/>
              <a:gd name="T20" fmla="*/ 2147483647 w 1193"/>
              <a:gd name="T21" fmla="*/ 2147483647 h 938"/>
              <a:gd name="T22" fmla="*/ 2147483647 w 1193"/>
              <a:gd name="T23" fmla="*/ 2147483647 h 938"/>
              <a:gd name="T24" fmla="*/ 2147483647 w 1193"/>
              <a:gd name="T25" fmla="*/ 2147483647 h 938"/>
              <a:gd name="T26" fmla="*/ 2147483647 w 1193"/>
              <a:gd name="T27" fmla="*/ 2147483647 h 938"/>
              <a:gd name="T28" fmla="*/ 2147483647 w 1193"/>
              <a:gd name="T29" fmla="*/ 2147483647 h 938"/>
              <a:gd name="T30" fmla="*/ 2147483647 w 1193"/>
              <a:gd name="T31" fmla="*/ 2147483647 h 938"/>
              <a:gd name="T32" fmla="*/ 2147483647 w 1193"/>
              <a:gd name="T33" fmla="*/ 2147483647 h 938"/>
              <a:gd name="T34" fmla="*/ 2147483647 w 1193"/>
              <a:gd name="T35" fmla="*/ 2147483647 h 938"/>
              <a:gd name="T36" fmla="*/ 2147483647 w 1193"/>
              <a:gd name="T37" fmla="*/ 2147483647 h 938"/>
              <a:gd name="T38" fmla="*/ 2147483647 w 1193"/>
              <a:gd name="T39" fmla="*/ 2147483647 h 938"/>
              <a:gd name="T40" fmla="*/ 2147483647 w 1193"/>
              <a:gd name="T41" fmla="*/ 2147483647 h 938"/>
              <a:gd name="T42" fmla="*/ 2147483647 w 1193"/>
              <a:gd name="T43" fmla="*/ 2147483647 h 938"/>
              <a:gd name="T44" fmla="*/ 2147483647 w 1193"/>
              <a:gd name="T45" fmla="*/ 2147483647 h 938"/>
              <a:gd name="T46" fmla="*/ 2147483647 w 1193"/>
              <a:gd name="T47" fmla="*/ 2147483647 h 938"/>
              <a:gd name="T48" fmla="*/ 2147483647 w 1193"/>
              <a:gd name="T49" fmla="*/ 2147483647 h 938"/>
              <a:gd name="T50" fmla="*/ 2147483647 w 1193"/>
              <a:gd name="T51" fmla="*/ 2147483647 h 938"/>
              <a:gd name="T52" fmla="*/ 2147483647 w 1193"/>
              <a:gd name="T53" fmla="*/ 2147483647 h 938"/>
              <a:gd name="T54" fmla="*/ 2147483647 w 1193"/>
              <a:gd name="T55" fmla="*/ 2147483647 h 938"/>
              <a:gd name="T56" fmla="*/ 2147483647 w 1193"/>
              <a:gd name="T57" fmla="*/ 2147483647 h 938"/>
              <a:gd name="T58" fmla="*/ 2147483647 w 1193"/>
              <a:gd name="T59" fmla="*/ 2147483647 h 938"/>
              <a:gd name="T60" fmla="*/ 2147483647 w 1193"/>
              <a:gd name="T61" fmla="*/ 2147483647 h 938"/>
              <a:gd name="T62" fmla="*/ 2147483647 w 1193"/>
              <a:gd name="T63" fmla="*/ 2147483647 h 938"/>
              <a:gd name="T64" fmla="*/ 2147483647 w 1193"/>
              <a:gd name="T65" fmla="*/ 2147483647 h 938"/>
              <a:gd name="T66" fmla="*/ 2147483647 w 1193"/>
              <a:gd name="T67" fmla="*/ 2147483647 h 938"/>
              <a:gd name="T68" fmla="*/ 2147483647 w 1193"/>
              <a:gd name="T69" fmla="*/ 2147483647 h 938"/>
              <a:gd name="T70" fmla="*/ 2147483647 w 1193"/>
              <a:gd name="T71" fmla="*/ 2147483647 h 938"/>
              <a:gd name="T72" fmla="*/ 2147483647 w 1193"/>
              <a:gd name="T73" fmla="*/ 2147483647 h 938"/>
              <a:gd name="T74" fmla="*/ 2147483647 w 1193"/>
              <a:gd name="T75" fmla="*/ 2147483647 h 938"/>
              <a:gd name="T76" fmla="*/ 2147483647 w 1193"/>
              <a:gd name="T77" fmla="*/ 2147483647 h 938"/>
              <a:gd name="T78" fmla="*/ 2147483647 w 1193"/>
              <a:gd name="T79" fmla="*/ 2147483647 h 938"/>
              <a:gd name="T80" fmla="*/ 2147483647 w 1193"/>
              <a:gd name="T81" fmla="*/ 2147483647 h 938"/>
              <a:gd name="T82" fmla="*/ 2147483647 w 1193"/>
              <a:gd name="T83" fmla="*/ 2147483647 h 938"/>
              <a:gd name="T84" fmla="*/ 2147483647 w 1193"/>
              <a:gd name="T85" fmla="*/ 2147483647 h 93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193"/>
              <a:gd name="T130" fmla="*/ 0 h 938"/>
              <a:gd name="T131" fmla="*/ 1193 w 1193"/>
              <a:gd name="T132" fmla="*/ 938 h 93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193" h="938">
                <a:moveTo>
                  <a:pt x="504" y="307"/>
                </a:moveTo>
                <a:cubicBezTo>
                  <a:pt x="453" y="310"/>
                  <a:pt x="279" y="271"/>
                  <a:pt x="225" y="348"/>
                </a:cubicBezTo>
                <a:cubicBezTo>
                  <a:pt x="225" y="351"/>
                  <a:pt x="234" y="409"/>
                  <a:pt x="239" y="417"/>
                </a:cubicBezTo>
                <a:cubicBezTo>
                  <a:pt x="244" y="425"/>
                  <a:pt x="268" y="436"/>
                  <a:pt x="259" y="437"/>
                </a:cubicBezTo>
                <a:cubicBezTo>
                  <a:pt x="222" y="439"/>
                  <a:pt x="186" y="428"/>
                  <a:pt x="150" y="423"/>
                </a:cubicBezTo>
                <a:cubicBezTo>
                  <a:pt x="61" y="432"/>
                  <a:pt x="65" y="427"/>
                  <a:pt x="48" y="505"/>
                </a:cubicBezTo>
                <a:cubicBezTo>
                  <a:pt x="54" y="540"/>
                  <a:pt x="54" y="555"/>
                  <a:pt x="89" y="567"/>
                </a:cubicBezTo>
                <a:cubicBezTo>
                  <a:pt x="87" y="574"/>
                  <a:pt x="85" y="581"/>
                  <a:pt x="82" y="587"/>
                </a:cubicBezTo>
                <a:cubicBezTo>
                  <a:pt x="78" y="594"/>
                  <a:pt x="71" y="599"/>
                  <a:pt x="68" y="607"/>
                </a:cubicBezTo>
                <a:cubicBezTo>
                  <a:pt x="52" y="646"/>
                  <a:pt x="48" y="690"/>
                  <a:pt x="34" y="730"/>
                </a:cubicBezTo>
                <a:cubicBezTo>
                  <a:pt x="41" y="781"/>
                  <a:pt x="59" y="814"/>
                  <a:pt x="102" y="846"/>
                </a:cubicBezTo>
                <a:cubicBezTo>
                  <a:pt x="128" y="866"/>
                  <a:pt x="184" y="901"/>
                  <a:pt x="184" y="901"/>
                </a:cubicBezTo>
                <a:cubicBezTo>
                  <a:pt x="359" y="891"/>
                  <a:pt x="397" y="929"/>
                  <a:pt x="491" y="832"/>
                </a:cubicBezTo>
                <a:cubicBezTo>
                  <a:pt x="513" y="898"/>
                  <a:pt x="512" y="903"/>
                  <a:pt x="586" y="928"/>
                </a:cubicBezTo>
                <a:cubicBezTo>
                  <a:pt x="777" y="920"/>
                  <a:pt x="886" y="938"/>
                  <a:pt x="1043" y="873"/>
                </a:cubicBezTo>
                <a:cubicBezTo>
                  <a:pt x="1083" y="833"/>
                  <a:pt x="1143" y="804"/>
                  <a:pt x="1166" y="751"/>
                </a:cubicBezTo>
                <a:cubicBezTo>
                  <a:pt x="1178" y="725"/>
                  <a:pt x="1193" y="669"/>
                  <a:pt x="1193" y="669"/>
                </a:cubicBezTo>
                <a:cubicBezTo>
                  <a:pt x="1191" y="635"/>
                  <a:pt x="1191" y="601"/>
                  <a:pt x="1186" y="567"/>
                </a:cubicBezTo>
                <a:cubicBezTo>
                  <a:pt x="1183" y="551"/>
                  <a:pt x="1152" y="527"/>
                  <a:pt x="1145" y="519"/>
                </a:cubicBezTo>
                <a:cubicBezTo>
                  <a:pt x="1118" y="487"/>
                  <a:pt x="1099" y="459"/>
                  <a:pt x="1057" y="444"/>
                </a:cubicBezTo>
                <a:cubicBezTo>
                  <a:pt x="1083" y="435"/>
                  <a:pt x="1107" y="429"/>
                  <a:pt x="1132" y="417"/>
                </a:cubicBezTo>
                <a:cubicBezTo>
                  <a:pt x="1141" y="408"/>
                  <a:pt x="1152" y="400"/>
                  <a:pt x="1159" y="389"/>
                </a:cubicBezTo>
                <a:cubicBezTo>
                  <a:pt x="1170" y="372"/>
                  <a:pt x="1186" y="335"/>
                  <a:pt x="1186" y="335"/>
                </a:cubicBezTo>
                <a:cubicBezTo>
                  <a:pt x="1174" y="253"/>
                  <a:pt x="1102" y="191"/>
                  <a:pt x="1023" y="178"/>
                </a:cubicBezTo>
                <a:cubicBezTo>
                  <a:pt x="998" y="182"/>
                  <a:pt x="973" y="192"/>
                  <a:pt x="948" y="192"/>
                </a:cubicBezTo>
                <a:cubicBezTo>
                  <a:pt x="941" y="192"/>
                  <a:pt x="961" y="187"/>
                  <a:pt x="968" y="185"/>
                </a:cubicBezTo>
                <a:cubicBezTo>
                  <a:pt x="957" y="96"/>
                  <a:pt x="925" y="50"/>
                  <a:pt x="839" y="28"/>
                </a:cubicBezTo>
                <a:cubicBezTo>
                  <a:pt x="780" y="35"/>
                  <a:pt x="718" y="32"/>
                  <a:pt x="661" y="48"/>
                </a:cubicBezTo>
                <a:cubicBezTo>
                  <a:pt x="643" y="88"/>
                  <a:pt x="641" y="101"/>
                  <a:pt x="689" y="89"/>
                </a:cubicBezTo>
                <a:cubicBezTo>
                  <a:pt x="738" y="13"/>
                  <a:pt x="618" y="34"/>
                  <a:pt x="566" y="28"/>
                </a:cubicBezTo>
                <a:cubicBezTo>
                  <a:pt x="516" y="22"/>
                  <a:pt x="440" y="9"/>
                  <a:pt x="389" y="1"/>
                </a:cubicBezTo>
                <a:cubicBezTo>
                  <a:pt x="357" y="3"/>
                  <a:pt x="324" y="0"/>
                  <a:pt x="293" y="7"/>
                </a:cubicBezTo>
                <a:cubicBezTo>
                  <a:pt x="259" y="15"/>
                  <a:pt x="231" y="38"/>
                  <a:pt x="198" y="48"/>
                </a:cubicBezTo>
                <a:cubicBezTo>
                  <a:pt x="167" y="79"/>
                  <a:pt x="133" y="99"/>
                  <a:pt x="102" y="130"/>
                </a:cubicBezTo>
                <a:cubicBezTo>
                  <a:pt x="86" y="182"/>
                  <a:pt x="101" y="194"/>
                  <a:pt x="48" y="205"/>
                </a:cubicBezTo>
                <a:cubicBezTo>
                  <a:pt x="39" y="210"/>
                  <a:pt x="28" y="212"/>
                  <a:pt x="20" y="219"/>
                </a:cubicBezTo>
                <a:cubicBezTo>
                  <a:pt x="0" y="235"/>
                  <a:pt x="6" y="274"/>
                  <a:pt x="27" y="287"/>
                </a:cubicBezTo>
                <a:cubicBezTo>
                  <a:pt x="35" y="292"/>
                  <a:pt x="74" y="303"/>
                  <a:pt x="89" y="307"/>
                </a:cubicBezTo>
                <a:cubicBezTo>
                  <a:pt x="154" y="301"/>
                  <a:pt x="215" y="284"/>
                  <a:pt x="279" y="273"/>
                </a:cubicBezTo>
                <a:cubicBezTo>
                  <a:pt x="297" y="275"/>
                  <a:pt x="317" y="273"/>
                  <a:pt x="334" y="280"/>
                </a:cubicBezTo>
                <a:cubicBezTo>
                  <a:pt x="342" y="283"/>
                  <a:pt x="341" y="296"/>
                  <a:pt x="348" y="301"/>
                </a:cubicBezTo>
                <a:cubicBezTo>
                  <a:pt x="353" y="305"/>
                  <a:pt x="368" y="307"/>
                  <a:pt x="368" y="307"/>
                </a:cubicBezTo>
                <a:lnTo>
                  <a:pt x="386" y="38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092" name="Text Box 36"/>
          <p:cNvSpPr txBox="1">
            <a:spLocks noChangeArrowheads="1"/>
          </p:cNvSpPr>
          <p:nvPr/>
        </p:nvSpPr>
        <p:spPr bwMode="auto">
          <a:xfrm>
            <a:off x="6161088" y="3146425"/>
            <a:ext cx="25459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600" b="1" dirty="0">
                <a:solidFill>
                  <a:schemeClr val="accent3"/>
                </a:solidFill>
                <a:latin typeface="Century Gothic"/>
                <a:cs typeface="Century Gothic"/>
              </a:rPr>
              <a:t>Not going to net if TTL&gt;0</a:t>
            </a:r>
          </a:p>
        </p:txBody>
      </p:sp>
      <p:sp>
        <p:nvSpPr>
          <p:cNvPr id="2221093" name="Text Box 37"/>
          <p:cNvSpPr txBox="1">
            <a:spLocks noChangeArrowheads="1"/>
          </p:cNvSpPr>
          <p:nvPr/>
        </p:nvSpPr>
        <p:spPr bwMode="auto">
          <a:xfrm>
            <a:off x="2051720" y="2420888"/>
            <a:ext cx="269066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600" b="1" dirty="0">
                <a:solidFill>
                  <a:schemeClr val="accent3"/>
                </a:solidFill>
                <a:latin typeface="Century Gothic"/>
                <a:cs typeface="Century Gothic"/>
              </a:rPr>
              <a:t>Might take up to ‘refresh’ </a:t>
            </a:r>
          </a:p>
          <a:p>
            <a:pPr eaLnBrk="0" hangingPunct="0"/>
            <a:r>
              <a:rPr kumimoji="1" lang="en-US" sz="1600" b="1" dirty="0">
                <a:solidFill>
                  <a:schemeClr val="accent3"/>
                </a:solidFill>
                <a:latin typeface="Century Gothic"/>
                <a:cs typeface="Century Gothic"/>
              </a:rPr>
              <a:t>to get data from master</a:t>
            </a:r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467493" y="3284538"/>
            <a:ext cx="2043113" cy="1979613"/>
            <a:chOff x="-138" y="1969"/>
            <a:chExt cx="1415" cy="1247"/>
          </a:xfrm>
        </p:grpSpPr>
        <p:sp>
          <p:nvSpPr>
            <p:cNvPr id="46118" name="Line 39"/>
            <p:cNvSpPr>
              <a:spLocks noChangeShapeType="1"/>
            </p:cNvSpPr>
            <p:nvPr/>
          </p:nvSpPr>
          <p:spPr bwMode="auto">
            <a:xfrm flipV="1">
              <a:off x="672" y="2976"/>
              <a:ext cx="432" cy="24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600" b="1">
                <a:solidFill>
                  <a:schemeClr val="accent3"/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46119" name="Rectangle 40"/>
            <p:cNvSpPr>
              <a:spLocks noChangeArrowheads="1"/>
            </p:cNvSpPr>
            <p:nvPr/>
          </p:nvSpPr>
          <p:spPr bwMode="auto">
            <a:xfrm>
              <a:off x="-138" y="1969"/>
              <a:ext cx="1415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kumimoji="1" lang="en-US" sz="1600" b="1" dirty="0">
                  <a:solidFill>
                    <a:schemeClr val="accent3"/>
                  </a:solidFill>
                  <a:latin typeface="Century Gothic"/>
                  <a:cs typeface="Century Gothic"/>
                </a:rPr>
                <a:t>Upload of zone </a:t>
              </a:r>
              <a:br>
                <a:rPr kumimoji="1" lang="en-US" sz="1600" b="1" dirty="0">
                  <a:solidFill>
                    <a:schemeClr val="accent3"/>
                  </a:solidFill>
                  <a:latin typeface="Century Gothic"/>
                  <a:cs typeface="Century Gothic"/>
                </a:rPr>
              </a:br>
              <a:r>
                <a:rPr kumimoji="1" lang="en-US" sz="1600" b="1" dirty="0">
                  <a:solidFill>
                    <a:schemeClr val="accent3"/>
                  </a:solidFill>
                  <a:latin typeface="Century Gothic"/>
                  <a:cs typeface="Century Gothic"/>
                </a:rPr>
                <a:t>data is local policy</a:t>
              </a:r>
            </a:p>
          </p:txBody>
        </p:sp>
      </p:grpSp>
      <p:sp>
        <p:nvSpPr>
          <p:cNvPr id="2221097" name="Line 41"/>
          <p:cNvSpPr>
            <a:spLocks noChangeShapeType="1"/>
          </p:cNvSpPr>
          <p:nvPr/>
        </p:nvSpPr>
        <p:spPr bwMode="auto">
          <a:xfrm flipH="1" flipV="1">
            <a:off x="7967663" y="4448175"/>
            <a:ext cx="762000" cy="4572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098" name="Line 42"/>
          <p:cNvSpPr>
            <a:spLocks noChangeShapeType="1"/>
          </p:cNvSpPr>
          <p:nvPr/>
        </p:nvSpPr>
        <p:spPr bwMode="auto">
          <a:xfrm flipH="1" flipV="1">
            <a:off x="7815263" y="4600575"/>
            <a:ext cx="762000" cy="4572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099" name="Line 43"/>
          <p:cNvSpPr>
            <a:spLocks noChangeShapeType="1"/>
          </p:cNvSpPr>
          <p:nvPr/>
        </p:nvSpPr>
        <p:spPr bwMode="auto">
          <a:xfrm flipH="1" flipV="1">
            <a:off x="7662863" y="4600575"/>
            <a:ext cx="762000" cy="4572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100" name="Line 44"/>
          <p:cNvSpPr>
            <a:spLocks noChangeShapeType="1"/>
          </p:cNvSpPr>
          <p:nvPr/>
        </p:nvSpPr>
        <p:spPr bwMode="auto">
          <a:xfrm flipH="1">
            <a:off x="2514600" y="3352800"/>
            <a:ext cx="2438400" cy="5334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101" name="Line 45"/>
          <p:cNvSpPr>
            <a:spLocks noChangeShapeType="1"/>
          </p:cNvSpPr>
          <p:nvPr/>
        </p:nvSpPr>
        <p:spPr bwMode="auto">
          <a:xfrm flipH="1" flipV="1">
            <a:off x="8043863" y="4371975"/>
            <a:ext cx="762000" cy="4572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102" name="Line 46"/>
          <p:cNvSpPr>
            <a:spLocks noChangeShapeType="1"/>
          </p:cNvSpPr>
          <p:nvPr/>
        </p:nvSpPr>
        <p:spPr bwMode="auto">
          <a:xfrm flipH="1" flipV="1">
            <a:off x="7891463" y="4524375"/>
            <a:ext cx="762000" cy="4572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107" name="Line 51"/>
          <p:cNvSpPr>
            <a:spLocks noChangeShapeType="1"/>
          </p:cNvSpPr>
          <p:nvPr/>
        </p:nvSpPr>
        <p:spPr bwMode="auto">
          <a:xfrm flipH="1" flipV="1">
            <a:off x="5715000" y="3352800"/>
            <a:ext cx="1219200" cy="7620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21108" name="Line 52"/>
          <p:cNvSpPr>
            <a:spLocks noChangeShapeType="1"/>
          </p:cNvSpPr>
          <p:nvPr/>
        </p:nvSpPr>
        <p:spPr bwMode="auto">
          <a:xfrm flipH="1" flipV="1">
            <a:off x="5791200" y="3276600"/>
            <a:ext cx="1219200" cy="7620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5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2348880"/>
            <a:ext cx="1003680" cy="137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" name="Group 21"/>
          <p:cNvGrpSpPr>
            <a:grpSpLocks/>
          </p:cNvGrpSpPr>
          <p:nvPr/>
        </p:nvGrpSpPr>
        <p:grpSpPr bwMode="auto">
          <a:xfrm>
            <a:off x="3347864" y="3861048"/>
            <a:ext cx="2736304" cy="1728192"/>
            <a:chOff x="693" y="731"/>
            <a:chExt cx="4181" cy="1498"/>
          </a:xfrm>
        </p:grpSpPr>
        <p:sp>
          <p:nvSpPr>
            <p:cNvPr id="58" name="Oval 22"/>
            <p:cNvSpPr>
              <a:spLocks noChangeArrowheads="1"/>
            </p:cNvSpPr>
            <p:nvPr/>
          </p:nvSpPr>
          <p:spPr bwMode="auto">
            <a:xfrm rot="-1017454">
              <a:off x="693" y="1237"/>
              <a:ext cx="1412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" name="Oval 23"/>
            <p:cNvSpPr>
              <a:spLocks noChangeArrowheads="1"/>
            </p:cNvSpPr>
            <p:nvPr/>
          </p:nvSpPr>
          <p:spPr bwMode="auto">
            <a:xfrm>
              <a:off x="1392" y="1370"/>
              <a:ext cx="1632" cy="817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0" name="Oval 24"/>
            <p:cNvSpPr>
              <a:spLocks noChangeArrowheads="1"/>
            </p:cNvSpPr>
            <p:nvPr/>
          </p:nvSpPr>
          <p:spPr bwMode="auto">
            <a:xfrm>
              <a:off x="1536" y="731"/>
              <a:ext cx="2064" cy="901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" name="Oval 25"/>
            <p:cNvSpPr>
              <a:spLocks noChangeArrowheads="1"/>
            </p:cNvSpPr>
            <p:nvPr/>
          </p:nvSpPr>
          <p:spPr bwMode="auto">
            <a:xfrm rot="587641">
              <a:off x="715" y="816"/>
              <a:ext cx="163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 dirty="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2" name="Oval 26"/>
            <p:cNvSpPr>
              <a:spLocks noChangeArrowheads="1"/>
            </p:cNvSpPr>
            <p:nvPr/>
          </p:nvSpPr>
          <p:spPr bwMode="auto">
            <a:xfrm rot="-1292613">
              <a:off x="2640" y="840"/>
              <a:ext cx="136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3" name="Text Box 27"/>
            <p:cNvSpPr txBox="1">
              <a:spLocks noChangeArrowheads="1"/>
            </p:cNvSpPr>
            <p:nvPr/>
          </p:nvSpPr>
          <p:spPr bwMode="auto">
            <a:xfrm>
              <a:off x="912" y="1106"/>
              <a:ext cx="116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sz="3200" b="1" dirty="0">
                <a:solidFill>
                  <a:srgbClr val="0099D0"/>
                </a:solidFill>
              </a:endParaRPr>
            </a:p>
          </p:txBody>
        </p:sp>
        <p:sp>
          <p:nvSpPr>
            <p:cNvPr id="64" name="Oval 28"/>
            <p:cNvSpPr>
              <a:spLocks noChangeArrowheads="1"/>
            </p:cNvSpPr>
            <p:nvPr/>
          </p:nvSpPr>
          <p:spPr bwMode="auto">
            <a:xfrm>
              <a:off x="2496" y="1413"/>
              <a:ext cx="1728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5" name="Oval 29"/>
            <p:cNvSpPr>
              <a:spLocks noChangeArrowheads="1"/>
            </p:cNvSpPr>
            <p:nvPr/>
          </p:nvSpPr>
          <p:spPr bwMode="auto">
            <a:xfrm rot="1027219">
              <a:off x="3103" y="1106"/>
              <a:ext cx="1771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66" name="Group 21"/>
          <p:cNvGrpSpPr>
            <a:grpSpLocks/>
          </p:cNvGrpSpPr>
          <p:nvPr/>
        </p:nvGrpSpPr>
        <p:grpSpPr bwMode="auto">
          <a:xfrm>
            <a:off x="3500264" y="4013448"/>
            <a:ext cx="2736304" cy="1728192"/>
            <a:chOff x="693" y="731"/>
            <a:chExt cx="4181" cy="1498"/>
          </a:xfrm>
        </p:grpSpPr>
        <p:sp>
          <p:nvSpPr>
            <p:cNvPr id="67" name="Oval 22"/>
            <p:cNvSpPr>
              <a:spLocks noChangeArrowheads="1"/>
            </p:cNvSpPr>
            <p:nvPr/>
          </p:nvSpPr>
          <p:spPr bwMode="auto">
            <a:xfrm rot="-1017454">
              <a:off x="693" y="1237"/>
              <a:ext cx="1412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1392" y="1370"/>
              <a:ext cx="1632" cy="817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9" name="Oval 24"/>
            <p:cNvSpPr>
              <a:spLocks noChangeArrowheads="1"/>
            </p:cNvSpPr>
            <p:nvPr/>
          </p:nvSpPr>
          <p:spPr bwMode="auto">
            <a:xfrm>
              <a:off x="1536" y="731"/>
              <a:ext cx="2064" cy="901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0" name="Oval 25"/>
            <p:cNvSpPr>
              <a:spLocks noChangeArrowheads="1"/>
            </p:cNvSpPr>
            <p:nvPr/>
          </p:nvSpPr>
          <p:spPr bwMode="auto">
            <a:xfrm rot="587641">
              <a:off x="715" y="816"/>
              <a:ext cx="163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 dirty="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1" name="Oval 26"/>
            <p:cNvSpPr>
              <a:spLocks noChangeArrowheads="1"/>
            </p:cNvSpPr>
            <p:nvPr/>
          </p:nvSpPr>
          <p:spPr bwMode="auto">
            <a:xfrm rot="-1292613">
              <a:off x="2640" y="840"/>
              <a:ext cx="136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2" name="Text Box 27"/>
            <p:cNvSpPr txBox="1">
              <a:spLocks noChangeArrowheads="1"/>
            </p:cNvSpPr>
            <p:nvPr/>
          </p:nvSpPr>
          <p:spPr bwMode="auto">
            <a:xfrm>
              <a:off x="912" y="1106"/>
              <a:ext cx="116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sz="3200" b="1" dirty="0">
                <a:solidFill>
                  <a:srgbClr val="0099D0"/>
                </a:solidFill>
              </a:endParaRPr>
            </a:p>
          </p:txBody>
        </p:sp>
        <p:sp>
          <p:nvSpPr>
            <p:cNvPr id="73" name="Oval 28"/>
            <p:cNvSpPr>
              <a:spLocks noChangeArrowheads="1"/>
            </p:cNvSpPr>
            <p:nvPr/>
          </p:nvSpPr>
          <p:spPr bwMode="auto">
            <a:xfrm>
              <a:off x="2496" y="1413"/>
              <a:ext cx="1728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4" name="Oval 29"/>
            <p:cNvSpPr>
              <a:spLocks noChangeArrowheads="1"/>
            </p:cNvSpPr>
            <p:nvPr/>
          </p:nvSpPr>
          <p:spPr bwMode="auto">
            <a:xfrm rot="1027219">
              <a:off x="3103" y="1106"/>
              <a:ext cx="1771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75" name="Group 21"/>
          <p:cNvGrpSpPr>
            <a:grpSpLocks/>
          </p:cNvGrpSpPr>
          <p:nvPr/>
        </p:nvGrpSpPr>
        <p:grpSpPr bwMode="auto">
          <a:xfrm>
            <a:off x="6300192" y="4797152"/>
            <a:ext cx="1744960" cy="880864"/>
            <a:chOff x="693" y="731"/>
            <a:chExt cx="4181" cy="1498"/>
          </a:xfrm>
        </p:grpSpPr>
        <p:sp>
          <p:nvSpPr>
            <p:cNvPr id="76" name="Oval 22"/>
            <p:cNvSpPr>
              <a:spLocks noChangeArrowheads="1"/>
            </p:cNvSpPr>
            <p:nvPr/>
          </p:nvSpPr>
          <p:spPr bwMode="auto">
            <a:xfrm rot="-1017454">
              <a:off x="693" y="1237"/>
              <a:ext cx="1412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7" name="Oval 23"/>
            <p:cNvSpPr>
              <a:spLocks noChangeArrowheads="1"/>
            </p:cNvSpPr>
            <p:nvPr/>
          </p:nvSpPr>
          <p:spPr bwMode="auto">
            <a:xfrm>
              <a:off x="1392" y="1370"/>
              <a:ext cx="1632" cy="817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>
              <a:off x="1536" y="731"/>
              <a:ext cx="2064" cy="901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" name="Oval 25"/>
            <p:cNvSpPr>
              <a:spLocks noChangeArrowheads="1"/>
            </p:cNvSpPr>
            <p:nvPr/>
          </p:nvSpPr>
          <p:spPr bwMode="auto">
            <a:xfrm rot="587641">
              <a:off x="715" y="816"/>
              <a:ext cx="163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 dirty="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 rot="-1292613">
              <a:off x="2640" y="840"/>
              <a:ext cx="136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" name="Text Box 27"/>
            <p:cNvSpPr txBox="1">
              <a:spLocks noChangeArrowheads="1"/>
            </p:cNvSpPr>
            <p:nvPr/>
          </p:nvSpPr>
          <p:spPr bwMode="auto">
            <a:xfrm>
              <a:off x="912" y="1106"/>
              <a:ext cx="116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sz="3200" b="1" dirty="0">
                <a:solidFill>
                  <a:srgbClr val="0099D0"/>
                </a:solidFill>
              </a:endParaRPr>
            </a:p>
          </p:txBody>
        </p:sp>
        <p:sp>
          <p:nvSpPr>
            <p:cNvPr id="82" name="Oval 28"/>
            <p:cNvSpPr>
              <a:spLocks noChangeArrowheads="1"/>
            </p:cNvSpPr>
            <p:nvPr/>
          </p:nvSpPr>
          <p:spPr bwMode="auto">
            <a:xfrm>
              <a:off x="2496" y="1413"/>
              <a:ext cx="1728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3" name="Oval 29"/>
            <p:cNvSpPr>
              <a:spLocks noChangeArrowheads="1"/>
            </p:cNvSpPr>
            <p:nvPr/>
          </p:nvSpPr>
          <p:spPr bwMode="auto">
            <a:xfrm rot="1027219">
              <a:off x="3103" y="1106"/>
              <a:ext cx="1771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84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288" y="5301208"/>
            <a:ext cx="993712" cy="807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878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Delegating a Zone</a:t>
            </a: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Delegation is passing of authority for a subdomain to another party</a:t>
            </a:r>
          </a:p>
          <a:p>
            <a:r>
              <a:rPr lang="en-US" dirty="0" smtClean="0"/>
              <a:t>Delegation </a:t>
            </a:r>
            <a:r>
              <a:rPr lang="en-US" dirty="0"/>
              <a:t>is done by adding NS </a:t>
            </a:r>
            <a:r>
              <a:rPr lang="en-US" dirty="0" smtClean="0"/>
              <a:t>records</a:t>
            </a:r>
          </a:p>
          <a:p>
            <a:pPr lvl="1"/>
            <a:r>
              <a:rPr lang="en-US" dirty="0" smtClean="0"/>
              <a:t>Ex: if APNIC.NET wants to delegate TRAINING.APNIC.NET</a:t>
            </a:r>
          </a:p>
          <a:p>
            <a:pPr marL="541338" lvl="2" indent="0">
              <a:buNone/>
            </a:pPr>
            <a:r>
              <a:rPr lang="en-US" dirty="0" err="1" smtClean="0">
                <a:latin typeface="Courier New"/>
                <a:cs typeface="Courier New"/>
              </a:rPr>
              <a:t>training.apnic.net</a:t>
            </a:r>
            <a:r>
              <a:rPr lang="en-US" dirty="0">
                <a:latin typeface="Courier New"/>
                <a:cs typeface="Courier New"/>
              </a:rPr>
              <a:t>. 	NS ns1.training.apnic.net.</a:t>
            </a:r>
            <a:endParaRPr lang="en-US" sz="1400" dirty="0">
              <a:latin typeface="Courier New"/>
              <a:cs typeface="Courier New"/>
            </a:endParaRPr>
          </a:p>
          <a:p>
            <a:pPr marL="541338" lvl="2" indent="0">
              <a:buNone/>
            </a:pPr>
            <a:r>
              <a:rPr lang="en-US" dirty="0" err="1">
                <a:latin typeface="Courier New"/>
                <a:cs typeface="Courier New"/>
              </a:rPr>
              <a:t>training.apnic.net</a:t>
            </a:r>
            <a:r>
              <a:rPr lang="en-US" dirty="0">
                <a:latin typeface="Courier New"/>
                <a:cs typeface="Courier New"/>
              </a:rPr>
              <a:t>. 	NS ns2.training.apnic.net</a:t>
            </a:r>
            <a:r>
              <a:rPr lang="en-US" sz="1800" dirty="0" smtClean="0"/>
              <a:t>.</a:t>
            </a:r>
          </a:p>
          <a:p>
            <a:pPr marL="541338" lvl="2" indent="0">
              <a:buNone/>
            </a:pPr>
            <a:endParaRPr lang="en-US" sz="1800" dirty="0"/>
          </a:p>
          <a:p>
            <a:r>
              <a:rPr lang="en-US" dirty="0" smtClean="0"/>
              <a:t>Now how can we go to ns1 and ns2?</a:t>
            </a:r>
          </a:p>
          <a:p>
            <a:pPr lvl="1"/>
            <a:r>
              <a:rPr lang="en-US" dirty="0" smtClean="0"/>
              <a:t>We must add a </a:t>
            </a:r>
            <a:r>
              <a:rPr lang="en-US" b="1" dirty="0" smtClean="0"/>
              <a:t>Glue Record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6911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580112" y="2708920"/>
            <a:ext cx="3456384" cy="1656184"/>
            <a:chOff x="5580112" y="2708920"/>
            <a:chExt cx="3456384" cy="1656184"/>
          </a:xfrm>
        </p:grpSpPr>
        <p:sp>
          <p:nvSpPr>
            <p:cNvPr id="5" name="Rounded Rectangle 4"/>
            <p:cNvSpPr/>
            <p:nvPr/>
          </p:nvSpPr>
          <p:spPr>
            <a:xfrm>
              <a:off x="5652120" y="3573016"/>
              <a:ext cx="3240360" cy="79208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53" name="Text Box 7"/>
            <p:cNvSpPr txBox="1">
              <a:spLocks noChangeArrowheads="1"/>
            </p:cNvSpPr>
            <p:nvPr/>
          </p:nvSpPr>
          <p:spPr bwMode="auto">
            <a:xfrm>
              <a:off x="5580112" y="2708920"/>
              <a:ext cx="34563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b="1" dirty="0">
                  <a:solidFill>
                    <a:srgbClr val="C40836"/>
                  </a:solidFill>
                  <a:latin typeface="Helvetica" charset="0"/>
                </a:rPr>
                <a:t>Only this record needs glue</a:t>
              </a:r>
            </a:p>
          </p:txBody>
        </p:sp>
        <p:cxnSp>
          <p:nvCxnSpPr>
            <p:cNvPr id="7" name="Straight Arrow Connector 6"/>
            <p:cNvCxnSpPr>
              <a:stCxn id="57353" idx="2"/>
              <a:endCxn id="5" idx="0"/>
            </p:cNvCxnSpPr>
            <p:nvPr/>
          </p:nvCxnSpPr>
          <p:spPr>
            <a:xfrm flipH="1">
              <a:off x="7272300" y="3078252"/>
              <a:ext cx="36004" cy="4947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Record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Glue is a ‘non-authoritative’ data</a:t>
            </a:r>
          </a:p>
          <a:p>
            <a:r>
              <a:rPr lang="en-US" dirty="0" smtClean="0"/>
              <a:t>Don’t include glue for servers that are not in the sub zones</a:t>
            </a:r>
            <a:endParaRPr lang="en-US" dirty="0"/>
          </a:p>
        </p:txBody>
      </p:sp>
      <p:sp>
        <p:nvSpPr>
          <p:cNvPr id="57349" name="Rectangle 8"/>
          <p:cNvSpPr>
            <a:spLocks noChangeArrowheads="1"/>
          </p:cNvSpPr>
          <p:nvPr/>
        </p:nvSpPr>
        <p:spPr bwMode="auto">
          <a:xfrm>
            <a:off x="1066800" y="3657600"/>
            <a:ext cx="7525655" cy="286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1" eaLnBrk="0" hangingPunct="0"/>
            <a:r>
              <a:rPr kumimoji="1" lang="en-US" sz="1800" b="1" dirty="0" err="1">
                <a:solidFill>
                  <a:srgbClr val="008000"/>
                </a:solidFill>
                <a:latin typeface="Courier New" charset="0"/>
              </a:rPr>
              <a:t>training.apnic.net</a:t>
            </a:r>
            <a:r>
              <a:rPr kumimoji="1" lang="en-US" sz="1800" b="1" dirty="0">
                <a:solidFill>
                  <a:srgbClr val="008000"/>
                </a:solidFill>
                <a:latin typeface="Courier New" charset="0"/>
              </a:rPr>
              <a:t>. 	NS 	</a:t>
            </a:r>
            <a:r>
              <a:rPr kumimoji="1" lang="en-US" sz="1800" b="1" dirty="0">
                <a:solidFill>
                  <a:srgbClr val="FF8000"/>
                </a:solidFill>
                <a:latin typeface="Courier New" charset="0"/>
              </a:rPr>
              <a:t>ns1.training.apnic.net</a:t>
            </a:r>
            <a:r>
              <a:rPr kumimoji="1" lang="en-US" sz="1800" b="1" dirty="0">
                <a:solidFill>
                  <a:srgbClr val="008000"/>
                </a:solidFill>
                <a:latin typeface="Courier New" charset="0"/>
              </a:rPr>
              <a:t>.</a:t>
            </a:r>
            <a:endParaRPr kumimoji="1" lang="en-US" sz="1800" b="1" dirty="0" smtClean="0">
              <a:solidFill>
                <a:srgbClr val="008000"/>
              </a:solidFill>
              <a:latin typeface="Courier New" charset="0"/>
            </a:endParaRPr>
          </a:p>
          <a:p>
            <a:pPr lvl="1" eaLnBrk="0" hangingPunct="0"/>
            <a:r>
              <a:rPr kumimoji="1" lang="en-US" b="1" dirty="0" err="1">
                <a:solidFill>
                  <a:srgbClr val="008000"/>
                </a:solidFill>
                <a:latin typeface="Courier New" charset="0"/>
              </a:rPr>
              <a:t>t</a:t>
            </a:r>
            <a:r>
              <a:rPr kumimoji="1" lang="en-US" sz="1800" b="1" dirty="0" err="1" smtClean="0">
                <a:solidFill>
                  <a:srgbClr val="008000"/>
                </a:solidFill>
                <a:latin typeface="Courier New" charset="0"/>
              </a:rPr>
              <a:t>raining.apnic.net</a:t>
            </a:r>
            <a:r>
              <a:rPr kumimoji="1" lang="en-US" sz="1800" b="1" dirty="0">
                <a:solidFill>
                  <a:srgbClr val="008000"/>
                </a:solidFill>
                <a:latin typeface="Courier New" charset="0"/>
              </a:rPr>
              <a:t>.	NS	</a:t>
            </a:r>
            <a:r>
              <a:rPr kumimoji="1" lang="en-US" sz="1800" b="1" dirty="0">
                <a:solidFill>
                  <a:srgbClr val="FF8000"/>
                </a:solidFill>
                <a:latin typeface="Courier New" charset="0"/>
              </a:rPr>
              <a:t>ns2.training.apnic.net.</a:t>
            </a:r>
            <a:endParaRPr kumimoji="1" lang="en-US" sz="1800" b="1" dirty="0">
              <a:solidFill>
                <a:srgbClr val="008000"/>
              </a:solidFill>
              <a:latin typeface="Courier New" charset="0"/>
            </a:endParaRPr>
          </a:p>
          <a:p>
            <a:pPr lvl="1" eaLnBrk="0" hangingPunct="0"/>
            <a:endParaRPr kumimoji="1" lang="en-US" sz="1800" b="1" dirty="0">
              <a:solidFill>
                <a:srgbClr val="008000"/>
              </a:solidFill>
              <a:latin typeface="Courier New" charset="0"/>
            </a:endParaRPr>
          </a:p>
          <a:p>
            <a:pPr lvl="1" eaLnBrk="0" hangingPunct="0"/>
            <a:r>
              <a:rPr kumimoji="1" lang="en-US" sz="1800" b="1" dirty="0" err="1">
                <a:solidFill>
                  <a:srgbClr val="008000"/>
                </a:solidFill>
                <a:latin typeface="Courier New" charset="0"/>
              </a:rPr>
              <a:t>training.apnic.net</a:t>
            </a:r>
            <a:r>
              <a:rPr kumimoji="1" lang="en-US" sz="1800" b="1" dirty="0">
                <a:solidFill>
                  <a:srgbClr val="008000"/>
                </a:solidFill>
                <a:latin typeface="Courier New" charset="0"/>
              </a:rPr>
              <a:t>. 	NS 	ns2</a:t>
            </a:r>
            <a:r>
              <a:rPr kumimoji="1" lang="en-US" sz="1800" b="1" dirty="0" smtClean="0">
                <a:solidFill>
                  <a:srgbClr val="008000"/>
                </a:solidFill>
                <a:latin typeface="Courier New" charset="0"/>
              </a:rPr>
              <a:t>.</a:t>
            </a:r>
            <a:r>
              <a:rPr kumimoji="1" lang="en-US" b="1" dirty="0" smtClean="0">
                <a:solidFill>
                  <a:srgbClr val="008000"/>
                </a:solidFill>
                <a:latin typeface="Courier New" charset="0"/>
              </a:rPr>
              <a:t>example</a:t>
            </a:r>
            <a:r>
              <a:rPr kumimoji="1" lang="en-US" sz="1800" b="1" dirty="0" smtClean="0">
                <a:solidFill>
                  <a:srgbClr val="008000"/>
                </a:solidFill>
                <a:latin typeface="Courier New" charset="0"/>
              </a:rPr>
              <a:t>.net</a:t>
            </a:r>
            <a:r>
              <a:rPr kumimoji="1" lang="en-US" sz="1800" b="1" dirty="0">
                <a:solidFill>
                  <a:srgbClr val="008000"/>
                </a:solidFill>
                <a:latin typeface="Courier New" charset="0"/>
              </a:rPr>
              <a:t>.</a:t>
            </a:r>
          </a:p>
          <a:p>
            <a:pPr lvl="1" eaLnBrk="0" hangingPunct="0"/>
            <a:r>
              <a:rPr kumimoji="1" lang="en-US" sz="1800" b="1" dirty="0" err="1">
                <a:solidFill>
                  <a:srgbClr val="008000"/>
                </a:solidFill>
                <a:latin typeface="Courier New" charset="0"/>
              </a:rPr>
              <a:t>training.apnic.net</a:t>
            </a:r>
            <a:r>
              <a:rPr kumimoji="1" lang="en-US" sz="1800" b="1" dirty="0">
                <a:solidFill>
                  <a:srgbClr val="008000"/>
                </a:solidFill>
                <a:latin typeface="Courier New" charset="0"/>
              </a:rPr>
              <a:t>. 	NS 	ns1</a:t>
            </a:r>
            <a:r>
              <a:rPr kumimoji="1" lang="en-US" sz="1800" b="1" dirty="0" smtClean="0">
                <a:solidFill>
                  <a:srgbClr val="008000"/>
                </a:solidFill>
                <a:latin typeface="Courier New" charset="0"/>
              </a:rPr>
              <a:t>.</a:t>
            </a:r>
            <a:r>
              <a:rPr kumimoji="1" lang="en-US" b="1" dirty="0" smtClean="0">
                <a:solidFill>
                  <a:srgbClr val="008000"/>
                </a:solidFill>
                <a:latin typeface="Courier New" charset="0"/>
              </a:rPr>
              <a:t>example</a:t>
            </a:r>
            <a:r>
              <a:rPr kumimoji="1" lang="en-US" sz="1800" b="1" dirty="0" smtClean="0">
                <a:solidFill>
                  <a:srgbClr val="008000"/>
                </a:solidFill>
                <a:latin typeface="Courier New" charset="0"/>
              </a:rPr>
              <a:t>.net.</a:t>
            </a:r>
          </a:p>
          <a:p>
            <a:pPr lvl="1" eaLnBrk="0" hangingPunct="0"/>
            <a:endParaRPr kumimoji="1" lang="en-US" b="1" dirty="0">
              <a:solidFill>
                <a:srgbClr val="800000"/>
              </a:solidFill>
              <a:latin typeface="Courier New" charset="0"/>
            </a:endParaRPr>
          </a:p>
          <a:p>
            <a:pPr lvl="1" eaLnBrk="0" hangingPunct="0"/>
            <a:r>
              <a:rPr kumimoji="1" lang="en-US" b="1" dirty="0">
                <a:solidFill>
                  <a:srgbClr val="800000"/>
                </a:solidFill>
                <a:latin typeface="Courier New" charset="0"/>
              </a:rPr>
              <a:t>ns1.training.apnic.net. A  </a:t>
            </a:r>
            <a:r>
              <a:rPr kumimoji="1" lang="en-US" b="1" dirty="0" smtClean="0">
                <a:solidFill>
                  <a:srgbClr val="800000"/>
                </a:solidFill>
                <a:latin typeface="Courier New" charset="0"/>
              </a:rPr>
              <a:t>	10.0.0.1</a:t>
            </a:r>
            <a:endParaRPr kumimoji="1" lang="en-US" b="1" dirty="0">
              <a:solidFill>
                <a:srgbClr val="800000"/>
              </a:solidFill>
              <a:latin typeface="Courier New" charset="0"/>
            </a:endParaRPr>
          </a:p>
          <a:p>
            <a:pPr lvl="1" eaLnBrk="0" hangingPunct="0"/>
            <a:r>
              <a:rPr kumimoji="1" lang="en-US" b="1" dirty="0">
                <a:solidFill>
                  <a:srgbClr val="800000"/>
                </a:solidFill>
                <a:latin typeface="Courier New" charset="0"/>
              </a:rPr>
              <a:t>Ns2.training.apnic.net. A  </a:t>
            </a:r>
            <a:r>
              <a:rPr kumimoji="1" lang="en-US" b="1" dirty="0" smtClean="0">
                <a:solidFill>
                  <a:srgbClr val="800000"/>
                </a:solidFill>
                <a:latin typeface="Courier New" charset="0"/>
              </a:rPr>
              <a:t>	10.0.0.2</a:t>
            </a:r>
            <a:endParaRPr kumimoji="1" lang="en-US" sz="1800" b="1" dirty="0">
              <a:solidFill>
                <a:srgbClr val="008000"/>
              </a:solidFill>
              <a:latin typeface="Courier New" charset="0"/>
            </a:endParaRPr>
          </a:p>
          <a:p>
            <a:pPr lvl="1" eaLnBrk="0" hangingPunct="0"/>
            <a:endParaRPr kumimoji="1" lang="en-US" sz="1800" b="1" dirty="0">
              <a:solidFill>
                <a:srgbClr val="008000"/>
              </a:solidFill>
              <a:latin typeface="Courier New" charset="0"/>
            </a:endParaRPr>
          </a:p>
          <a:p>
            <a:pPr lvl="1" eaLnBrk="0" hangingPunct="0"/>
            <a:endParaRPr kumimoji="1" lang="en-US" sz="1800" b="1" dirty="0">
              <a:solidFill>
                <a:srgbClr val="008000"/>
              </a:solidFill>
              <a:latin typeface="Courier New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1520" y="4797152"/>
            <a:ext cx="6912768" cy="1296144"/>
            <a:chOff x="251520" y="4797152"/>
            <a:chExt cx="6912768" cy="1296144"/>
          </a:xfrm>
        </p:grpSpPr>
        <p:sp>
          <p:nvSpPr>
            <p:cNvPr id="19" name="Rounded Rectangle 18"/>
            <p:cNvSpPr/>
            <p:nvPr/>
          </p:nvSpPr>
          <p:spPr>
            <a:xfrm>
              <a:off x="1403648" y="5301208"/>
              <a:ext cx="5760640" cy="792088"/>
            </a:xfrm>
            <a:prstGeom prst="round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251520" y="4797152"/>
              <a:ext cx="108012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b="1" dirty="0" smtClean="0">
                  <a:solidFill>
                    <a:srgbClr val="C40836"/>
                  </a:solidFill>
                  <a:latin typeface="Helvetica" charset="0"/>
                </a:rPr>
                <a:t>Glue Record</a:t>
              </a:r>
              <a:endParaRPr lang="en-US" b="1" dirty="0">
                <a:solidFill>
                  <a:srgbClr val="C40836"/>
                </a:solidFill>
                <a:latin typeface="Helvetica" charset="0"/>
              </a:endParaRPr>
            </a:p>
          </p:txBody>
        </p:sp>
        <p:cxnSp>
          <p:nvCxnSpPr>
            <p:cNvPr id="13" name="Elbow Connector 12"/>
            <p:cNvCxnSpPr>
              <a:stCxn id="20" idx="2"/>
              <a:endCxn id="19" idx="1"/>
            </p:cNvCxnSpPr>
            <p:nvPr/>
          </p:nvCxnSpPr>
          <p:spPr>
            <a:xfrm rot="16200000" flipH="1">
              <a:off x="970730" y="5264333"/>
              <a:ext cx="253769" cy="612068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4704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Delegating training.apnic.net. from apnic.net.</a:t>
            </a:r>
            <a:endParaRPr lang="en-US"/>
          </a:p>
        </p:txBody>
      </p:sp>
      <p:sp>
        <p:nvSpPr>
          <p:cNvPr id="2237444" name="Rectangle 4"/>
          <p:cNvSpPr>
            <a:spLocks noChangeArrowheads="1"/>
          </p:cNvSpPr>
          <p:nvPr/>
        </p:nvSpPr>
        <p:spPr bwMode="auto">
          <a:xfrm>
            <a:off x="4978598" y="3573015"/>
            <a:ext cx="3985890" cy="249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eaLnBrk="0" hangingPunct="0"/>
            <a:r>
              <a:rPr lang="en-US" sz="3200" dirty="0" err="1" smtClean="0">
                <a:solidFill>
                  <a:srgbClr val="C40836"/>
                </a:solidFill>
                <a:latin typeface="Arial" charset="0"/>
              </a:rPr>
              <a:t>ns.training.apnic.net</a:t>
            </a:r>
            <a:endParaRPr lang="en-US" sz="3200" dirty="0" smtClean="0">
              <a:solidFill>
                <a:srgbClr val="C40836"/>
              </a:solidFill>
              <a:latin typeface="Arial" charset="0"/>
            </a:endParaRPr>
          </a:p>
          <a:p>
            <a:pPr eaLnBrk="0" hangingPunct="0"/>
            <a:endParaRPr lang="en-US" dirty="0" smtClean="0">
              <a:solidFill>
                <a:schemeClr val="tx2"/>
              </a:solidFill>
              <a:latin typeface="Arial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Setup </a:t>
            </a:r>
            <a:r>
              <a:rPr lang="en-US" dirty="0">
                <a:solidFill>
                  <a:schemeClr val="tx2"/>
                </a:solidFill>
                <a:latin typeface="Arial" charset="0"/>
              </a:rPr>
              <a:t>minimum two </a:t>
            </a: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servers</a:t>
            </a:r>
          </a:p>
          <a:p>
            <a:pPr marL="342900" indent="-342900" eaLnBrk="0" hangingPunct="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Create </a:t>
            </a:r>
            <a:r>
              <a:rPr lang="en-US" dirty="0">
                <a:solidFill>
                  <a:schemeClr val="tx2"/>
                </a:solidFill>
                <a:latin typeface="Arial" charset="0"/>
              </a:rPr>
              <a:t>zone file with NS </a:t>
            </a: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records</a:t>
            </a:r>
          </a:p>
          <a:p>
            <a:pPr marL="342900" indent="-342900" eaLnBrk="0" hangingPunct="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Add </a:t>
            </a:r>
            <a:r>
              <a:rPr lang="en-US" dirty="0">
                <a:solidFill>
                  <a:schemeClr val="tx2"/>
                </a:solidFill>
                <a:latin typeface="Arial" charset="0"/>
              </a:rPr>
              <a:t>all </a:t>
            </a:r>
            <a:r>
              <a:rPr lang="en-US" dirty="0" err="1">
                <a:solidFill>
                  <a:schemeClr val="tx2"/>
                </a:solidFill>
                <a:latin typeface="Arial" charset="0"/>
              </a:rPr>
              <a:t>training.apnic.net</a:t>
            </a:r>
            <a:r>
              <a:rPr lang="en-US" dirty="0">
                <a:solidFill>
                  <a:schemeClr val="tx2"/>
                </a:solidFill>
                <a:latin typeface="Arial" charset="0"/>
              </a:rPr>
              <a:t> data</a:t>
            </a:r>
            <a:endParaRPr lang="en-US" dirty="0">
              <a:latin typeface="Arial" charset="0"/>
            </a:endParaRPr>
          </a:p>
        </p:txBody>
      </p:sp>
      <p:sp>
        <p:nvSpPr>
          <p:cNvPr id="2237445" name="Rectangle 5"/>
          <p:cNvSpPr>
            <a:spLocks noChangeArrowheads="1"/>
          </p:cNvSpPr>
          <p:nvPr/>
        </p:nvSpPr>
        <p:spPr bwMode="auto">
          <a:xfrm>
            <a:off x="755576" y="3501008"/>
            <a:ext cx="4173537" cy="235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eaLnBrk="0" hangingPunct="0"/>
            <a:r>
              <a:rPr lang="en-US" sz="3200" dirty="0" err="1" smtClean="0">
                <a:solidFill>
                  <a:srgbClr val="C40836"/>
                </a:solidFill>
                <a:latin typeface="Arial" charset="0"/>
              </a:rPr>
              <a:t>ns.apnic.net</a:t>
            </a:r>
            <a:endParaRPr lang="en-US" sz="3200" dirty="0" smtClean="0">
              <a:solidFill>
                <a:srgbClr val="C40836"/>
              </a:solidFill>
              <a:latin typeface="Arial" charset="0"/>
            </a:endParaRPr>
          </a:p>
          <a:p>
            <a:pPr eaLnBrk="0" hangingPunct="0"/>
            <a:endParaRPr lang="en-US" dirty="0" smtClean="0">
              <a:solidFill>
                <a:schemeClr val="tx2"/>
              </a:solidFill>
              <a:latin typeface="Arial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Add </a:t>
            </a:r>
            <a:r>
              <a:rPr lang="en-US" dirty="0">
                <a:solidFill>
                  <a:schemeClr val="tx2"/>
                </a:solidFill>
                <a:latin typeface="Arial" charset="0"/>
              </a:rPr>
              <a:t>NS records and </a:t>
            </a: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glue</a:t>
            </a:r>
            <a:endParaRPr lang="en-US" dirty="0">
              <a:solidFill>
                <a:schemeClr val="tx2"/>
              </a:solidFill>
              <a:latin typeface="Arial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  <a:latin typeface="Arial" charset="0"/>
              </a:rPr>
              <a:t>Make sure there is no other data from the </a:t>
            </a:r>
            <a:r>
              <a:rPr lang="en-US" dirty="0" err="1">
                <a:solidFill>
                  <a:schemeClr val="tx2"/>
                </a:solidFill>
                <a:latin typeface="Arial" charset="0"/>
              </a:rPr>
              <a:t>training.apnic.net</a:t>
            </a:r>
            <a:r>
              <a:rPr lang="en-US" dirty="0">
                <a:solidFill>
                  <a:schemeClr val="tx2"/>
                </a:solidFill>
                <a:latin typeface="Arial" charset="0"/>
              </a:rPr>
              <a:t>. zone in the zone file</a:t>
            </a:r>
            <a:endParaRPr lang="en-US" dirty="0">
              <a:latin typeface="Arial" charset="0"/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1916832"/>
            <a:ext cx="1003680" cy="137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80" y="1916832"/>
            <a:ext cx="1003680" cy="137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821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 Overview</a:t>
            </a:r>
          </a:p>
          <a:p>
            <a:r>
              <a:rPr lang="en-US" dirty="0" smtClean="0"/>
              <a:t>BIND DNS Configuration</a:t>
            </a:r>
          </a:p>
          <a:p>
            <a:r>
              <a:rPr lang="en-US" dirty="0" smtClean="0"/>
              <a:t>Recursive and Forward DNS</a:t>
            </a:r>
          </a:p>
          <a:p>
            <a:r>
              <a:rPr lang="en-US" dirty="0" smtClean="0"/>
              <a:t>Reverse DNS</a:t>
            </a:r>
          </a:p>
          <a:p>
            <a:r>
              <a:rPr lang="en-US" dirty="0" smtClean="0"/>
              <a:t>Troubleshooting</a:t>
            </a:r>
          </a:p>
          <a:p>
            <a:r>
              <a:rPr lang="en-US" dirty="0" smtClean="0"/>
              <a:t>DNS Security Overview</a:t>
            </a:r>
          </a:p>
          <a:p>
            <a:r>
              <a:rPr lang="en-US" dirty="0" smtClean="0"/>
              <a:t>Transaction Signature (TSIG)</a:t>
            </a:r>
          </a:p>
          <a:p>
            <a:r>
              <a:rPr lang="en-US" dirty="0" smtClean="0"/>
              <a:t>DNS Security Extensions (</a:t>
            </a:r>
            <a:r>
              <a:rPr lang="en-US" dirty="0" err="1" smtClean="0"/>
              <a:t>DNSSec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DNSSec</a:t>
            </a:r>
            <a:r>
              <a:rPr lang="en-US" dirty="0" smtClean="0"/>
              <a:t> Key Management and Automation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492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...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Multiple authoritative servers to distribute load and risk: </a:t>
            </a:r>
          </a:p>
          <a:p>
            <a:pPr lvl="1"/>
            <a:r>
              <a:rPr lang="en-US" dirty="0" smtClean="0"/>
              <a:t>Put your name servers apart from each other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Caches to reduce load to authoritative servers and reduce response times</a:t>
            </a:r>
          </a:p>
          <a:p>
            <a:endParaRPr lang="en-US" dirty="0" smtClean="0"/>
          </a:p>
          <a:p>
            <a:r>
              <a:rPr lang="en-US" dirty="0" smtClean="0"/>
              <a:t>SOA timers and TTL need to be tuned to needs of the zone Stable data: higher 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25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Performance of DNS</a:t>
            </a: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Server hardware requirements</a:t>
            </a:r>
          </a:p>
          <a:p>
            <a:r>
              <a:rPr lang="en-US" dirty="0" smtClean="0"/>
              <a:t>OS and the DNS server running</a:t>
            </a:r>
          </a:p>
          <a:p>
            <a:r>
              <a:rPr lang="en-US" dirty="0" smtClean="0"/>
              <a:t>How many DNS servers?</a:t>
            </a:r>
          </a:p>
          <a:p>
            <a:r>
              <a:rPr lang="en-US" dirty="0" smtClean="0"/>
              <a:t>How many zones are expected to load?</a:t>
            </a:r>
          </a:p>
          <a:p>
            <a:r>
              <a:rPr lang="en-US" dirty="0" smtClean="0"/>
              <a:t>How large are the zones?</a:t>
            </a:r>
          </a:p>
          <a:p>
            <a:r>
              <a:rPr lang="en-US" dirty="0" smtClean="0"/>
              <a:t>Zone transfers</a:t>
            </a:r>
          </a:p>
          <a:p>
            <a:r>
              <a:rPr lang="en-US" dirty="0" smtClean="0"/>
              <a:t>Where are the DNS servers located?</a:t>
            </a:r>
          </a:p>
          <a:p>
            <a:r>
              <a:rPr lang="en-US" dirty="0" smtClean="0"/>
              <a:t>Bandwidth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4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Performance of DNS</a:t>
            </a: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Are these servers Multihomed?</a:t>
            </a:r>
          </a:p>
          <a:p>
            <a:r>
              <a:rPr lang="en-US" smtClean="0"/>
              <a:t>How many interfaces are to be enabled for listening? </a:t>
            </a:r>
          </a:p>
          <a:p>
            <a:r>
              <a:rPr lang="en-US" smtClean="0"/>
              <a:t>How many queries are expected to receive?</a:t>
            </a:r>
          </a:p>
          <a:p>
            <a:r>
              <a:rPr lang="en-US" smtClean="0"/>
              <a:t>Recursion</a:t>
            </a:r>
          </a:p>
          <a:p>
            <a:r>
              <a:rPr lang="en-US" smtClean="0"/>
              <a:t>Dynamic updates?</a:t>
            </a:r>
          </a:p>
          <a:p>
            <a:r>
              <a:rPr lang="en-US" smtClean="0"/>
              <a:t>DNS notifications</a:t>
            </a:r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10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8" name="Picture 3" descr="ask-300x29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5244" r="5244"/>
          <a:stretch>
            <a:fillRect/>
          </a:stretch>
        </p:blipFill>
        <p:spPr>
          <a:xfrm>
            <a:off x="2915816" y="1700808"/>
            <a:ext cx="4100512" cy="4565650"/>
          </a:xfrm>
        </p:spPr>
      </p:pic>
    </p:spTree>
    <p:extLst>
      <p:ext uri="{BB962C8B-B14F-4D97-AF65-F5344CB8AC3E}">
        <p14:creationId xmlns:p14="http://schemas.microsoft.com/office/powerpoint/2010/main" val="8664175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DNS BIND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85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 BIND – authoritative + recursive server</a:t>
            </a:r>
          </a:p>
          <a:p>
            <a:r>
              <a:rPr lang="en-US" dirty="0" smtClean="0"/>
              <a:t>Unbound </a:t>
            </a:r>
            <a:r>
              <a:rPr lang="en-US" dirty="0"/>
              <a:t>- caching DNS resolver</a:t>
            </a:r>
          </a:p>
          <a:p>
            <a:r>
              <a:rPr lang="en-US" dirty="0"/>
              <a:t>NSD – authoritative only </a:t>
            </a:r>
            <a:r>
              <a:rPr lang="en-US" dirty="0" smtClean="0"/>
              <a:t>nameserver</a:t>
            </a:r>
          </a:p>
          <a:p>
            <a:r>
              <a:rPr lang="en-US" dirty="0" smtClean="0"/>
              <a:t>Microsoft DNS – provided with the Windows Server</a:t>
            </a:r>
          </a:p>
          <a:p>
            <a:r>
              <a:rPr lang="en-US" dirty="0" smtClean="0"/>
              <a:t>Knot DNS – authoritative only nameserver</a:t>
            </a:r>
          </a:p>
          <a:p>
            <a:r>
              <a:rPr lang="en-US" dirty="0" err="1" smtClean="0"/>
              <a:t>PowerDNS</a:t>
            </a:r>
            <a:r>
              <a:rPr lang="en-US" dirty="0" smtClean="0"/>
              <a:t> – data storage </a:t>
            </a:r>
            <a:r>
              <a:rPr lang="en-US" dirty="0" err="1" smtClean="0"/>
              <a:t>backends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14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Berkeley Internet Name Domain</a:t>
            </a:r>
          </a:p>
          <a:p>
            <a:r>
              <a:rPr lang="en-US" dirty="0" smtClean="0"/>
              <a:t>The most widely-used open source DNS software on the Internet</a:t>
            </a:r>
          </a:p>
          <a:p>
            <a:r>
              <a:rPr lang="en-US" dirty="0" smtClean="0"/>
              <a:t>Maintained by the Internet Systems Consortium (ISC)</a:t>
            </a:r>
          </a:p>
          <a:p>
            <a:r>
              <a:rPr lang="en-US" dirty="0" smtClean="0"/>
              <a:t>Bind </a:t>
            </a:r>
            <a:r>
              <a:rPr lang="en-US" dirty="0" smtClean="0"/>
              <a:t>10 is in development </a:t>
            </a:r>
          </a:p>
          <a:p>
            <a:pPr lvl="1"/>
            <a:r>
              <a:rPr lang="en-US" dirty="0" smtClean="0"/>
              <a:t>New architecture</a:t>
            </a:r>
          </a:p>
          <a:p>
            <a:pPr lvl="1"/>
            <a:r>
              <a:rPr lang="en-US" dirty="0" smtClean="0"/>
              <a:t>Bind 10.1.1 released on June 06 2013</a:t>
            </a:r>
          </a:p>
        </p:txBody>
      </p:sp>
    </p:spTree>
    <p:extLst>
      <p:ext uri="{BB962C8B-B14F-4D97-AF65-F5344CB8AC3E}">
        <p14:creationId xmlns:p14="http://schemas.microsoft.com/office/powerpoint/2010/main" val="284455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Get BIND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the ISC website</a:t>
            </a:r>
          </a:p>
          <a:p>
            <a:pPr lvl="1"/>
            <a:r>
              <a:rPr lang="en-US" dirty="0" smtClean="0">
                <a:hlinkClick r:id="rId2"/>
              </a:rPr>
              <a:t>http://www.isc.org</a:t>
            </a:r>
            <a:endParaRPr lang="en-US" dirty="0" smtClean="0"/>
          </a:p>
          <a:p>
            <a:pPr lvl="1"/>
            <a:r>
              <a:rPr lang="en-US" dirty="0" smtClean="0"/>
              <a:t>ftp://</a:t>
            </a:r>
            <a:r>
              <a:rPr lang="en-US" dirty="0" err="1" smtClean="0"/>
              <a:t>ftp.isc.org</a:t>
            </a:r>
            <a:r>
              <a:rPr lang="en-US" dirty="0" smtClean="0"/>
              <a:t>/</a:t>
            </a:r>
            <a:r>
              <a:rPr lang="en-US" dirty="0" err="1" smtClean="0"/>
              <a:t>isc</a:t>
            </a:r>
            <a:r>
              <a:rPr lang="en-US" dirty="0" smtClean="0"/>
              <a:t>/bind9</a:t>
            </a:r>
          </a:p>
          <a:p>
            <a:r>
              <a:rPr lang="en-US" dirty="0" smtClean="0"/>
              <a:t>Other packages that are necessary</a:t>
            </a:r>
          </a:p>
          <a:p>
            <a:pPr lvl="1"/>
            <a:r>
              <a:rPr lang="en-US" dirty="0" err="1" smtClean="0"/>
              <a:t>OpenSSL</a:t>
            </a:r>
            <a:r>
              <a:rPr lang="en-US" dirty="0"/>
              <a:t> </a:t>
            </a:r>
            <a:r>
              <a:rPr lang="en-US" dirty="0" smtClean="0"/>
              <a:t>(for DNSSEC)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36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Unpacking BIND9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installing BIND from source, decompress the </a:t>
            </a:r>
            <a:r>
              <a:rPr lang="en-US" dirty="0" err="1" smtClean="0"/>
              <a:t>gzip</a:t>
            </a:r>
            <a:r>
              <a:rPr lang="en-US" dirty="0" smtClean="0"/>
              <a:t> file</a:t>
            </a:r>
          </a:p>
          <a:p>
            <a:pPr marL="271463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	tar </a:t>
            </a:r>
            <a:r>
              <a:rPr lang="en-US" dirty="0" err="1" smtClean="0">
                <a:latin typeface="Courier New"/>
                <a:cs typeface="Courier New"/>
              </a:rPr>
              <a:t>xvfz</a:t>
            </a:r>
            <a:r>
              <a:rPr lang="en-US" dirty="0" smtClean="0">
                <a:latin typeface="Courier New"/>
                <a:cs typeface="Courier New"/>
              </a:rPr>
              <a:t> bind-9.9.3-P1.tar.gz</a:t>
            </a:r>
          </a:p>
          <a:p>
            <a:pPr marL="271463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	cd bind-9.9.3-P1</a:t>
            </a:r>
          </a:p>
          <a:p>
            <a:r>
              <a:rPr lang="en-US" dirty="0" smtClean="0"/>
              <a:t>What's in there?</a:t>
            </a:r>
          </a:p>
          <a:p>
            <a:pPr lvl="1"/>
            <a:r>
              <a:rPr lang="en-US" dirty="0" smtClean="0"/>
              <a:t>A lot of stuff (dig, libraries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configure (script)</a:t>
            </a:r>
          </a:p>
          <a:p>
            <a:pPr lvl="1"/>
            <a:r>
              <a:rPr lang="en-US" dirty="0" smtClean="0"/>
              <a:t>Administrator's Reference Manual</a:t>
            </a:r>
          </a:p>
          <a:p>
            <a:pPr lvl="2"/>
            <a:r>
              <a:rPr lang="en-US" dirty="0"/>
              <a:t>doc/arm/Bv9ARM.html</a:t>
            </a:r>
          </a:p>
        </p:txBody>
      </p:sp>
    </p:spTree>
    <p:extLst>
      <p:ext uri="{BB962C8B-B14F-4D97-AF65-F5344CB8AC3E}">
        <p14:creationId xmlns:p14="http://schemas.microsoft.com/office/powerpoint/2010/main" val="2100222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BIND9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must be in the BIND 9.9.2 directory </a:t>
            </a:r>
          </a:p>
          <a:p>
            <a:r>
              <a:rPr lang="en-US" dirty="0" smtClean="0"/>
              <a:t>Determine </a:t>
            </a:r>
            <a:r>
              <a:rPr lang="en-US" dirty="0"/>
              <a:t>the appropriate includes and compiler </a:t>
            </a:r>
            <a:r>
              <a:rPr lang="en-US" dirty="0" smtClean="0"/>
              <a:t>settings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000" dirty="0" smtClean="0">
                <a:latin typeface="Courier New"/>
                <a:cs typeface="Courier New"/>
              </a:rPr>
              <a:t>./configure --with-</a:t>
            </a:r>
            <a:r>
              <a:rPr lang="en-US" sz="2000" dirty="0" err="1" smtClean="0">
                <a:latin typeface="Courier New"/>
                <a:cs typeface="Courier New"/>
              </a:rPr>
              <a:t>openssl</a:t>
            </a:r>
            <a:endParaRPr lang="en-US" sz="2000" dirty="0" smtClean="0">
              <a:latin typeface="Courier New"/>
              <a:cs typeface="Courier New"/>
            </a:endParaRPr>
          </a:p>
          <a:p>
            <a:pPr marL="73025" indent="-342900"/>
            <a:r>
              <a:rPr lang="en-US" dirty="0"/>
              <a:t>Build and compile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000" dirty="0" smtClean="0">
                <a:latin typeface="Courier New"/>
                <a:cs typeface="Courier New"/>
              </a:rPr>
              <a:t>make</a:t>
            </a:r>
          </a:p>
          <a:p>
            <a:r>
              <a:rPr lang="en-US" sz="2000" dirty="0" smtClean="0">
                <a:latin typeface="Arial"/>
                <a:cs typeface="Arial"/>
              </a:rPr>
              <a:t>Install the BIND package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make install</a:t>
            </a:r>
          </a:p>
          <a:p>
            <a:r>
              <a:rPr lang="en-US" sz="2000" dirty="0" smtClean="0">
                <a:latin typeface="Arial"/>
                <a:cs typeface="Arial"/>
              </a:rPr>
              <a:t>Verify the installation</a:t>
            </a:r>
          </a:p>
          <a:p>
            <a:pPr marL="0" indent="0">
              <a:buNone/>
            </a:pPr>
            <a:r>
              <a:rPr lang="en-US" dirty="0">
                <a:latin typeface="Arial"/>
                <a:cs typeface="Arial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which named</a:t>
            </a:r>
          </a:p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	named -v</a:t>
            </a:r>
          </a:p>
        </p:txBody>
      </p:sp>
    </p:spTree>
    <p:extLst>
      <p:ext uri="{BB962C8B-B14F-4D97-AF65-F5344CB8AC3E}">
        <p14:creationId xmlns:p14="http://schemas.microsoft.com/office/powerpoint/2010/main" val="3066592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DNS Overview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372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of </a:t>
            </a:r>
            <a:r>
              <a:rPr lang="en-US" dirty="0" err="1" smtClean="0"/>
              <a:t>Executables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Executables</a:t>
            </a:r>
            <a:endParaRPr lang="en-US" dirty="0" smtClean="0"/>
          </a:p>
          <a:p>
            <a:pPr lvl="1"/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usr</a:t>
            </a:r>
            <a:r>
              <a:rPr lang="en-US" dirty="0" smtClean="0">
                <a:latin typeface="Courier New"/>
                <a:cs typeface="Courier New"/>
              </a:rPr>
              <a:t>/local/</a:t>
            </a:r>
            <a:r>
              <a:rPr lang="en-US" dirty="0" err="1" smtClean="0">
                <a:latin typeface="Courier New"/>
                <a:cs typeface="Courier New"/>
              </a:rPr>
              <a:t>sbin</a:t>
            </a:r>
            <a:endParaRPr lang="en-US" dirty="0" smtClean="0">
              <a:latin typeface="Courier New"/>
              <a:cs typeface="Courier New"/>
            </a:endParaRPr>
          </a:p>
          <a:p>
            <a:pPr lvl="2"/>
            <a:r>
              <a:rPr lang="en-US" dirty="0"/>
              <a:t>named</a:t>
            </a:r>
            <a:endParaRPr lang="en-US" dirty="0" smtClean="0"/>
          </a:p>
          <a:p>
            <a:pPr lvl="2"/>
            <a:r>
              <a:rPr lang="en-US" dirty="0" err="1" smtClean="0"/>
              <a:t>dnssec-keygen</a:t>
            </a:r>
            <a:r>
              <a:rPr lang="en-US" dirty="0" smtClean="0"/>
              <a:t>, </a:t>
            </a:r>
            <a:r>
              <a:rPr lang="en-US" dirty="0" err="1" smtClean="0"/>
              <a:t>dnssec-makekeyset</a:t>
            </a:r>
            <a:r>
              <a:rPr lang="en-US" dirty="0" smtClean="0"/>
              <a:t>, </a:t>
            </a:r>
            <a:r>
              <a:rPr lang="en-US" dirty="0" err="1" smtClean="0"/>
              <a:t>dnssec-signkey</a:t>
            </a:r>
            <a:r>
              <a:rPr lang="en-US" dirty="0" smtClean="0"/>
              <a:t>, </a:t>
            </a:r>
            <a:r>
              <a:rPr lang="en-US" dirty="0" err="1" smtClean="0"/>
              <a:t>dnssec-signzone</a:t>
            </a:r>
            <a:endParaRPr lang="en-US" dirty="0" smtClean="0"/>
          </a:p>
          <a:p>
            <a:pPr lvl="2"/>
            <a:r>
              <a:rPr lang="en-US" dirty="0" err="1" smtClean="0"/>
              <a:t>lwresd</a:t>
            </a:r>
            <a:r>
              <a:rPr lang="en-US" dirty="0" smtClean="0"/>
              <a:t>, named-</a:t>
            </a:r>
            <a:r>
              <a:rPr lang="en-US" dirty="0" err="1" smtClean="0"/>
              <a:t>checkconf</a:t>
            </a:r>
            <a:r>
              <a:rPr lang="en-US" dirty="0" smtClean="0"/>
              <a:t>, named-</a:t>
            </a:r>
            <a:r>
              <a:rPr lang="en-US" dirty="0" err="1" smtClean="0"/>
              <a:t>checkzone</a:t>
            </a:r>
            <a:endParaRPr lang="en-US" dirty="0" smtClean="0"/>
          </a:p>
          <a:p>
            <a:pPr lvl="2"/>
            <a:r>
              <a:rPr lang="en-US" dirty="0" err="1" smtClean="0"/>
              <a:t>rndc</a:t>
            </a:r>
            <a:r>
              <a:rPr lang="en-US" dirty="0" smtClean="0"/>
              <a:t>, </a:t>
            </a:r>
            <a:r>
              <a:rPr lang="en-US" dirty="0" err="1" smtClean="0"/>
              <a:t>rndc-confgen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usr</a:t>
            </a:r>
            <a:r>
              <a:rPr lang="en-US" dirty="0" smtClean="0">
                <a:latin typeface="Courier New"/>
                <a:cs typeface="Courier New"/>
              </a:rPr>
              <a:t>/local/bin</a:t>
            </a:r>
          </a:p>
          <a:p>
            <a:pPr lvl="2"/>
            <a:r>
              <a:rPr lang="en-US" dirty="0" smtClean="0"/>
              <a:t>dig</a:t>
            </a:r>
          </a:p>
          <a:p>
            <a:pPr lvl="2"/>
            <a:r>
              <a:rPr lang="en-US" dirty="0" smtClean="0"/>
              <a:t>host, </a:t>
            </a:r>
            <a:r>
              <a:rPr lang="en-US" dirty="0" err="1" smtClean="0"/>
              <a:t>isc-config.sh</a:t>
            </a:r>
            <a:r>
              <a:rPr lang="en-US" dirty="0" smtClean="0"/>
              <a:t>, </a:t>
            </a:r>
            <a:r>
              <a:rPr lang="en-US" dirty="0" err="1" smtClean="0"/>
              <a:t>nslookup</a:t>
            </a:r>
            <a:endParaRPr lang="en-US" dirty="0" smtClean="0"/>
          </a:p>
          <a:p>
            <a:pPr lvl="2"/>
            <a:r>
              <a:rPr lang="en-US" dirty="0" err="1" smtClean="0"/>
              <a:t>nsupdate</a:t>
            </a:r>
            <a:endParaRPr lang="en-US" dirty="0" smtClean="0"/>
          </a:p>
          <a:p>
            <a:r>
              <a:rPr lang="en-US" dirty="0" smtClean="0"/>
              <a:t>And libraries included</a:t>
            </a:r>
          </a:p>
          <a:p>
            <a:r>
              <a:rPr lang="en-US" dirty="0"/>
              <a:t>Documentation in &lt;</a:t>
            </a:r>
            <a:r>
              <a:rPr lang="en-US" dirty="0" err="1"/>
              <a:t>src</a:t>
            </a:r>
            <a:r>
              <a:rPr lang="en-US" dirty="0"/>
              <a:t>&gt;/doc/arm/Bv9ARM.html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8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Configuration</a:t>
            </a:r>
            <a:endParaRPr lang="en-US" dirty="0"/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BIND configuration file is called “</a:t>
            </a:r>
            <a:r>
              <a:rPr lang="en-US" dirty="0" err="1" smtClean="0"/>
              <a:t>named.conf</a:t>
            </a:r>
            <a:r>
              <a:rPr lang="en-US" dirty="0" smtClean="0"/>
              <a:t>” </a:t>
            </a:r>
          </a:p>
          <a:p>
            <a:pPr lvl="1"/>
            <a:r>
              <a:rPr lang="en-US" dirty="0" smtClean="0"/>
              <a:t>Default location is in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named.conf</a:t>
            </a:r>
            <a:endParaRPr lang="en-US" dirty="0" smtClean="0"/>
          </a:p>
          <a:p>
            <a:r>
              <a:rPr lang="en-US" dirty="0" smtClean="0"/>
              <a:t>Defines the zones and corresponding </a:t>
            </a:r>
            <a:r>
              <a:rPr lang="en-US" dirty="0" err="1" smtClean="0"/>
              <a:t>zonefile</a:t>
            </a:r>
            <a:endParaRPr lang="en-US" dirty="0" smtClean="0"/>
          </a:p>
          <a:p>
            <a:r>
              <a:rPr lang="en-US" dirty="0" smtClean="0"/>
              <a:t>Turn on logging for troubleshooting</a:t>
            </a:r>
          </a:p>
          <a:p>
            <a:pPr lvl="1"/>
            <a:r>
              <a:rPr lang="en-US" dirty="0" smtClean="0"/>
              <a:t>Several categories</a:t>
            </a:r>
          </a:p>
          <a:p>
            <a:pPr lvl="1"/>
            <a:r>
              <a:rPr lang="en-US" dirty="0" smtClean="0"/>
              <a:t>Categories are processed in one or more channels</a:t>
            </a:r>
          </a:p>
          <a:p>
            <a:pPr lvl="1"/>
            <a:r>
              <a:rPr lang="en-US" dirty="0" smtClean="0"/>
              <a:t>Channels specify where the output goes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643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BIND Configuration file </a:t>
            </a:r>
          </a:p>
          <a:p>
            <a:r>
              <a:rPr lang="en-US" dirty="0" smtClean="0"/>
              <a:t>Option statement contains all global configuration options to be used as defaults by named.</a:t>
            </a:r>
          </a:p>
          <a:p>
            <a:pPr marL="1328737" lvl="3" indent="0">
              <a:buNone/>
            </a:pPr>
            <a:r>
              <a:rPr lang="en-US" dirty="0">
                <a:latin typeface="Courier New"/>
                <a:cs typeface="Courier New"/>
              </a:rPr>
              <a:t>options {</a:t>
            </a:r>
            <a:endParaRPr lang="en-AU" dirty="0">
              <a:latin typeface="Courier New"/>
              <a:cs typeface="Courier New"/>
            </a:endParaRPr>
          </a:p>
          <a:p>
            <a:pPr marL="1328737" lvl="3" indent="0">
              <a:buNone/>
            </a:pPr>
            <a:r>
              <a:rPr lang="en-US" dirty="0">
                <a:latin typeface="Courier New"/>
                <a:cs typeface="Courier New"/>
              </a:rPr>
              <a:t>	directory “/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/named/recursive”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r>
              <a:rPr lang="en-AU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};</a:t>
            </a:r>
          </a:p>
          <a:p>
            <a:r>
              <a:rPr lang="en-US" dirty="0" smtClean="0"/>
              <a:t>Zone statement defines the zones</a:t>
            </a:r>
          </a:p>
          <a:p>
            <a:pPr lvl="1"/>
            <a:r>
              <a:rPr lang="en-US" dirty="0" smtClean="0"/>
              <a:t>For a simple caching server, the zone statement defines</a:t>
            </a:r>
            <a:endParaRPr lang="en-US" dirty="0"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Root Hints</a:t>
            </a:r>
            <a:endParaRPr lang="en-US" dirty="0"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Forward </a:t>
            </a:r>
            <a:r>
              <a:rPr lang="en-US" dirty="0" err="1" smtClean="0">
                <a:latin typeface="Calibri" charset="0"/>
              </a:rPr>
              <a:t>dns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for localhost</a:t>
            </a:r>
          </a:p>
          <a:p>
            <a:pPr lvl="2"/>
            <a:r>
              <a:rPr lang="en-US" dirty="0" smtClean="0">
                <a:latin typeface="Calibri" charset="0"/>
              </a:rPr>
              <a:t>Reverse </a:t>
            </a:r>
            <a:r>
              <a:rPr lang="en-US" dirty="0" err="1" smtClean="0">
                <a:latin typeface="Calibri" charset="0"/>
              </a:rPr>
              <a:t>dns</a:t>
            </a:r>
            <a:r>
              <a:rPr lang="en-US" dirty="0" smtClean="0">
                <a:latin typeface="Calibri" charset="0"/>
              </a:rPr>
              <a:t> for loopback zones</a:t>
            </a:r>
          </a:p>
          <a:p>
            <a:pPr marL="1336675" lvl="3" indent="0">
              <a:buNone/>
            </a:pPr>
            <a:r>
              <a:rPr lang="en-US" dirty="0">
                <a:latin typeface="Courier New"/>
                <a:cs typeface="Courier New"/>
              </a:rPr>
              <a:t>zone “.” {</a:t>
            </a:r>
          </a:p>
          <a:p>
            <a:pPr marL="1336675" lvl="3" indent="0">
              <a:buNone/>
            </a:pPr>
            <a:r>
              <a:rPr lang="en-US" dirty="0" smtClean="0">
                <a:latin typeface="Courier New"/>
                <a:cs typeface="Courier New"/>
              </a:rPr>
              <a:t>	type </a:t>
            </a:r>
            <a:r>
              <a:rPr lang="en-US" dirty="0">
                <a:latin typeface="Courier New"/>
                <a:cs typeface="Courier New"/>
              </a:rPr>
              <a:t>hint;</a:t>
            </a:r>
          </a:p>
          <a:p>
            <a:pPr marL="1336675" lvl="3" indent="0">
              <a:buNone/>
            </a:pPr>
            <a:r>
              <a:rPr lang="en-US" dirty="0" smtClean="0">
                <a:latin typeface="Courier New"/>
                <a:cs typeface="Courier New"/>
              </a:rPr>
              <a:t>	file </a:t>
            </a:r>
            <a:r>
              <a:rPr lang="en-US" dirty="0">
                <a:latin typeface="Courier New"/>
                <a:cs typeface="Courier New"/>
              </a:rPr>
              <a:t>“</a:t>
            </a:r>
            <a:r>
              <a:rPr lang="en-US" dirty="0" err="1">
                <a:latin typeface="Courier New"/>
                <a:cs typeface="Courier New"/>
              </a:rPr>
              <a:t>root.hints</a:t>
            </a:r>
            <a:r>
              <a:rPr lang="en-US" dirty="0">
                <a:latin typeface="Courier New"/>
                <a:cs typeface="Courier New"/>
              </a:rPr>
              <a:t>”</a:t>
            </a:r>
            <a:r>
              <a:rPr lang="en-US" dirty="0" smtClean="0">
                <a:latin typeface="Courier New"/>
                <a:cs typeface="Courier New"/>
              </a:rPr>
              <a:t>; }</a:t>
            </a:r>
            <a:r>
              <a:rPr lang="en-US" dirty="0">
                <a:latin typeface="Courier New"/>
                <a:cs typeface="Courier New"/>
              </a:rPr>
              <a:t>;</a:t>
            </a:r>
          </a:p>
          <a:p>
            <a:pPr marL="1336675" lvl="3" indent="0">
              <a:buNone/>
            </a:pPr>
            <a:endParaRPr lang="en-US" dirty="0">
              <a:latin typeface="Courier New"/>
              <a:cs typeface="Courier New"/>
            </a:endParaRPr>
          </a:p>
          <a:p>
            <a:pPr marL="541338" lvl="2" indent="0">
              <a:buNone/>
            </a:pP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936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Servers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top of the DNS hierarchy</a:t>
            </a:r>
          </a:p>
          <a:p>
            <a:r>
              <a:rPr lang="en-US" dirty="0" smtClean="0"/>
              <a:t>There are 13 root name servers operated around the world, with names from </a:t>
            </a:r>
            <a:r>
              <a:rPr lang="en-US" dirty="0" smtClean="0">
                <a:latin typeface="Courier New"/>
                <a:cs typeface="Courier New"/>
              </a:rPr>
              <a:t>[a-m].root-</a:t>
            </a:r>
            <a:r>
              <a:rPr lang="en-US" dirty="0" err="1" smtClean="0">
                <a:latin typeface="Courier New"/>
                <a:cs typeface="Courier New"/>
              </a:rPr>
              <a:t>servers.net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There are more than 13 physical root name servers</a:t>
            </a:r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rootserver</a:t>
            </a:r>
            <a:r>
              <a:rPr lang="en-US" dirty="0" smtClean="0"/>
              <a:t> has an instance deployed via </a:t>
            </a:r>
            <a:r>
              <a:rPr lang="en-US" dirty="0" err="1" smtClean="0"/>
              <a:t>anycast</a:t>
            </a:r>
            <a:endParaRPr lang="en-US" dirty="0" smtClean="0"/>
          </a:p>
          <a:p>
            <a:r>
              <a:rPr lang="en-US" dirty="0" smtClean="0"/>
              <a:t>Root hints file come in many names (</a:t>
            </a:r>
            <a:r>
              <a:rPr lang="en-US" dirty="0" err="1" smtClean="0"/>
              <a:t>db.cache</a:t>
            </a:r>
            <a:r>
              <a:rPr lang="en-US" dirty="0" smtClean="0"/>
              <a:t>, </a:t>
            </a:r>
            <a:r>
              <a:rPr lang="en-US" dirty="0" err="1" smtClean="0"/>
              <a:t>named.root</a:t>
            </a:r>
            <a:r>
              <a:rPr lang="en-US" dirty="0" smtClean="0"/>
              <a:t>, </a:t>
            </a:r>
            <a:r>
              <a:rPr lang="en-US" dirty="0" err="1" smtClean="0"/>
              <a:t>named.cache</a:t>
            </a:r>
            <a:r>
              <a:rPr lang="en-US" dirty="0" smtClean="0"/>
              <a:t>, </a:t>
            </a:r>
            <a:r>
              <a:rPr lang="en-US" dirty="0" err="1" smtClean="0"/>
              <a:t>named.ca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Get it from </a:t>
            </a:r>
            <a:r>
              <a:rPr lang="en-US" dirty="0" smtClean="0">
                <a:hlinkClick r:id="rId2" action="ppaction://hlinkfile"/>
              </a:rPr>
              <a:t>ftp.rs.internic.net</a:t>
            </a:r>
            <a:endParaRPr lang="en-US" dirty="0" smtClean="0"/>
          </a:p>
          <a:p>
            <a:r>
              <a:rPr lang="en-US" dirty="0"/>
              <a:t>See </a:t>
            </a:r>
            <a:r>
              <a:rPr lang="en-US" dirty="0" smtClean="0"/>
              <a:t>root</a:t>
            </a:r>
            <a:r>
              <a:rPr lang="en-US" dirty="0"/>
              <a:t>-</a:t>
            </a:r>
            <a:r>
              <a:rPr lang="en-US" dirty="0" err="1" smtClean="0"/>
              <a:t>servers.org</a:t>
            </a:r>
            <a:r>
              <a:rPr lang="en-US" dirty="0" smtClean="0"/>
              <a:t> for more detail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22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Servers</a:t>
            </a:r>
            <a:endParaRPr lang="en-US" dirty="0"/>
          </a:p>
        </p:txBody>
      </p:sp>
      <p:pic>
        <p:nvPicPr>
          <p:cNvPr id="4" name="Content Placeholder 3" descr="Screen Shot 2012-11-15 at 2.26.12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18" r="-5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6770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it looks like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/>
                <a:cs typeface="Courier New"/>
              </a:rPr>
              <a:t>.                        3600000  IN  NS    A.ROOT-SERVERS.NET.</a:t>
            </a:r>
          </a:p>
          <a:p>
            <a:pPr marL="0" indent="0">
              <a:buNone/>
            </a:pPr>
            <a:r>
              <a:rPr lang="en-US" sz="1600" dirty="0" smtClean="0">
                <a:latin typeface="Courier New"/>
                <a:cs typeface="Courier New"/>
              </a:rPr>
              <a:t>A.ROOT-SERVERS.NET.      3600000      A     198.41.0.4</a:t>
            </a:r>
          </a:p>
          <a:p>
            <a:pPr marL="0" indent="0">
              <a:buNone/>
            </a:pPr>
            <a:r>
              <a:rPr lang="en-US" sz="1600" dirty="0" smtClean="0">
                <a:latin typeface="Courier New"/>
                <a:cs typeface="Courier New"/>
              </a:rPr>
              <a:t>A.ROOT-SERVERS.NET.      3600000      AAAA  2001:503:BA3E::2:30</a:t>
            </a:r>
          </a:p>
          <a:p>
            <a:pPr marL="0" indent="0">
              <a:buNone/>
            </a:pPr>
            <a:r>
              <a:rPr lang="en-US" sz="1600" dirty="0" smtClean="0">
                <a:latin typeface="Courier New"/>
                <a:cs typeface="Courier New"/>
              </a:rPr>
              <a:t>; operated by WIDE</a:t>
            </a:r>
          </a:p>
          <a:p>
            <a:pPr marL="0" indent="0">
              <a:buNone/>
            </a:pPr>
            <a:r>
              <a:rPr lang="en-US" sz="1600" dirty="0" smtClean="0">
                <a:latin typeface="Courier New"/>
                <a:cs typeface="Courier New"/>
              </a:rPr>
              <a:t>.                        3600000      NS    M.ROOT-SERVERS.NET.</a:t>
            </a:r>
          </a:p>
          <a:p>
            <a:pPr marL="0" indent="0">
              <a:buNone/>
            </a:pPr>
            <a:r>
              <a:rPr lang="en-US" sz="1600" dirty="0" smtClean="0">
                <a:latin typeface="Courier New"/>
                <a:cs typeface="Courier New"/>
              </a:rPr>
              <a:t>M.ROOT-SERVERS.NET.      3600000      A     202.12.27.33</a:t>
            </a:r>
          </a:p>
          <a:p>
            <a:pPr marL="0" indent="0">
              <a:buNone/>
            </a:pPr>
            <a:r>
              <a:rPr lang="en-US" sz="1600" dirty="0" smtClean="0">
                <a:latin typeface="Courier New"/>
                <a:cs typeface="Courier New"/>
              </a:rPr>
              <a:t>M.ROOT-SERVERS.NET.      3600000      AAAA  2001:dc3::35</a:t>
            </a:r>
          </a:p>
        </p:txBody>
      </p:sp>
      <p:sp>
        <p:nvSpPr>
          <p:cNvPr id="4" name="Rectangle 3"/>
          <p:cNvSpPr/>
          <p:nvPr/>
        </p:nvSpPr>
        <p:spPr>
          <a:xfrm>
            <a:off x="5292080" y="1124744"/>
            <a:ext cx="351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ftp://</a:t>
            </a:r>
            <a:r>
              <a:rPr lang="en-US" b="1" dirty="0" err="1" smtClean="0">
                <a:solidFill>
                  <a:schemeClr val="accent3"/>
                </a:solidFill>
              </a:rPr>
              <a:t>ftp.rs.internic.net</a:t>
            </a:r>
            <a:r>
              <a:rPr lang="en-US" b="1" dirty="0" smtClean="0">
                <a:solidFill>
                  <a:schemeClr val="accent3"/>
                </a:solidFill>
              </a:rPr>
              <a:t>/domain/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42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Configuration (Recursive Server)</a:t>
            </a:r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recursive server needs to know how to reach the top of the DNS hierarchy</a:t>
            </a:r>
          </a:p>
          <a:p>
            <a:r>
              <a:rPr lang="en-US" dirty="0" smtClean="0"/>
              <a:t>It should also stop some queries such as those for localhost (127.0.0.1)</a:t>
            </a:r>
          </a:p>
          <a:p>
            <a:r>
              <a:rPr lang="en-US" dirty="0" smtClean="0"/>
              <a:t>The following files are required to run a recursive/caching server:</a:t>
            </a:r>
          </a:p>
          <a:p>
            <a:pPr lvl="1"/>
            <a:r>
              <a:rPr lang="en-US" dirty="0" err="1" smtClean="0"/>
              <a:t>named.conf</a:t>
            </a:r>
            <a:endParaRPr lang="en-US" dirty="0" smtClean="0"/>
          </a:p>
          <a:p>
            <a:pPr lvl="1"/>
            <a:r>
              <a:rPr lang="en-US" dirty="0" err="1" smtClean="0"/>
              <a:t>root.hints</a:t>
            </a:r>
            <a:endParaRPr lang="en-US" dirty="0" smtClean="0"/>
          </a:p>
          <a:p>
            <a:pPr lvl="1"/>
            <a:r>
              <a:rPr lang="en-US" dirty="0" smtClean="0"/>
              <a:t>localhost zone (</a:t>
            </a:r>
            <a:r>
              <a:rPr lang="en-US" dirty="0" err="1" smtClean="0"/>
              <a:t>db.localhost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0.0.127.in-addr.arpa zone (db.127.0.0.1)</a:t>
            </a:r>
          </a:p>
          <a:p>
            <a:pPr lvl="1"/>
            <a:r>
              <a:rPr lang="en-US" dirty="0" smtClean="0"/>
              <a:t>::1 IPv6 reverse zone (db.ip6)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587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Zones Defined in a Recursive Server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Loopback name in operating systems</a:t>
            </a:r>
          </a:p>
          <a:p>
            <a:pPr lvl="1"/>
            <a:r>
              <a:rPr lang="en-US" dirty="0" smtClean="0"/>
              <a:t>Queries for this shouldn't use recursion</a:t>
            </a:r>
          </a:p>
          <a:p>
            <a:pPr lvl="1"/>
            <a:r>
              <a:rPr lang="en-US" dirty="0" smtClean="0"/>
              <a:t>So we will configure a file to define the localhost zone</a:t>
            </a:r>
          </a:p>
          <a:p>
            <a:pPr lvl="1"/>
            <a:r>
              <a:rPr lang="en-US" dirty="0" smtClean="0"/>
              <a:t>Localhost will map to 127.0.0.1 and ::1</a:t>
            </a:r>
          </a:p>
          <a:p>
            <a:pPr lvl="1"/>
            <a:r>
              <a:rPr lang="en-US" b="1" dirty="0" err="1" smtClean="0"/>
              <a:t>db.localhost</a:t>
            </a:r>
            <a:endParaRPr lang="en-US" b="1" dirty="0" smtClean="0"/>
          </a:p>
          <a:p>
            <a:pPr marL="1330325" lvl="3" indent="0">
              <a:buNone/>
            </a:pPr>
            <a:r>
              <a:rPr lang="en-US" dirty="0">
                <a:latin typeface="Courier New"/>
                <a:cs typeface="Courier New"/>
              </a:rPr>
              <a:t>zone “localhost” {</a:t>
            </a:r>
            <a:endParaRPr lang="en-AU" dirty="0">
              <a:latin typeface="Courier New"/>
              <a:cs typeface="Courier New"/>
            </a:endParaRPr>
          </a:p>
          <a:p>
            <a:pPr marL="1330325" lvl="3" indent="0">
              <a:buNone/>
            </a:pPr>
            <a:r>
              <a:rPr lang="en-US" dirty="0">
                <a:latin typeface="Courier New"/>
                <a:cs typeface="Courier New"/>
              </a:rPr>
              <a:t>	type master;</a:t>
            </a:r>
            <a:endParaRPr lang="en-AU" dirty="0">
              <a:latin typeface="Courier New"/>
              <a:cs typeface="Courier New"/>
            </a:endParaRPr>
          </a:p>
          <a:p>
            <a:pPr marL="1330325" lvl="3" indent="0">
              <a:buNone/>
            </a:pPr>
            <a:r>
              <a:rPr lang="en-US" dirty="0">
                <a:latin typeface="Courier New"/>
                <a:cs typeface="Courier New"/>
              </a:rPr>
              <a:t>	file </a:t>
            </a:r>
            <a:r>
              <a:rPr lang="en-US" dirty="0" err="1">
                <a:latin typeface="Courier New"/>
                <a:cs typeface="Courier New"/>
              </a:rPr>
              <a:t>db.localhost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r>
              <a:rPr lang="en-AU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};</a:t>
            </a:r>
            <a:endParaRPr lang="en-US" b="1" dirty="0" smtClean="0"/>
          </a:p>
          <a:p>
            <a:r>
              <a:rPr lang="en-US" dirty="0" smtClean="0"/>
              <a:t>Reverse zone for the loopback</a:t>
            </a:r>
          </a:p>
          <a:p>
            <a:pPr lvl="1"/>
            <a:r>
              <a:rPr lang="en-US" dirty="0" smtClean="0"/>
              <a:t>We need a reverse zone that maps 127.0.0.1 (and ::1) to localhost</a:t>
            </a:r>
          </a:p>
          <a:p>
            <a:pPr lvl="1"/>
            <a:r>
              <a:rPr lang="en-US" b="1" dirty="0" smtClean="0"/>
              <a:t>db.127.0.0.1</a:t>
            </a:r>
          </a:p>
          <a:p>
            <a:pPr marL="1328737" lvl="3" indent="0">
              <a:buNone/>
            </a:pPr>
            <a:r>
              <a:rPr lang="en-US" dirty="0">
                <a:latin typeface="Courier New"/>
                <a:cs typeface="Courier New"/>
              </a:rPr>
              <a:t>zone “0.0.127.in-addr.arpa” {</a:t>
            </a:r>
            <a:endParaRPr lang="en-AU" dirty="0">
              <a:latin typeface="Courier New"/>
              <a:cs typeface="Courier New"/>
            </a:endParaRPr>
          </a:p>
          <a:p>
            <a:pPr marL="1328737" lvl="3" indent="0">
              <a:buNone/>
            </a:pPr>
            <a:r>
              <a:rPr lang="en-US" dirty="0" smtClean="0">
                <a:latin typeface="Courier New"/>
                <a:cs typeface="Courier New"/>
              </a:rPr>
              <a:t>	type </a:t>
            </a:r>
            <a:r>
              <a:rPr lang="en-US" dirty="0">
                <a:latin typeface="Courier New"/>
                <a:cs typeface="Courier New"/>
              </a:rPr>
              <a:t>master;</a:t>
            </a:r>
            <a:endParaRPr lang="en-AU" dirty="0">
              <a:latin typeface="Courier New"/>
              <a:cs typeface="Courier New"/>
            </a:endParaRPr>
          </a:p>
          <a:p>
            <a:pPr marL="1328737" lvl="3" indent="0">
              <a:buNone/>
            </a:pPr>
            <a:r>
              <a:rPr lang="en-US" dirty="0" smtClean="0">
                <a:latin typeface="Courier New"/>
                <a:cs typeface="Courier New"/>
              </a:rPr>
              <a:t>	file </a:t>
            </a:r>
            <a:r>
              <a:rPr lang="en-US" dirty="0">
                <a:latin typeface="Courier New"/>
                <a:cs typeface="Courier New"/>
              </a:rPr>
              <a:t>db.127.0.0.1;</a:t>
            </a:r>
            <a:endParaRPr lang="en-AU" dirty="0">
              <a:latin typeface="Courier New"/>
              <a:cs typeface="Courier New"/>
            </a:endParaRPr>
          </a:p>
          <a:p>
            <a:pPr marL="1328737" lvl="3" indent="0">
              <a:buNone/>
            </a:pPr>
            <a:r>
              <a:rPr lang="en-US" dirty="0" smtClean="0">
                <a:latin typeface="Courier New"/>
                <a:cs typeface="Courier New"/>
              </a:rPr>
              <a:t>	};</a:t>
            </a:r>
            <a:endParaRPr lang="en-US" b="1" dirty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314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err="1" smtClean="0"/>
              <a:t>named.conf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latin typeface="Courier New"/>
                <a:cs typeface="Courier New"/>
              </a:rPr>
              <a:t>zone "localhost." </a:t>
            </a:r>
            <a:r>
              <a:rPr lang="en-US" sz="1800" dirty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       type master;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       file "localhost";     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};</a:t>
            </a:r>
          </a:p>
          <a:p>
            <a:pPr marL="0" indent="0">
              <a:buNone/>
            </a:pPr>
            <a:r>
              <a:rPr lang="en-US" sz="1800" b="1" dirty="0">
                <a:latin typeface="Courier New"/>
                <a:cs typeface="Courier New"/>
              </a:rPr>
              <a:t>zone "0.0.127.in-addr.arpa." </a:t>
            </a:r>
            <a:r>
              <a:rPr lang="en-US" sz="1800" dirty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       type master;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       file "0.0.127.in-addr.arpa";     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}</a:t>
            </a:r>
            <a:r>
              <a:rPr lang="en-US" sz="1800" dirty="0" smtClean="0">
                <a:latin typeface="Courier New"/>
                <a:cs typeface="Courier New"/>
              </a:rPr>
              <a:t>;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latin typeface="Courier New"/>
                <a:cs typeface="Courier New"/>
              </a:rPr>
              <a:t>options</a:t>
            </a:r>
            <a:r>
              <a:rPr lang="en-US" sz="1800" dirty="0">
                <a:latin typeface="Courier New"/>
                <a:cs typeface="Courier New"/>
              </a:rPr>
              <a:t> {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    directory "/</a:t>
            </a:r>
            <a:r>
              <a:rPr lang="en-US" sz="1800" dirty="0" err="1">
                <a:latin typeface="Courier New"/>
                <a:cs typeface="Courier New"/>
              </a:rPr>
              <a:t>var</a:t>
            </a:r>
            <a:r>
              <a:rPr lang="en-US" sz="1800" dirty="0">
                <a:latin typeface="Courier New"/>
                <a:cs typeface="Courier New"/>
              </a:rPr>
              <a:t>/named/recursive";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</a:t>
            </a:r>
            <a:r>
              <a:rPr lang="en-US" sz="1800" dirty="0" smtClean="0">
                <a:latin typeface="Courier New"/>
                <a:cs typeface="Courier New"/>
              </a:rPr>
              <a:t>    recursion </a:t>
            </a:r>
            <a:r>
              <a:rPr lang="en-US" sz="1800" dirty="0">
                <a:latin typeface="Courier New"/>
                <a:cs typeface="Courier New"/>
              </a:rPr>
              <a:t>yes</a:t>
            </a:r>
            <a:r>
              <a:rPr lang="en-US" sz="1800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800" dirty="0" smtClean="0">
                <a:latin typeface="Courier New"/>
                <a:cs typeface="Courier New"/>
              </a:rPr>
              <a:t>}</a:t>
            </a:r>
            <a:r>
              <a:rPr lang="en-US" sz="1800" dirty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800" b="1" dirty="0">
                <a:latin typeface="Courier New"/>
                <a:cs typeface="Courier New"/>
              </a:rPr>
              <a:t>zone "." </a:t>
            </a:r>
            <a:r>
              <a:rPr lang="en-US" sz="1800" dirty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       type hint;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        file "</a:t>
            </a:r>
            <a:r>
              <a:rPr lang="en-US" sz="1800" dirty="0" err="1">
                <a:latin typeface="Courier New"/>
                <a:cs typeface="Courier New"/>
              </a:rPr>
              <a:t>named.root</a:t>
            </a:r>
            <a:r>
              <a:rPr lang="en-US" sz="1800" dirty="0">
                <a:latin typeface="Courier New"/>
                <a:cs typeface="Courier New"/>
              </a:rPr>
              <a:t>";</a:t>
            </a:r>
          </a:p>
          <a:p>
            <a:pPr marL="0" indent="0">
              <a:buNone/>
            </a:pPr>
            <a:r>
              <a:rPr lang="en-US" sz="1800" dirty="0">
                <a:latin typeface="Courier New"/>
                <a:cs typeface="Courier New"/>
              </a:rPr>
              <a:t>}</a:t>
            </a:r>
            <a:r>
              <a:rPr lang="en-US" sz="1800" dirty="0" smtClean="0">
                <a:latin typeface="Courier New"/>
                <a:cs typeface="Courier New"/>
              </a:rPr>
              <a:t>;</a:t>
            </a:r>
            <a:endParaRPr lang="en-US" sz="18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521239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Contain the resource records defined in a particular zone</a:t>
            </a:r>
          </a:p>
          <a:p>
            <a:r>
              <a:rPr lang="en-US" dirty="0" smtClean="0"/>
              <a:t>A zone file begins with a Start of</a:t>
            </a:r>
            <a:r>
              <a:rPr lang="en-US" dirty="0"/>
              <a:t> </a:t>
            </a:r>
            <a:r>
              <a:rPr lang="en-US" dirty="0" smtClean="0"/>
              <a:t>Authority Record (SOA) </a:t>
            </a:r>
          </a:p>
          <a:p>
            <a:pPr marL="533400" lvl="2" indent="0">
              <a:buNone/>
            </a:pPr>
            <a:r>
              <a:rPr lang="en-US" dirty="0">
                <a:latin typeface="Courier New"/>
                <a:cs typeface="Courier New"/>
              </a:rPr>
              <a:t>@     SOA   localhost.  </a:t>
            </a:r>
            <a:r>
              <a:rPr lang="en-US" dirty="0" err="1">
                <a:latin typeface="Courier New"/>
                <a:cs typeface="Courier New"/>
              </a:rPr>
              <a:t>root.localhost</a:t>
            </a:r>
            <a:r>
              <a:rPr lang="en-US" dirty="0">
                <a:latin typeface="Courier New"/>
                <a:cs typeface="Courier New"/>
              </a:rPr>
              <a:t>.   (</a:t>
            </a:r>
            <a:endParaRPr lang="en-AU" dirty="0">
              <a:latin typeface="Courier New"/>
              <a:cs typeface="Courier New"/>
            </a:endParaRPr>
          </a:p>
          <a:p>
            <a:pPr marL="533400" lvl="2" indent="0">
              <a:buNone/>
            </a:pPr>
            <a:r>
              <a:rPr lang="en-US" dirty="0">
                <a:latin typeface="Courier New"/>
                <a:cs typeface="Courier New"/>
              </a:rPr>
              <a:t>                        20121115 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r>
              <a:rPr lang="en-US" dirty="0">
                <a:latin typeface="Courier New"/>
                <a:cs typeface="Courier New"/>
              </a:rPr>
              <a:t>serial no.</a:t>
            </a:r>
            <a:endParaRPr lang="en-AU" dirty="0">
              <a:latin typeface="Courier New"/>
              <a:cs typeface="Courier New"/>
            </a:endParaRPr>
          </a:p>
          <a:p>
            <a:pPr marL="533400" lvl="2" indent="0">
              <a:buNone/>
            </a:pPr>
            <a:r>
              <a:rPr lang="en-US" dirty="0">
                <a:latin typeface="Courier New"/>
                <a:cs typeface="Courier New"/>
              </a:rPr>
              <a:t>                        30m   </a:t>
            </a:r>
            <a:r>
              <a:rPr lang="en-US" dirty="0" smtClean="0">
                <a:latin typeface="Courier New"/>
                <a:cs typeface="Courier New"/>
              </a:rPr>
              <a:t>	;</a:t>
            </a:r>
            <a:r>
              <a:rPr lang="en-US" dirty="0">
                <a:latin typeface="Courier New"/>
                <a:cs typeface="Courier New"/>
              </a:rPr>
              <a:t>refresh</a:t>
            </a:r>
            <a:endParaRPr lang="en-AU" dirty="0">
              <a:latin typeface="Courier New"/>
              <a:cs typeface="Courier New"/>
            </a:endParaRPr>
          </a:p>
          <a:p>
            <a:pPr marL="533400" lvl="2" indent="0">
              <a:buNone/>
            </a:pPr>
            <a:r>
              <a:rPr lang="en-US" dirty="0">
                <a:latin typeface="Courier New"/>
                <a:cs typeface="Courier New"/>
              </a:rPr>
              <a:t>                        15m   </a:t>
            </a:r>
            <a:r>
              <a:rPr lang="en-US" dirty="0" smtClean="0">
                <a:latin typeface="Courier New"/>
                <a:cs typeface="Courier New"/>
              </a:rPr>
              <a:t>	;</a:t>
            </a:r>
            <a:r>
              <a:rPr lang="en-US" dirty="0">
                <a:latin typeface="Courier New"/>
                <a:cs typeface="Courier New"/>
              </a:rPr>
              <a:t>retry</a:t>
            </a:r>
            <a:endParaRPr lang="en-AU" dirty="0">
              <a:latin typeface="Courier New"/>
              <a:cs typeface="Courier New"/>
            </a:endParaRPr>
          </a:p>
          <a:p>
            <a:pPr marL="533400" lvl="2" indent="0">
              <a:buNone/>
            </a:pPr>
            <a:r>
              <a:rPr lang="en-US" dirty="0">
                <a:latin typeface="Courier New"/>
                <a:cs typeface="Courier New"/>
              </a:rPr>
              <a:t>                        1d    </a:t>
            </a:r>
            <a:r>
              <a:rPr lang="en-US" dirty="0" smtClean="0">
                <a:latin typeface="Courier New"/>
                <a:cs typeface="Courier New"/>
              </a:rPr>
              <a:t>	;expire</a:t>
            </a:r>
            <a:endParaRPr lang="en-AU" dirty="0">
              <a:latin typeface="Courier New"/>
              <a:cs typeface="Courier New"/>
            </a:endParaRPr>
          </a:p>
          <a:p>
            <a:pPr marL="533400" lvl="2" indent="0">
              <a:buNone/>
            </a:pPr>
            <a:r>
              <a:rPr lang="en-US" dirty="0">
                <a:latin typeface="Courier New"/>
                <a:cs typeface="Courier New"/>
              </a:rPr>
              <a:t>                        30m   </a:t>
            </a:r>
            <a:r>
              <a:rPr lang="en-US" dirty="0" smtClean="0">
                <a:latin typeface="Courier New"/>
                <a:cs typeface="Courier New"/>
              </a:rPr>
              <a:t>	;</a:t>
            </a:r>
            <a:r>
              <a:rPr lang="en-US" dirty="0">
                <a:latin typeface="Courier New"/>
                <a:cs typeface="Courier New"/>
              </a:rPr>
              <a:t>negative cache </a:t>
            </a:r>
            <a:r>
              <a:rPr lang="en-US" dirty="0" err="1">
                <a:latin typeface="Courier New"/>
                <a:cs typeface="Courier New"/>
              </a:rPr>
              <a:t>ttl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marL="285750" indent="-285750"/>
            <a:r>
              <a:rPr lang="en-US" dirty="0" smtClean="0">
                <a:latin typeface="Arial"/>
                <a:cs typeface="Arial"/>
              </a:rPr>
              <a:t>Common Zone File directives</a:t>
            </a:r>
          </a:p>
          <a:p>
            <a:pPr marL="555625" lvl="1" indent="-285750"/>
            <a:r>
              <a:rPr lang="en-US" dirty="0" smtClean="0">
                <a:latin typeface="Arial"/>
                <a:cs typeface="Arial"/>
              </a:rPr>
              <a:t>$ORIGIN</a:t>
            </a:r>
          </a:p>
          <a:p>
            <a:pPr marL="555625" lvl="1" indent="-285750"/>
            <a:r>
              <a:rPr lang="en-US" dirty="0" smtClean="0">
                <a:latin typeface="Arial"/>
                <a:cs typeface="Arial"/>
              </a:rPr>
              <a:t>$INCLUDE</a:t>
            </a:r>
          </a:p>
          <a:p>
            <a:pPr marL="555625" lvl="1" indent="-285750"/>
            <a:r>
              <a:rPr lang="en-US" dirty="0" smtClean="0">
                <a:latin typeface="Arial"/>
                <a:cs typeface="Arial"/>
              </a:rPr>
              <a:t>$TTL </a:t>
            </a:r>
            <a:endParaRPr lang="en-AU" dirty="0">
              <a:latin typeface="Arial"/>
              <a:cs typeface="Arial"/>
            </a:endParaRPr>
          </a:p>
          <a:p>
            <a:pPr marL="555625" lvl="1" indent="-285750"/>
            <a:r>
              <a:rPr lang="en-AU" dirty="0" smtClean="0">
                <a:latin typeface="Arial"/>
                <a:cs typeface="Arial"/>
              </a:rPr>
              <a:t>@ represents the current origin</a:t>
            </a:r>
            <a:endParaRPr lang="en-US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712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Name System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lookup mechanism for translating objects into other objects</a:t>
            </a:r>
          </a:p>
          <a:p>
            <a:pPr lvl="1"/>
            <a:r>
              <a:rPr lang="en-US" dirty="0" smtClean="0"/>
              <a:t>Mapping names to numbers and vice versa</a:t>
            </a:r>
          </a:p>
          <a:p>
            <a:r>
              <a:rPr lang="en-US" dirty="0" smtClean="0"/>
              <a:t>A globally distributed, loosely coherent, scalable, reliable, dynamic database</a:t>
            </a:r>
          </a:p>
          <a:p>
            <a:r>
              <a:rPr lang="en-US" dirty="0" smtClean="0"/>
              <a:t>Comprised of three components</a:t>
            </a:r>
          </a:p>
          <a:p>
            <a:pPr lvl="1"/>
            <a:r>
              <a:rPr lang="en-US" dirty="0" smtClean="0"/>
              <a:t>A “name space”</a:t>
            </a:r>
          </a:p>
          <a:p>
            <a:pPr lvl="1"/>
            <a:r>
              <a:rPr lang="en-US" dirty="0" smtClean="0"/>
              <a:t>Servers making that name space available</a:t>
            </a:r>
          </a:p>
          <a:p>
            <a:pPr lvl="1"/>
            <a:r>
              <a:rPr lang="en-US" dirty="0" smtClean="0"/>
              <a:t>Resolvers (clients) which query the servers about the name space</a:t>
            </a:r>
          </a:p>
          <a:p>
            <a:r>
              <a:rPr lang="en-US" dirty="0" smtClean="0"/>
              <a:t>A critical piece of the Internet 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50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Start of Authority (SOA) record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68313" y="4005263"/>
            <a:ext cx="8280400" cy="2160587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b="1" dirty="0" smtClean="0"/>
              <a:t>Serial Number </a:t>
            </a:r>
            <a:r>
              <a:rPr lang="en-US" dirty="0" smtClean="0"/>
              <a:t>– must be updated if any changes are made in the zone file </a:t>
            </a:r>
          </a:p>
          <a:p>
            <a:pPr>
              <a:defRPr/>
            </a:pPr>
            <a:r>
              <a:rPr lang="en-US" b="1" dirty="0" smtClean="0"/>
              <a:t>Refresh</a:t>
            </a:r>
            <a:r>
              <a:rPr lang="en-US" dirty="0" smtClean="0"/>
              <a:t> – how often a secondary will poll the primary server to see if the serial number for the zone has increased</a:t>
            </a:r>
          </a:p>
          <a:p>
            <a:pPr>
              <a:defRPr/>
            </a:pPr>
            <a:r>
              <a:rPr lang="en-US" b="1" dirty="0" smtClean="0"/>
              <a:t>Retry</a:t>
            </a:r>
            <a:r>
              <a:rPr lang="en-US" dirty="0" smtClean="0"/>
              <a:t> - If a secondary was unable to contact the primary at the last refresh, wait the retry value before trying again</a:t>
            </a:r>
          </a:p>
          <a:p>
            <a:pPr>
              <a:defRPr/>
            </a:pPr>
            <a:r>
              <a:rPr lang="en-US" b="1" dirty="0" smtClean="0"/>
              <a:t>Expire</a:t>
            </a:r>
            <a:r>
              <a:rPr lang="en-US" dirty="0" smtClean="0"/>
              <a:t> - How long a secondary will still treat its copy of the zone data as valid if it can't contact the primary.</a:t>
            </a:r>
          </a:p>
          <a:p>
            <a:pPr>
              <a:defRPr/>
            </a:pPr>
            <a:r>
              <a:rPr lang="en-US" b="1" dirty="0" smtClean="0"/>
              <a:t>Minimum TTL </a:t>
            </a:r>
            <a:r>
              <a:rPr lang="en-US" dirty="0" smtClean="0"/>
              <a:t>- The default TTL (time-to-live) for resource records  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06400" y="1600200"/>
            <a:ext cx="8351838" cy="2160588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lIns="91440" tIns="45720" rIns="91440" bIns="45720" spcCol="0" rtlCol="0" fromWordArt="0" anchor="ctr" forceAA="0">
            <a:no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sz="1600" i="1" dirty="0" smtClean="0">
                <a:solidFill>
                  <a:srgbClr val="C40836"/>
                </a:solidFill>
                <a:cs typeface="Courier New" charset="0"/>
              </a:rPr>
              <a:t>   </a:t>
            </a:r>
            <a:r>
              <a:rPr lang="en-US" sz="1600" i="1" dirty="0" err="1" smtClean="0">
                <a:solidFill>
                  <a:srgbClr val="C40836"/>
                </a:solidFill>
                <a:cs typeface="Courier New" charset="0"/>
              </a:rPr>
              <a:t>Domain_name</a:t>
            </a:r>
            <a:r>
              <a:rPr lang="en-US" sz="1600" i="1" dirty="0" smtClean="0">
                <a:solidFill>
                  <a:schemeClr val="tx2"/>
                </a:solidFill>
                <a:cs typeface="Courier New" charset="0"/>
              </a:rPr>
              <a:t>.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 CLASS  SOA  </a:t>
            </a:r>
            <a:r>
              <a:rPr lang="en-US" sz="1600" i="1" dirty="0" err="1" smtClean="0">
                <a:solidFill>
                  <a:srgbClr val="C40836"/>
                </a:solidFill>
                <a:cs typeface="Courier New" charset="0"/>
              </a:rPr>
              <a:t>hostname.domain.name</a:t>
            </a:r>
            <a:r>
              <a:rPr lang="en-US" sz="1600" i="1" dirty="0" smtClean="0">
                <a:solidFill>
                  <a:schemeClr val="tx2"/>
                </a:solidFill>
                <a:cs typeface="Courier New" charset="0"/>
              </a:rPr>
              <a:t>.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 </a:t>
            </a:r>
            <a:r>
              <a:rPr lang="en-US" sz="1600" i="1" dirty="0" err="1" smtClean="0">
                <a:solidFill>
                  <a:srgbClr val="C40836"/>
                </a:solidFill>
                <a:cs typeface="Courier New" charset="0"/>
              </a:rPr>
              <a:t>mailbox.domain.name</a:t>
            </a:r>
            <a:r>
              <a:rPr lang="en-US" sz="1600" dirty="0">
                <a:solidFill>
                  <a:schemeClr val="tx2"/>
                </a:solidFill>
                <a:cs typeface="Courier New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(  				</a:t>
            </a:r>
            <a:r>
              <a:rPr lang="en-US" sz="1600" dirty="0" smtClean="0">
                <a:solidFill>
                  <a:schemeClr val="accent4"/>
                </a:solidFill>
                <a:cs typeface="Courier New" charset="0"/>
              </a:rPr>
              <a:t>Serial Number 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/>
            </a:r>
            <a:br>
              <a:rPr lang="en-US" sz="1600" dirty="0" smtClean="0">
                <a:solidFill>
                  <a:schemeClr val="tx2"/>
                </a:solidFill>
                <a:cs typeface="Courier New" charset="0"/>
              </a:rPr>
            </a:b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				</a:t>
            </a:r>
            <a:r>
              <a:rPr lang="en-US" sz="1600" dirty="0" smtClean="0">
                <a:solidFill>
                  <a:srgbClr val="166813"/>
                </a:solidFill>
                <a:cs typeface="Courier New" charset="0"/>
              </a:rPr>
              <a:t>Refresh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/>
            </a:r>
            <a:br>
              <a:rPr lang="en-US" sz="1600" dirty="0" smtClean="0">
                <a:solidFill>
                  <a:schemeClr val="tx2"/>
                </a:solidFill>
                <a:cs typeface="Courier New" charset="0"/>
              </a:rPr>
            </a:b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 				</a:t>
            </a:r>
            <a:r>
              <a:rPr lang="en-US" sz="1600" dirty="0" smtClean="0">
                <a:solidFill>
                  <a:srgbClr val="166813"/>
                </a:solidFill>
                <a:cs typeface="Courier New" charset="0"/>
              </a:rPr>
              <a:t>Retry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/>
            </a:r>
            <a:br>
              <a:rPr lang="en-US" sz="1600" dirty="0" smtClean="0">
                <a:solidFill>
                  <a:schemeClr val="tx2"/>
                </a:solidFill>
                <a:cs typeface="Courier New" charset="0"/>
              </a:rPr>
            </a:b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 				</a:t>
            </a:r>
            <a:r>
              <a:rPr lang="en-US" sz="1600" dirty="0" smtClean="0">
                <a:solidFill>
                  <a:srgbClr val="166813"/>
                </a:solidFill>
                <a:cs typeface="Courier New" charset="0"/>
              </a:rPr>
              <a:t>Expire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 </a:t>
            </a:r>
            <a:br>
              <a:rPr lang="en-US" sz="1600" dirty="0" smtClean="0">
                <a:solidFill>
                  <a:schemeClr val="tx2"/>
                </a:solidFill>
                <a:cs typeface="Courier New" charset="0"/>
              </a:rPr>
            </a:b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				</a:t>
            </a:r>
            <a:r>
              <a:rPr lang="en-US" sz="1600" dirty="0" smtClean="0">
                <a:solidFill>
                  <a:srgbClr val="166813"/>
                </a:solidFill>
                <a:cs typeface="Courier New" charset="0"/>
              </a:rPr>
              <a:t>Minimum TTL </a:t>
            </a:r>
            <a:r>
              <a:rPr lang="en-US" sz="1600" dirty="0" smtClean="0">
                <a:solidFill>
                  <a:schemeClr val="tx2"/>
                </a:solidFill>
                <a:cs typeface="Courier New" charset="0"/>
              </a:rPr>
              <a:t>)</a:t>
            </a:r>
            <a:endParaRPr lang="en-US" sz="1600" dirty="0" smtClean="0">
              <a:cs typeface="Courier New" charset="0"/>
            </a:endParaRPr>
          </a:p>
        </p:txBody>
      </p:sp>
      <p:sp>
        <p:nvSpPr>
          <p:cNvPr id="140292" name="TextBox 4"/>
          <p:cNvSpPr txBox="1">
            <a:spLocks noChangeArrowheads="1"/>
          </p:cNvSpPr>
          <p:nvPr/>
        </p:nvSpPr>
        <p:spPr bwMode="auto">
          <a:xfrm>
            <a:off x="10266363" y="63150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12658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TTL Time Values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right value depends on your domain</a:t>
            </a:r>
          </a:p>
          <a:p>
            <a:pPr>
              <a:defRPr/>
            </a:pPr>
            <a:r>
              <a:rPr lang="en-US" dirty="0" smtClean="0"/>
              <a:t>Recommended time values for TLD (based on RFC 1912)</a:t>
            </a:r>
          </a:p>
          <a:p>
            <a:pPr marL="271463" lvl="1" indent="0">
              <a:buFont typeface="Arial" charset="0"/>
              <a:buNone/>
              <a:defRPr/>
            </a:pPr>
            <a:r>
              <a:rPr lang="en-US" dirty="0" smtClean="0"/>
              <a:t>	Refresh		86400 (24h)</a:t>
            </a:r>
          </a:p>
          <a:p>
            <a:pPr marL="271463" lvl="1" indent="0">
              <a:buFont typeface="Arial" charset="0"/>
              <a:buNone/>
              <a:defRPr/>
            </a:pPr>
            <a:r>
              <a:rPr lang="en-US" dirty="0" smtClean="0"/>
              <a:t>	Retry 		7200 (2h)</a:t>
            </a:r>
          </a:p>
          <a:p>
            <a:pPr marL="271463" lvl="1" indent="0">
              <a:buFont typeface="Arial" charset="0"/>
              <a:buNone/>
              <a:defRPr/>
            </a:pPr>
            <a:r>
              <a:rPr lang="en-US" dirty="0" smtClean="0"/>
              <a:t>	Expire		2592000 (30d)</a:t>
            </a:r>
          </a:p>
          <a:p>
            <a:pPr marL="271463" lvl="1" indent="0">
              <a:buFont typeface="Arial" charset="0"/>
              <a:buNone/>
              <a:defRPr/>
            </a:pPr>
            <a:r>
              <a:rPr lang="en-US" dirty="0" smtClean="0"/>
              <a:t>	Min TTL	345600	(4d)</a:t>
            </a:r>
          </a:p>
          <a:p>
            <a:pPr>
              <a:defRPr/>
            </a:pPr>
            <a:r>
              <a:rPr lang="en-US" dirty="0" smtClean="0"/>
              <a:t>For other servers – optimize the values based on</a:t>
            </a:r>
          </a:p>
          <a:p>
            <a:pPr lvl="1">
              <a:defRPr/>
            </a:pPr>
            <a:r>
              <a:rPr lang="en-US" dirty="0" smtClean="0"/>
              <a:t>Frequency of changes</a:t>
            </a:r>
          </a:p>
          <a:p>
            <a:pPr lvl="1">
              <a:defRPr/>
            </a:pPr>
            <a:r>
              <a:rPr lang="en-US" dirty="0" smtClean="0"/>
              <a:t>Required speed of propagation</a:t>
            </a:r>
          </a:p>
          <a:p>
            <a:pPr lvl="1">
              <a:defRPr/>
            </a:pPr>
            <a:r>
              <a:rPr lang="en-US" dirty="0" smtClean="0"/>
              <a:t>Reachability of the primary server</a:t>
            </a:r>
          </a:p>
          <a:p>
            <a:pPr lvl="1">
              <a:defRPr/>
            </a:pPr>
            <a:r>
              <a:rPr lang="en-US" dirty="0" smtClean="0"/>
              <a:t>(and many others)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694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localhost file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$TTL 86400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@        IN     SOA localhost. </a:t>
            </a:r>
            <a:r>
              <a:rPr lang="en-US" dirty="0" err="1" smtClean="0">
                <a:latin typeface="Courier New"/>
                <a:cs typeface="Courier New"/>
              </a:rPr>
              <a:t>root.localhost</a:t>
            </a:r>
            <a:r>
              <a:rPr lang="en-US" dirty="0" smtClean="0">
                <a:latin typeface="Courier New"/>
                <a:cs typeface="Courier New"/>
              </a:rPr>
              <a:t>. (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      20121115  	; serial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     	1800  	; refresh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      900  		; retry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    	69120  	; expire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     	1080  	; negative </a:t>
            </a:r>
            <a:r>
              <a:rPr lang="en-US" dirty="0" err="1" smtClean="0">
                <a:latin typeface="Courier New"/>
                <a:cs typeface="Courier New"/>
              </a:rPr>
              <a:t>ttl</a:t>
            </a:r>
            <a:endParaRPr lang="en-U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        	)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NS 	localhost.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              A 	127.0.0.1</a:t>
            </a:r>
            <a:endParaRPr lang="en-US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8753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0.0.127.in-addr.arpa file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$TTL 86400</a:t>
            </a: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@        IN     SOA localhost. </a:t>
            </a:r>
            <a:r>
              <a:rPr lang="en-US" sz="2400" dirty="0" err="1" smtClean="0">
                <a:latin typeface="Courier New"/>
                <a:cs typeface="Courier New"/>
              </a:rPr>
              <a:t>root.localhost</a:t>
            </a:r>
            <a:r>
              <a:rPr lang="en-US" sz="2400" dirty="0" smtClean="0">
                <a:latin typeface="Courier New"/>
                <a:cs typeface="Courier New"/>
              </a:rPr>
              <a:t>. (</a:t>
            </a: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                     20121115	; serial</a:t>
            </a: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                     1800		;refresh</a:t>
            </a: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                     900		;retry</a:t>
            </a: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                     69120	;expire</a:t>
            </a: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                     1080		;negative </a:t>
            </a:r>
            <a:r>
              <a:rPr lang="en-US" sz="2400" dirty="0" err="1" smtClean="0">
                <a:latin typeface="Courier New"/>
                <a:cs typeface="Courier New"/>
              </a:rPr>
              <a:t>ttl</a:t>
            </a:r>
            <a:endParaRPr lang="en-US" sz="2400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                     )</a:t>
            </a:r>
          </a:p>
          <a:p>
            <a:pPr marL="269875" lvl="1" indent="0">
              <a:buNone/>
            </a:pPr>
            <a:endParaRPr lang="en-US" sz="2400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               </a:t>
            </a:r>
            <a:r>
              <a:rPr lang="en-US" sz="2400" dirty="0">
                <a:latin typeface="Courier New"/>
                <a:cs typeface="Courier New"/>
              </a:rPr>
              <a:t> </a:t>
            </a:r>
            <a:r>
              <a:rPr lang="en-US" sz="2400" dirty="0" smtClean="0">
                <a:latin typeface="Courier New"/>
                <a:cs typeface="Courier New"/>
              </a:rPr>
              <a:t>NS  	localhost.</a:t>
            </a:r>
          </a:p>
          <a:p>
            <a:pPr marL="269875" lvl="1" indent="0">
              <a:buNone/>
            </a:pPr>
            <a:r>
              <a:rPr lang="en-US" sz="2400" dirty="0" smtClean="0">
                <a:latin typeface="Courier New"/>
                <a:cs typeface="Courier New"/>
              </a:rPr>
              <a:t>		1     PTR 	localhost.</a:t>
            </a:r>
          </a:p>
          <a:p>
            <a:pPr marL="269875" lvl="1" indent="0">
              <a:buNone/>
            </a:pPr>
            <a:endParaRPr lang="en-US" sz="24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992948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Assembling the files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 a directory in /</a:t>
            </a:r>
            <a:r>
              <a:rPr lang="en-US" dirty="0" err="1" smtClean="0"/>
              <a:t>var</a:t>
            </a:r>
            <a:r>
              <a:rPr lang="en-US" dirty="0" smtClean="0"/>
              <a:t>/named/</a:t>
            </a:r>
          </a:p>
          <a:p>
            <a:pPr lvl="1"/>
            <a:endParaRPr lang="en-US" dirty="0" smtClean="0"/>
          </a:p>
          <a:p>
            <a:pPr marL="271463" lvl="1" indent="0">
              <a:buNone/>
            </a:pPr>
            <a:r>
              <a:rPr lang="en-US" dirty="0"/>
              <a:t>	</a:t>
            </a:r>
            <a:r>
              <a:rPr lang="en-US" dirty="0" err="1" smtClean="0">
                <a:latin typeface="Courier New"/>
                <a:cs typeface="Courier New"/>
              </a:rPr>
              <a:t>ls</a:t>
            </a:r>
            <a:r>
              <a:rPr lang="en-US" dirty="0" smtClean="0"/>
              <a:t> </a:t>
            </a:r>
          </a:p>
          <a:p>
            <a:pPr marL="271463" lvl="1" indent="0">
              <a:buNone/>
            </a:pPr>
            <a:r>
              <a:rPr lang="en-US" dirty="0" smtClean="0"/>
              <a:t>  	</a:t>
            </a:r>
            <a:r>
              <a:rPr lang="en-US" dirty="0" smtClean="0">
                <a:latin typeface="Courier New"/>
                <a:cs typeface="Courier New"/>
              </a:rPr>
              <a:t>0.0.127.in-addr.arpa   localhost  </a:t>
            </a:r>
            <a:r>
              <a:rPr lang="en-US" dirty="0" err="1" smtClean="0">
                <a:latin typeface="Courier New"/>
                <a:cs typeface="Courier New"/>
              </a:rPr>
              <a:t>root.hints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The directory name and file names will be defined in </a:t>
            </a:r>
            <a:r>
              <a:rPr lang="en-US" dirty="0" err="1" smtClean="0"/>
              <a:t>named.conf</a:t>
            </a:r>
            <a:endParaRPr lang="en-US" dirty="0" smtClean="0"/>
          </a:p>
          <a:p>
            <a:r>
              <a:rPr lang="en-US" dirty="0" smtClean="0"/>
              <a:t>Now create a </a:t>
            </a:r>
            <a:r>
              <a:rPr lang="en-US" dirty="0" err="1" smtClean="0"/>
              <a:t>named.conf</a:t>
            </a:r>
            <a:r>
              <a:rPr lang="en-US" dirty="0" smtClean="0"/>
              <a:t> file in the same directory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330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Running the server</a:t>
            </a: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the directory</a:t>
            </a:r>
          </a:p>
          <a:p>
            <a:pPr marL="271463" lvl="1" indent="0">
              <a:buNone/>
            </a:pPr>
            <a:r>
              <a:rPr lang="en-US" dirty="0" smtClean="0"/>
              <a:t>	</a:t>
            </a:r>
            <a:endParaRPr lang="en-US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	named -g -c </a:t>
            </a:r>
            <a:r>
              <a:rPr lang="en-US" dirty="0" err="1" smtClean="0">
                <a:latin typeface="Courier New"/>
                <a:cs typeface="Courier New"/>
              </a:rPr>
              <a:t>named.conf</a:t>
            </a:r>
            <a:endParaRPr lang="en-US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where:</a:t>
            </a:r>
            <a:endParaRPr lang="en-US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		-c  path to the configuration file</a:t>
            </a:r>
          </a:p>
          <a:p>
            <a:pPr marL="271463" lvl="1" indent="0">
              <a:buNone/>
            </a:pP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	-g  run in the foreground</a:t>
            </a:r>
            <a:endParaRPr lang="en-US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627556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Testing the server</a:t>
            </a: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5880" y="1600200"/>
            <a:ext cx="8352928" cy="4781128"/>
          </a:xfrm>
        </p:spPr>
        <p:txBody>
          <a:bodyPr>
            <a:normAutofit lnSpcReduction="10000"/>
          </a:bodyPr>
          <a:lstStyle/>
          <a:p>
            <a:pPr marL="271463" lvl="1" indent="0">
              <a:buNone/>
            </a:pPr>
            <a:r>
              <a:rPr lang="en-US" sz="1200" dirty="0" smtClean="0">
                <a:solidFill>
                  <a:srgbClr val="590F4A"/>
                </a:solidFill>
                <a:latin typeface="Courier New"/>
                <a:cs typeface="Courier New"/>
              </a:rPr>
              <a:t>%</a:t>
            </a:r>
            <a:r>
              <a:rPr lang="en-US" sz="1800" b="1" dirty="0" smtClean="0">
                <a:solidFill>
                  <a:srgbClr val="590F4A"/>
                </a:solidFill>
                <a:latin typeface="Courier New"/>
                <a:cs typeface="Courier New"/>
              </a:rPr>
              <a:t> dig @127.0.0.1 </a:t>
            </a:r>
            <a:r>
              <a:rPr lang="en-US" sz="1800" b="1" dirty="0" smtClean="0">
                <a:solidFill>
                  <a:srgbClr val="590F4A"/>
                </a:solidFill>
                <a:latin typeface="Courier New"/>
                <a:cs typeface="Courier New"/>
                <a:hlinkClick r:id="rId2"/>
              </a:rPr>
              <a:t>www.google.com</a:t>
            </a:r>
            <a:endParaRPr lang="en-US" sz="1800" b="1" dirty="0" smtClean="0">
              <a:solidFill>
                <a:srgbClr val="590F4A"/>
              </a:solidFill>
              <a:latin typeface="Courier New"/>
              <a:cs typeface="Courier New"/>
            </a:endParaRPr>
          </a:p>
          <a:p>
            <a:pPr marL="271463" lvl="1" indent="0">
              <a:buNone/>
            </a:pPr>
            <a:endParaRPr lang="en-US" sz="1200" dirty="0" smtClean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 &lt;&lt;&gt;&gt; </a:t>
            </a:r>
            <a:r>
              <a:rPr lang="nl-NL" sz="1200" dirty="0" err="1">
                <a:latin typeface="Courier New"/>
                <a:cs typeface="Courier New"/>
              </a:rPr>
              <a:t>DiG</a:t>
            </a:r>
            <a:r>
              <a:rPr lang="nl-NL" sz="1200" dirty="0">
                <a:latin typeface="Courier New"/>
                <a:cs typeface="Courier New"/>
              </a:rPr>
              <a:t> 9.8.3-P1 &lt;&lt;&gt;&gt; www.google.com</a:t>
            </a: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</a:t>
            </a:r>
            <a:r>
              <a:rPr lang="nl-NL" sz="1200" dirty="0" err="1">
                <a:latin typeface="Courier New"/>
                <a:cs typeface="Courier New"/>
              </a:rPr>
              <a:t>global</a:t>
            </a:r>
            <a:r>
              <a:rPr lang="nl-NL" sz="1200" dirty="0">
                <a:latin typeface="Courier New"/>
                <a:cs typeface="Courier New"/>
              </a:rPr>
              <a:t> options: +</a:t>
            </a:r>
            <a:r>
              <a:rPr lang="nl-NL" sz="1200" dirty="0" err="1">
                <a:latin typeface="Courier New"/>
                <a:cs typeface="Courier New"/>
              </a:rPr>
              <a:t>cmd</a:t>
            </a: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Got </a:t>
            </a:r>
            <a:r>
              <a:rPr lang="nl-NL" sz="1200" dirty="0" err="1">
                <a:latin typeface="Courier New"/>
                <a:cs typeface="Courier New"/>
              </a:rPr>
              <a:t>answer</a:t>
            </a:r>
            <a:r>
              <a:rPr lang="nl-NL" sz="1200" dirty="0">
                <a:latin typeface="Courier New"/>
                <a:cs typeface="Courier New"/>
              </a:rPr>
              <a:t>:</a:t>
            </a: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-&gt;&gt;HEADER&lt;&lt;- </a:t>
            </a:r>
            <a:r>
              <a:rPr lang="nl-NL" sz="1200" dirty="0" err="1">
                <a:latin typeface="Courier New"/>
                <a:cs typeface="Courier New"/>
              </a:rPr>
              <a:t>opcode</a:t>
            </a:r>
            <a:r>
              <a:rPr lang="nl-NL" sz="1200" dirty="0">
                <a:latin typeface="Courier New"/>
                <a:cs typeface="Courier New"/>
              </a:rPr>
              <a:t>: QUERY, status: </a:t>
            </a:r>
            <a:r>
              <a:rPr lang="nl-NL" sz="1200" b="1" dirty="0">
                <a:latin typeface="Courier New"/>
                <a:cs typeface="Courier New"/>
              </a:rPr>
              <a:t>NOERROR</a:t>
            </a:r>
            <a:r>
              <a:rPr lang="nl-NL" sz="1200" dirty="0">
                <a:latin typeface="Courier New"/>
                <a:cs typeface="Courier New"/>
              </a:rPr>
              <a:t>, </a:t>
            </a:r>
            <a:r>
              <a:rPr lang="nl-NL" sz="1200" dirty="0" err="1">
                <a:latin typeface="Courier New"/>
                <a:cs typeface="Courier New"/>
              </a:rPr>
              <a:t>id</a:t>
            </a:r>
            <a:r>
              <a:rPr lang="nl-NL" sz="1200" dirty="0">
                <a:latin typeface="Courier New"/>
                <a:cs typeface="Courier New"/>
              </a:rPr>
              <a:t>: </a:t>
            </a:r>
            <a:r>
              <a:rPr lang="nl-NL" sz="1200" dirty="0" smtClean="0">
                <a:latin typeface="Courier New"/>
                <a:cs typeface="Courier New"/>
              </a:rPr>
              <a:t>213</a:t>
            </a: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</a:t>
            </a:r>
            <a:r>
              <a:rPr lang="nl-NL" sz="1200" dirty="0" err="1">
                <a:latin typeface="Courier New"/>
                <a:cs typeface="Courier New"/>
              </a:rPr>
              <a:t>flags</a:t>
            </a:r>
            <a:r>
              <a:rPr lang="nl-NL" sz="1200" dirty="0">
                <a:latin typeface="Courier New"/>
                <a:cs typeface="Courier New"/>
              </a:rPr>
              <a:t>: </a:t>
            </a:r>
            <a:r>
              <a:rPr lang="nl-NL" sz="1200" dirty="0" err="1">
                <a:latin typeface="Courier New"/>
                <a:cs typeface="Courier New"/>
              </a:rPr>
              <a:t>qr</a:t>
            </a:r>
            <a:r>
              <a:rPr lang="nl-NL" sz="1200" dirty="0">
                <a:latin typeface="Courier New"/>
                <a:cs typeface="Courier New"/>
              </a:rPr>
              <a:t> </a:t>
            </a:r>
            <a:r>
              <a:rPr lang="nl-NL" sz="1200" dirty="0" err="1">
                <a:latin typeface="Courier New"/>
                <a:cs typeface="Courier New"/>
              </a:rPr>
              <a:t>rd</a:t>
            </a:r>
            <a:r>
              <a:rPr lang="nl-NL" sz="1200" dirty="0">
                <a:latin typeface="Courier New"/>
                <a:cs typeface="Courier New"/>
              </a:rPr>
              <a:t> ra; QUERY: 1, ANSWER: 5, AUTHORITY: 0, ADDITIONAL: 0</a:t>
            </a:r>
          </a:p>
          <a:p>
            <a:pPr marL="271463" lvl="1" indent="0">
              <a:buNone/>
            </a:pP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QUESTION SECTION:</a:t>
            </a: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;www.google.com.			IN	A</a:t>
            </a:r>
          </a:p>
          <a:p>
            <a:pPr marL="271463" lvl="1" indent="0">
              <a:buNone/>
            </a:pP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ANSWER SECTION:</a:t>
            </a: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www.google.com.		156	IN	A	</a:t>
            </a:r>
            <a:r>
              <a:rPr lang="nl-NL" sz="1200" dirty="0" smtClean="0">
                <a:latin typeface="Courier New"/>
                <a:cs typeface="Courier New"/>
              </a:rPr>
              <a:t>74.125.237.115</a:t>
            </a:r>
          </a:p>
          <a:p>
            <a:pPr marL="271463" lvl="1" indent="0">
              <a:buNone/>
            </a:pPr>
            <a:r>
              <a:rPr lang="nl-NL" sz="1200" dirty="0" smtClean="0">
                <a:latin typeface="Courier New"/>
                <a:cs typeface="Courier New"/>
              </a:rPr>
              <a:t>www.google.com.		156	IN	A	74.125.237.113</a:t>
            </a:r>
          </a:p>
          <a:p>
            <a:pPr marL="271463" lvl="1" indent="0">
              <a:buNone/>
            </a:pPr>
            <a:r>
              <a:rPr lang="nl-NL" sz="1200" dirty="0" smtClean="0">
                <a:latin typeface="Courier New"/>
                <a:cs typeface="Courier New"/>
              </a:rPr>
              <a:t>www.google.com</a:t>
            </a:r>
            <a:r>
              <a:rPr lang="nl-NL" sz="1200" dirty="0">
                <a:latin typeface="Courier New"/>
                <a:cs typeface="Courier New"/>
              </a:rPr>
              <a:t>.		156	IN	A	</a:t>
            </a:r>
            <a:r>
              <a:rPr lang="nl-NL" sz="1200" dirty="0" smtClean="0">
                <a:latin typeface="Courier New"/>
                <a:cs typeface="Courier New"/>
              </a:rPr>
              <a:t>74.125.237.116</a:t>
            </a: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www.google.com.		156	IN	A	</a:t>
            </a:r>
            <a:r>
              <a:rPr lang="nl-NL" sz="1200" dirty="0" smtClean="0">
                <a:latin typeface="Courier New"/>
                <a:cs typeface="Courier New"/>
              </a:rPr>
              <a:t>74.125.237.114</a:t>
            </a: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www.google.com.		156	IN	A	</a:t>
            </a:r>
            <a:r>
              <a:rPr lang="nl-NL" sz="1200" dirty="0" smtClean="0">
                <a:latin typeface="Courier New"/>
                <a:cs typeface="Courier New"/>
              </a:rPr>
              <a:t>74.125.237.112</a:t>
            </a: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Query time: 27 </a:t>
            </a:r>
            <a:r>
              <a:rPr lang="nl-NL" sz="1200" dirty="0" err="1">
                <a:latin typeface="Courier New"/>
                <a:cs typeface="Courier New"/>
              </a:rPr>
              <a:t>msec</a:t>
            </a: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SERVER: </a:t>
            </a:r>
            <a:r>
              <a:rPr lang="nl-NL" sz="1200" dirty="0" smtClean="0">
                <a:latin typeface="Courier New"/>
                <a:cs typeface="Courier New"/>
              </a:rPr>
              <a:t>127.0.0.1#</a:t>
            </a:r>
            <a:r>
              <a:rPr lang="nl-NL" sz="1200" dirty="0">
                <a:latin typeface="Courier New"/>
                <a:cs typeface="Courier New"/>
              </a:rPr>
              <a:t>53(</a:t>
            </a:r>
            <a:r>
              <a:rPr lang="nl-NL" sz="1200" dirty="0" smtClean="0">
                <a:latin typeface="Courier New"/>
                <a:cs typeface="Courier New"/>
              </a:rPr>
              <a:t>203.119.98.119)</a:t>
            </a:r>
            <a:endParaRPr lang="nl-NL" sz="1200" dirty="0">
              <a:latin typeface="Courier New"/>
              <a:cs typeface="Courier New"/>
            </a:endParaRPr>
          </a:p>
          <a:p>
            <a:pPr marL="271463" lvl="1" indent="0">
              <a:buNone/>
            </a:pPr>
            <a:r>
              <a:rPr lang="nl-NL" sz="1200" dirty="0">
                <a:latin typeface="Courier New"/>
                <a:cs typeface="Courier New"/>
              </a:rPr>
              <a:t>;; WHEN: </a:t>
            </a:r>
            <a:r>
              <a:rPr lang="nl-NL" sz="1200" dirty="0" err="1">
                <a:latin typeface="Courier New"/>
                <a:cs typeface="Courier New"/>
              </a:rPr>
              <a:t>Thu</a:t>
            </a:r>
            <a:r>
              <a:rPr lang="nl-NL" sz="1200" dirty="0">
                <a:latin typeface="Courier New"/>
                <a:cs typeface="Courier New"/>
              </a:rPr>
              <a:t> </a:t>
            </a:r>
            <a:r>
              <a:rPr lang="ro-RO" sz="1200" dirty="0">
                <a:latin typeface="Courier New"/>
                <a:cs typeface="Courier New"/>
              </a:rPr>
              <a:t>Jul 11 13:46:29 </a:t>
            </a:r>
            <a:r>
              <a:rPr lang="ro-RO" sz="1200" dirty="0" smtClean="0">
                <a:latin typeface="Courier New"/>
                <a:cs typeface="Courier New"/>
              </a:rPr>
              <a:t>2013</a:t>
            </a:r>
          </a:p>
          <a:p>
            <a:pPr marL="271463" lvl="1" indent="0">
              <a:buNone/>
            </a:pPr>
            <a:r>
              <a:rPr lang="nl-NL" sz="1200" dirty="0" smtClean="0">
                <a:latin typeface="Courier New"/>
                <a:cs typeface="Courier New"/>
              </a:rPr>
              <a:t>;</a:t>
            </a:r>
            <a:r>
              <a:rPr lang="nl-NL" sz="1200" dirty="0">
                <a:latin typeface="Courier New"/>
                <a:cs typeface="Courier New"/>
              </a:rPr>
              <a:t>; MSG SIZE  </a:t>
            </a:r>
            <a:r>
              <a:rPr lang="nl-NL" sz="1200" dirty="0" err="1">
                <a:latin typeface="Courier New"/>
                <a:cs typeface="Courier New"/>
              </a:rPr>
              <a:t>rcvd</a:t>
            </a:r>
            <a:r>
              <a:rPr lang="nl-NL" sz="1200" dirty="0">
                <a:latin typeface="Courier New"/>
                <a:cs typeface="Courier New"/>
              </a:rPr>
              <a:t>: 112</a:t>
            </a:r>
          </a:p>
        </p:txBody>
      </p:sp>
    </p:spTree>
    <p:extLst>
      <p:ext uri="{BB962C8B-B14F-4D97-AF65-F5344CB8AC3E}">
        <p14:creationId xmlns:p14="http://schemas.microsoft.com/office/powerpoint/2010/main" val="1039422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8" name="Picture 3" descr="ask-300x29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5244" r="5244"/>
          <a:stretch>
            <a:fillRect/>
          </a:stretch>
        </p:blipFill>
        <p:spPr>
          <a:xfrm>
            <a:off x="2915816" y="1700808"/>
            <a:ext cx="4100512" cy="4565650"/>
          </a:xfrm>
        </p:spPr>
      </p:pic>
    </p:spTree>
    <p:extLst>
      <p:ext uri="{BB962C8B-B14F-4D97-AF65-F5344CB8AC3E}">
        <p14:creationId xmlns:p14="http://schemas.microsoft.com/office/powerpoint/2010/main" val="40659470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Reverse DNS 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0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‘Reverse DNS’?</a:t>
            </a:r>
            <a:endParaRPr lang="en-US"/>
          </a:p>
        </p:txBody>
      </p:sp>
      <p:sp>
        <p:nvSpPr>
          <p:cNvPr id="12800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‘Forward DNS’ maps names to numbers</a:t>
            </a:r>
          </a:p>
          <a:p>
            <a:pPr lvl="1"/>
            <a:r>
              <a:rPr lang="en-US" smtClean="0"/>
              <a:t>svc00.apnic.net </a:t>
            </a:r>
            <a:r>
              <a:rPr lang="en-US" smtClean="0">
                <a:sym typeface="Wingdings" charset="0"/>
              </a:rPr>
              <a:t></a:t>
            </a:r>
            <a:r>
              <a:rPr lang="en-US" smtClean="0"/>
              <a:t>202.12.28.131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r>
              <a:rPr lang="en-US" smtClean="0"/>
              <a:t>‘Reverse DNS’ maps numbers to names</a:t>
            </a:r>
          </a:p>
          <a:p>
            <a:pPr lvl="1"/>
            <a:r>
              <a:rPr lang="en-US" smtClean="0"/>
              <a:t>202.12.28.131 </a:t>
            </a:r>
            <a:r>
              <a:rPr lang="en-US" smtClean="0">
                <a:sym typeface="Wingdings" charset="0"/>
              </a:rPr>
              <a:t></a:t>
            </a:r>
            <a:r>
              <a:rPr lang="en-US" smtClean="0"/>
              <a:t> svc00.apnic.net</a:t>
            </a:r>
          </a:p>
          <a:p>
            <a:endParaRPr lang="en-US"/>
          </a:p>
        </p:txBody>
      </p:sp>
      <p:grpSp>
        <p:nvGrpSpPr>
          <p:cNvPr id="128003" name="Group 3"/>
          <p:cNvGrpSpPr>
            <a:grpSpLocks/>
          </p:cNvGrpSpPr>
          <p:nvPr/>
        </p:nvGrpSpPr>
        <p:grpSpPr bwMode="auto">
          <a:xfrm>
            <a:off x="2195513" y="4581525"/>
            <a:ext cx="5059362" cy="1376363"/>
            <a:chOff x="2123728" y="2492896"/>
            <a:chExt cx="5058385" cy="1377444"/>
          </a:xfrm>
        </p:grpSpPr>
        <p:pic>
          <p:nvPicPr>
            <p:cNvPr id="128004" name="Picture 4" descr="1333339006_hom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2492896"/>
              <a:ext cx="1080120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8005" name="Picture 5" descr="1333338994_emblem-peopl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492896"/>
              <a:ext cx="1080120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ight Arrow 6"/>
            <p:cNvSpPr/>
            <p:nvPr/>
          </p:nvSpPr>
          <p:spPr>
            <a:xfrm>
              <a:off x="3996616" y="2708966"/>
              <a:ext cx="1007867" cy="36064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10800000">
              <a:off x="3923605" y="3069612"/>
              <a:ext cx="1007867" cy="35905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8008" name="TextBox 8"/>
            <p:cNvSpPr txBox="1">
              <a:spLocks noChangeArrowheads="1"/>
            </p:cNvSpPr>
            <p:nvPr/>
          </p:nvSpPr>
          <p:spPr bwMode="auto">
            <a:xfrm>
              <a:off x="2123728" y="3501008"/>
              <a:ext cx="160854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800"/>
                <a:t>Person (Host)</a:t>
              </a:r>
            </a:p>
          </p:txBody>
        </p:sp>
        <p:sp>
          <p:nvSpPr>
            <p:cNvPr id="128009" name="TextBox 9"/>
            <p:cNvSpPr txBox="1">
              <a:spLocks noChangeArrowheads="1"/>
            </p:cNvSpPr>
            <p:nvPr/>
          </p:nvSpPr>
          <p:spPr bwMode="auto">
            <a:xfrm>
              <a:off x="4932040" y="3501008"/>
              <a:ext cx="22500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800"/>
                <a:t>Address (IPv4/IPv6)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36479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Oval 28"/>
          <p:cNvSpPr>
            <a:spLocks noChangeArrowheads="1"/>
          </p:cNvSpPr>
          <p:nvPr/>
        </p:nvSpPr>
        <p:spPr bwMode="auto">
          <a:xfrm>
            <a:off x="4277889" y="2887489"/>
            <a:ext cx="2743200" cy="1457433"/>
          </a:xfrm>
          <a:prstGeom prst="ellipse">
            <a:avLst/>
          </a:prstGeom>
          <a:solidFill>
            <a:srgbClr val="C9D6ED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0" tIns="45715" rIns="91430" bIns="45715" anchor="ctr"/>
          <a:lstStyle/>
          <a:p>
            <a:pPr algn="ctr"/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8851" name="Oval 28"/>
          <p:cNvSpPr>
            <a:spLocks noChangeArrowheads="1"/>
          </p:cNvSpPr>
          <p:nvPr/>
        </p:nvSpPr>
        <p:spPr bwMode="auto">
          <a:xfrm>
            <a:off x="2754369" y="2963817"/>
            <a:ext cx="2743200" cy="1457433"/>
          </a:xfrm>
          <a:prstGeom prst="ellipse">
            <a:avLst/>
          </a:prstGeom>
          <a:solidFill>
            <a:srgbClr val="C9D6ED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0" tIns="45715" rIns="91430" bIns="45715" anchor="ctr"/>
          <a:lstStyle/>
          <a:p>
            <a:pPr algn="ctr"/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88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IP Addresses vs Domain Names</a:t>
            </a:r>
            <a:endParaRPr lang="en-AU"/>
          </a:p>
        </p:txBody>
      </p:sp>
      <p:grpSp>
        <p:nvGrpSpPr>
          <p:cNvPr id="78853" name="Group 21"/>
          <p:cNvGrpSpPr>
            <a:grpSpLocks/>
          </p:cNvGrpSpPr>
          <p:nvPr/>
        </p:nvGrpSpPr>
        <p:grpSpPr bwMode="auto">
          <a:xfrm>
            <a:off x="1403648" y="1268760"/>
            <a:ext cx="6750720" cy="2675801"/>
            <a:chOff x="693" y="731"/>
            <a:chExt cx="4253" cy="1498"/>
          </a:xfrm>
        </p:grpSpPr>
        <p:sp>
          <p:nvSpPr>
            <p:cNvPr id="78870" name="Oval 22"/>
            <p:cNvSpPr>
              <a:spLocks noChangeArrowheads="1"/>
            </p:cNvSpPr>
            <p:nvPr/>
          </p:nvSpPr>
          <p:spPr bwMode="auto">
            <a:xfrm rot="-1017454">
              <a:off x="693" y="1237"/>
              <a:ext cx="1412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8871" name="Oval 23"/>
            <p:cNvSpPr>
              <a:spLocks noChangeArrowheads="1"/>
            </p:cNvSpPr>
            <p:nvPr/>
          </p:nvSpPr>
          <p:spPr bwMode="auto">
            <a:xfrm>
              <a:off x="1392" y="1370"/>
              <a:ext cx="1632" cy="817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8872" name="Oval 24"/>
            <p:cNvSpPr>
              <a:spLocks noChangeArrowheads="1"/>
            </p:cNvSpPr>
            <p:nvPr/>
          </p:nvSpPr>
          <p:spPr bwMode="auto">
            <a:xfrm>
              <a:off x="1536" y="731"/>
              <a:ext cx="2064" cy="901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8873" name="Oval 25"/>
            <p:cNvSpPr>
              <a:spLocks noChangeArrowheads="1"/>
            </p:cNvSpPr>
            <p:nvPr/>
          </p:nvSpPr>
          <p:spPr bwMode="auto">
            <a:xfrm rot="587641">
              <a:off x="715" y="816"/>
              <a:ext cx="163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8874" name="Oval 26"/>
            <p:cNvSpPr>
              <a:spLocks noChangeArrowheads="1"/>
            </p:cNvSpPr>
            <p:nvPr/>
          </p:nvSpPr>
          <p:spPr bwMode="auto">
            <a:xfrm rot="-1292613">
              <a:off x="2640" y="840"/>
              <a:ext cx="1367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3820" name="Text Box 27"/>
            <p:cNvSpPr txBox="1">
              <a:spLocks noChangeArrowheads="1"/>
            </p:cNvSpPr>
            <p:nvPr/>
          </p:nvSpPr>
          <p:spPr bwMode="auto">
            <a:xfrm>
              <a:off x="912" y="1106"/>
              <a:ext cx="1596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 dirty="0">
                  <a:solidFill>
                    <a:srgbClr val="0099D0"/>
                  </a:solidFill>
                </a:rPr>
                <a:t>The Internet</a:t>
              </a:r>
            </a:p>
          </p:txBody>
        </p:sp>
        <p:sp>
          <p:nvSpPr>
            <p:cNvPr id="78876" name="Oval 28"/>
            <p:cNvSpPr>
              <a:spLocks noChangeArrowheads="1"/>
            </p:cNvSpPr>
            <p:nvPr/>
          </p:nvSpPr>
          <p:spPr bwMode="auto">
            <a:xfrm>
              <a:off x="2496" y="1413"/>
              <a:ext cx="1728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8877" name="Oval 29"/>
            <p:cNvSpPr>
              <a:spLocks noChangeArrowheads="1"/>
            </p:cNvSpPr>
            <p:nvPr/>
          </p:nvSpPr>
          <p:spPr bwMode="auto">
            <a:xfrm rot="1027219">
              <a:off x="3175" y="1114"/>
              <a:ext cx="1771" cy="816"/>
            </a:xfrm>
            <a:prstGeom prst="ellipse">
              <a:avLst/>
            </a:prstGeom>
            <a:solidFill>
              <a:srgbClr val="C9D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927008" y="5848440"/>
            <a:ext cx="3038400" cy="397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2001:0C00:8888::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763648" y="5936290"/>
            <a:ext cx="6629760" cy="303872"/>
            <a:chOff x="912" y="3840"/>
            <a:chExt cx="4176" cy="192"/>
          </a:xfrm>
        </p:grpSpPr>
        <p:sp>
          <p:nvSpPr>
            <p:cNvPr id="33813" name="Rectangle 3"/>
            <p:cNvSpPr>
              <a:spLocks noChangeArrowheads="1"/>
            </p:cNvSpPr>
            <p:nvPr/>
          </p:nvSpPr>
          <p:spPr bwMode="auto">
            <a:xfrm>
              <a:off x="912" y="3840"/>
              <a:ext cx="10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/>
                <a:t>My Computer</a:t>
              </a:r>
            </a:p>
          </p:txBody>
        </p:sp>
        <p:sp>
          <p:nvSpPr>
            <p:cNvPr id="33814" name="Rectangle 4"/>
            <p:cNvSpPr>
              <a:spLocks noChangeArrowheads="1"/>
            </p:cNvSpPr>
            <p:nvPr/>
          </p:nvSpPr>
          <p:spPr bwMode="auto">
            <a:xfrm>
              <a:off x="4080" y="3840"/>
              <a:ext cx="10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 err="1" smtClean="0"/>
                <a:t>www.apnic.net</a:t>
              </a:r>
              <a:endParaRPr lang="en-US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793568" y="5859961"/>
            <a:ext cx="1533600" cy="40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2001</a:t>
            </a:r>
            <a:r>
              <a:rPr lang="en-US" sz="2000" dirty="0" smtClean="0">
                <a:solidFill>
                  <a:srgbClr val="000000"/>
                </a:solidFill>
              </a:rPr>
              <a:t>:0400::</a:t>
            </a: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122208" y="3334889"/>
            <a:ext cx="2535433" cy="1836193"/>
            <a:chOff x="1152" y="2287"/>
            <a:chExt cx="1597" cy="1156"/>
          </a:xfrm>
        </p:grpSpPr>
        <p:sp>
          <p:nvSpPr>
            <p:cNvPr id="33811" name="Text Box 8"/>
            <p:cNvSpPr txBox="1">
              <a:spLocks noChangeArrowheads="1"/>
            </p:cNvSpPr>
            <p:nvPr/>
          </p:nvSpPr>
          <p:spPr bwMode="auto">
            <a:xfrm>
              <a:off x="1152" y="2449"/>
              <a:ext cx="1166" cy="252"/>
            </a:xfrm>
            <a:prstGeom prst="rect">
              <a:avLst/>
            </a:prstGeom>
            <a:noFill/>
            <a:ln w="381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 err="1" smtClean="0"/>
                <a:t>www.apnic.net</a:t>
              </a:r>
              <a:endParaRPr lang="en-US" sz="2000" dirty="0"/>
            </a:p>
          </p:txBody>
        </p:sp>
        <p:cxnSp>
          <p:nvCxnSpPr>
            <p:cNvPr id="78867" name="AutoShape 9"/>
            <p:cNvCxnSpPr>
              <a:cxnSpLocks noChangeShapeType="1"/>
              <a:endCxn id="36" idx="4"/>
            </p:cNvCxnSpPr>
            <p:nvPr/>
          </p:nvCxnSpPr>
          <p:spPr bwMode="auto">
            <a:xfrm flipV="1">
              <a:off x="1921" y="2287"/>
              <a:ext cx="828" cy="1156"/>
            </a:xfrm>
            <a:prstGeom prst="curvedConnector2">
              <a:avLst/>
            </a:prstGeom>
            <a:noFill/>
            <a:ln w="38100">
              <a:solidFill>
                <a:srgbClr val="D40000"/>
              </a:solidFill>
              <a:miter lim="800000"/>
              <a:headEnd type="none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2227329" y="3381461"/>
            <a:ext cx="2514240" cy="2092540"/>
            <a:chOff x="1152" y="2304"/>
            <a:chExt cx="1584" cy="1318"/>
          </a:xfrm>
        </p:grpSpPr>
        <p:sp>
          <p:nvSpPr>
            <p:cNvPr id="33809" name="Text Box 11"/>
            <p:cNvSpPr txBox="1">
              <a:spLocks noChangeArrowheads="1"/>
            </p:cNvSpPr>
            <p:nvPr/>
          </p:nvSpPr>
          <p:spPr bwMode="auto">
            <a:xfrm>
              <a:off x="1152" y="2352"/>
              <a:ext cx="1049" cy="446"/>
            </a:xfrm>
            <a:prstGeom prst="rect">
              <a:avLst/>
            </a:prstGeom>
            <a:noFill/>
            <a:ln w="38100">
              <a:noFill/>
              <a:miter lim="800000"/>
              <a:headEnd type="none" w="sm" len="sm"/>
              <a:tailEnd type="none" w="sm" len="sm"/>
            </a:ln>
          </p:spPr>
          <p:txBody>
            <a:bodyPr anchor="ctr" anchorCtr="1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000" dirty="0" smtClean="0">
                  <a:solidFill>
                    <a:srgbClr val="000000"/>
                  </a:solidFill>
                </a:rPr>
                <a:t>202.112.0.46</a:t>
              </a:r>
              <a:br>
                <a:rPr lang="en-US" sz="2000" dirty="0" smtClean="0">
                  <a:solidFill>
                    <a:srgbClr val="000000"/>
                  </a:solidFill>
                </a:rPr>
              </a:br>
              <a:r>
                <a:rPr lang="en-US" sz="2000" dirty="0" smtClean="0">
                  <a:solidFill>
                    <a:srgbClr val="000000"/>
                  </a:solidFill>
                </a:rPr>
                <a:t>2001:0400::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78865" name="AutoShape 12"/>
            <p:cNvCxnSpPr>
              <a:cxnSpLocks noChangeShapeType="1"/>
            </p:cNvCxnSpPr>
            <p:nvPr/>
          </p:nvCxnSpPr>
          <p:spPr bwMode="auto">
            <a:xfrm flipV="1">
              <a:off x="1920" y="2304"/>
              <a:ext cx="816" cy="1318"/>
            </a:xfrm>
            <a:prstGeom prst="curvedConnector2">
              <a:avLst/>
            </a:prstGeom>
            <a:noFill/>
            <a:ln w="38100">
              <a:solidFill>
                <a:srgbClr val="008000"/>
              </a:solidFill>
              <a:miter lim="800000"/>
              <a:headEnd type="triangl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AutoShape 14"/>
          <p:cNvSpPr>
            <a:spLocks noChangeArrowheads="1"/>
          </p:cNvSpPr>
          <p:nvPr/>
        </p:nvSpPr>
        <p:spPr bwMode="auto">
          <a:xfrm>
            <a:off x="3579488" y="5887324"/>
            <a:ext cx="2972160" cy="324034"/>
          </a:xfrm>
          <a:custGeom>
            <a:avLst/>
            <a:gdLst>
              <a:gd name="T0" fmla="*/ 0 w 2971800"/>
              <a:gd name="T1" fmla="*/ 431119 h 323850"/>
              <a:gd name="T2" fmla="*/ 838175 w 2971800"/>
              <a:gd name="T3" fmla="*/ 0 h 323850"/>
              <a:gd name="T4" fmla="*/ 838175 w 2971800"/>
              <a:gd name="T5" fmla="*/ 215560 h 323850"/>
              <a:gd name="T6" fmla="*/ 7050528 w 2971800"/>
              <a:gd name="T7" fmla="*/ 215560 h 323850"/>
              <a:gd name="T8" fmla="*/ 7050528 w 2971800"/>
              <a:gd name="T9" fmla="*/ 0 h 323850"/>
              <a:gd name="T10" fmla="*/ 7888702 w 2971800"/>
              <a:gd name="T11" fmla="*/ 431119 h 323850"/>
              <a:gd name="T12" fmla="*/ 7050528 w 2971800"/>
              <a:gd name="T13" fmla="*/ 862238 h 323850"/>
              <a:gd name="T14" fmla="*/ 7050528 w 2971800"/>
              <a:gd name="T15" fmla="*/ 646677 h 323850"/>
              <a:gd name="T16" fmla="*/ 838175 w 2971800"/>
              <a:gd name="T17" fmla="*/ 646677 h 323850"/>
              <a:gd name="T18" fmla="*/ 838175 w 2971800"/>
              <a:gd name="T19" fmla="*/ 862238 h 323850"/>
              <a:gd name="T20" fmla="*/ 0 w 2971800"/>
              <a:gd name="T21" fmla="*/ 431119 h 32385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71800"/>
              <a:gd name="T34" fmla="*/ 0 h 323850"/>
              <a:gd name="T35" fmla="*/ 2971800 w 2971800"/>
              <a:gd name="T36" fmla="*/ 323850 h 32385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71800" h="323850">
                <a:moveTo>
                  <a:pt x="0" y="161925"/>
                </a:moveTo>
                <a:lnTo>
                  <a:pt x="315754" y="0"/>
                </a:lnTo>
                <a:lnTo>
                  <a:pt x="315754" y="80963"/>
                </a:lnTo>
                <a:lnTo>
                  <a:pt x="2656046" y="80963"/>
                </a:lnTo>
                <a:lnTo>
                  <a:pt x="2656046" y="0"/>
                </a:lnTo>
                <a:lnTo>
                  <a:pt x="2971800" y="161925"/>
                </a:lnTo>
                <a:lnTo>
                  <a:pt x="2656046" y="323850"/>
                </a:lnTo>
                <a:lnTo>
                  <a:pt x="2656046" y="242888"/>
                </a:lnTo>
                <a:lnTo>
                  <a:pt x="315754" y="242888"/>
                </a:lnTo>
                <a:lnTo>
                  <a:pt x="315754" y="323850"/>
                </a:lnTo>
                <a:lnTo>
                  <a:pt x="0" y="161925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0" tIns="45715" rIns="91430" bIns="45715" anchor="ctr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3808448" y="2809721"/>
            <a:ext cx="1676160" cy="7618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>
              <a:defRPr/>
            </a:pPr>
            <a:r>
              <a:rPr lang="en-US" sz="3200" b="1" dirty="0">
                <a:solidFill>
                  <a:srgbClr val="FFFFFF"/>
                </a:solidFill>
              </a:rPr>
              <a:t>DNS</a:t>
            </a:r>
          </a:p>
        </p:txBody>
      </p:sp>
      <p:pic>
        <p:nvPicPr>
          <p:cNvPr id="78861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048" y="4380926"/>
            <a:ext cx="1618560" cy="131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44769" y="4336281"/>
            <a:ext cx="1003680" cy="137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613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7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36" grpId="0" animBg="1"/>
      <p:bldP spid="36" grpId="1" animBg="1"/>
      <p:bldP spid="36" grpId="2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Reverse DNS - why bother?</a:t>
            </a:r>
            <a:endParaRPr lang="en-US"/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Service denial</a:t>
            </a:r>
          </a:p>
          <a:p>
            <a:pPr lvl="1"/>
            <a:r>
              <a:rPr lang="en-US" dirty="0" smtClean="0"/>
              <a:t>only allow access when fully reverse delegated </a:t>
            </a:r>
          </a:p>
          <a:p>
            <a:pPr lvl="1"/>
            <a:r>
              <a:rPr lang="en-US" dirty="0" smtClean="0"/>
              <a:t>Example: anonymous ftp</a:t>
            </a:r>
          </a:p>
          <a:p>
            <a:r>
              <a:rPr lang="en-US" dirty="0" smtClean="0"/>
              <a:t>Diagnostics</a:t>
            </a:r>
          </a:p>
          <a:p>
            <a:pPr lvl="1"/>
            <a:r>
              <a:rPr lang="en-US" dirty="0" smtClean="0"/>
              <a:t>Assisting in trace routes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SPAM identifications</a:t>
            </a:r>
          </a:p>
          <a:p>
            <a:pPr lvl="1"/>
            <a:r>
              <a:rPr lang="en-US" dirty="0" smtClean="0"/>
              <a:t>Failed reverse lookup results in a spam penalty score</a:t>
            </a:r>
          </a:p>
          <a:p>
            <a:r>
              <a:rPr lang="en-US" dirty="0" smtClean="0"/>
              <a:t>Registration responsibilities</a:t>
            </a:r>
          </a:p>
          <a:p>
            <a:pPr lvl="1"/>
            <a:r>
              <a:rPr lang="en-US" dirty="0" smtClean="0"/>
              <a:t>APNIC members must make sure that all their address space are properly reverse delegated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552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Principles – DNS Tree</a:t>
            </a:r>
            <a:endParaRPr lang="en-AU">
              <a:latin typeface="Arial" charset="0"/>
            </a:endParaRPr>
          </a:p>
        </p:txBody>
      </p:sp>
      <p:sp>
        <p:nvSpPr>
          <p:cNvPr id="133122" name="Text Box 34"/>
          <p:cNvSpPr txBox="1">
            <a:spLocks noChangeArrowheads="1"/>
          </p:cNvSpPr>
          <p:nvPr/>
        </p:nvSpPr>
        <p:spPr bwMode="auto">
          <a:xfrm>
            <a:off x="5435600" y="1484313"/>
            <a:ext cx="351472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6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AU"/>
              <a:t>Mapping numbers to names - ‘reverse DNS’</a:t>
            </a:r>
            <a:endParaRPr lang="en-US"/>
          </a:p>
        </p:txBody>
      </p:sp>
      <p:sp>
        <p:nvSpPr>
          <p:cNvPr id="133123" name="Text Box 3"/>
          <p:cNvSpPr txBox="1">
            <a:spLocks noChangeArrowheads="1"/>
          </p:cNvSpPr>
          <p:nvPr/>
        </p:nvSpPr>
        <p:spPr bwMode="auto">
          <a:xfrm>
            <a:off x="4424363" y="1208088"/>
            <a:ext cx="854075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Arial Unicode MS" charset="0"/>
              </a:rPr>
              <a:t>Root</a:t>
            </a:r>
          </a:p>
          <a:p>
            <a:pPr algn="ctr" eaLnBrk="1" hangingPunct="1">
              <a:lnSpc>
                <a:spcPct val="60000"/>
              </a:lnSpc>
            </a:pPr>
            <a:r>
              <a:rPr lang="en-US" sz="3200" b="1">
                <a:solidFill>
                  <a:srgbClr val="000000"/>
                </a:solidFill>
                <a:latin typeface="Arial Unicode MS" charset="0"/>
              </a:rPr>
              <a:t>.</a:t>
            </a:r>
            <a:endParaRPr lang="en-GB" sz="3200" b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3124" name="AutoShape 4"/>
          <p:cNvSpPr>
            <a:spLocks noChangeArrowheads="1"/>
          </p:cNvSpPr>
          <p:nvPr/>
        </p:nvSpPr>
        <p:spPr bwMode="auto">
          <a:xfrm>
            <a:off x="1223963" y="2443163"/>
            <a:ext cx="944562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net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3125" name="AutoShape 5"/>
          <p:cNvCxnSpPr>
            <a:cxnSpLocks noChangeShapeType="1"/>
            <a:stCxn id="133123" idx="2"/>
            <a:endCxn id="133124" idx="0"/>
          </p:cNvCxnSpPr>
          <p:nvPr/>
        </p:nvCxnSpPr>
        <p:spPr bwMode="auto">
          <a:xfrm rot="5400000">
            <a:off x="2974975" y="566738"/>
            <a:ext cx="598488" cy="31543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26" name="AutoShape 7"/>
          <p:cNvSpPr>
            <a:spLocks noChangeArrowheads="1"/>
          </p:cNvSpPr>
          <p:nvPr/>
        </p:nvSpPr>
        <p:spPr bwMode="auto">
          <a:xfrm>
            <a:off x="2632075" y="2443163"/>
            <a:ext cx="944563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org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3127" name="AutoShape 8"/>
          <p:cNvSpPr>
            <a:spLocks noChangeArrowheads="1"/>
          </p:cNvSpPr>
          <p:nvPr/>
        </p:nvSpPr>
        <p:spPr bwMode="auto">
          <a:xfrm>
            <a:off x="3740150" y="2443163"/>
            <a:ext cx="944563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com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3128" name="AutoShape 9"/>
          <p:cNvSpPr>
            <a:spLocks noChangeArrowheads="1"/>
          </p:cNvSpPr>
          <p:nvPr/>
        </p:nvSpPr>
        <p:spPr bwMode="auto">
          <a:xfrm>
            <a:off x="4892675" y="2443163"/>
            <a:ext cx="942975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arpa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3129" name="AutoShape 11"/>
          <p:cNvCxnSpPr>
            <a:cxnSpLocks noChangeShapeType="1"/>
            <a:stCxn id="133123" idx="2"/>
            <a:endCxn id="133126" idx="0"/>
          </p:cNvCxnSpPr>
          <p:nvPr/>
        </p:nvCxnSpPr>
        <p:spPr bwMode="auto">
          <a:xfrm rot="5400000">
            <a:off x="3679031" y="1270794"/>
            <a:ext cx="598488" cy="174625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30" name="AutoShape 12"/>
          <p:cNvCxnSpPr>
            <a:cxnSpLocks noChangeShapeType="1"/>
            <a:stCxn id="133123" idx="2"/>
            <a:endCxn id="133127" idx="0"/>
          </p:cNvCxnSpPr>
          <p:nvPr/>
        </p:nvCxnSpPr>
        <p:spPr bwMode="auto">
          <a:xfrm rot="5400000">
            <a:off x="4232275" y="1824038"/>
            <a:ext cx="598488" cy="6397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31" name="AutoShape 13"/>
          <p:cNvCxnSpPr>
            <a:cxnSpLocks noChangeShapeType="1"/>
            <a:stCxn id="133123" idx="2"/>
            <a:endCxn id="133128" idx="0"/>
          </p:cNvCxnSpPr>
          <p:nvPr/>
        </p:nvCxnSpPr>
        <p:spPr bwMode="auto">
          <a:xfrm rot="16200000" flipH="1">
            <a:off x="4808538" y="1887537"/>
            <a:ext cx="598488" cy="512763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32" name="AutoShape 16"/>
          <p:cNvCxnSpPr>
            <a:cxnSpLocks noChangeShapeType="1"/>
            <a:stCxn id="133124" idx="2"/>
            <a:endCxn id="133147" idx="0"/>
          </p:cNvCxnSpPr>
          <p:nvPr/>
        </p:nvCxnSpPr>
        <p:spPr bwMode="auto">
          <a:xfrm>
            <a:off x="1697038" y="2906713"/>
            <a:ext cx="4762" cy="4365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33" name="AutoShape 17"/>
          <p:cNvCxnSpPr>
            <a:cxnSpLocks noChangeShapeType="1"/>
            <a:stCxn id="133147" idx="2"/>
            <a:endCxn id="133134" idx="0"/>
          </p:cNvCxnSpPr>
          <p:nvPr/>
        </p:nvCxnSpPr>
        <p:spPr bwMode="auto">
          <a:xfrm flipH="1">
            <a:off x="979488" y="3692525"/>
            <a:ext cx="722312" cy="771525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34" name="AutoShape 18"/>
          <p:cNvSpPr>
            <a:spLocks noChangeArrowheads="1"/>
          </p:cNvSpPr>
          <p:nvPr/>
        </p:nvSpPr>
        <p:spPr bwMode="auto">
          <a:xfrm>
            <a:off x="652463" y="4464050"/>
            <a:ext cx="654050" cy="333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 Unicode MS" charset="0"/>
              </a:rPr>
              <a:t>whois</a:t>
            </a:r>
            <a:endParaRPr lang="en-GB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3135" name="AutoShape 21"/>
          <p:cNvSpPr>
            <a:spLocks noChangeArrowheads="1"/>
          </p:cNvSpPr>
          <p:nvPr/>
        </p:nvSpPr>
        <p:spPr bwMode="auto">
          <a:xfrm>
            <a:off x="2827338" y="3343275"/>
            <a:ext cx="552450" cy="261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 sz="2000">
                <a:solidFill>
                  <a:srgbClr val="000000"/>
                </a:solidFill>
                <a:latin typeface="Arial Unicode MS" charset="0"/>
              </a:rPr>
              <a:t>iana</a:t>
            </a:r>
          </a:p>
        </p:txBody>
      </p:sp>
      <p:sp>
        <p:nvSpPr>
          <p:cNvPr id="133136" name="AutoShape 22"/>
          <p:cNvSpPr>
            <a:spLocks noChangeArrowheads="1"/>
          </p:cNvSpPr>
          <p:nvPr/>
        </p:nvSpPr>
        <p:spPr bwMode="auto">
          <a:xfrm>
            <a:off x="3309938" y="45005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www</a:t>
            </a:r>
          </a:p>
        </p:txBody>
      </p:sp>
      <p:cxnSp>
        <p:nvCxnSpPr>
          <p:cNvPr id="133137" name="AutoShape 23"/>
          <p:cNvCxnSpPr>
            <a:cxnSpLocks noChangeShapeType="1"/>
            <a:stCxn id="133126" idx="2"/>
            <a:endCxn id="133135" idx="0"/>
          </p:cNvCxnSpPr>
          <p:nvPr/>
        </p:nvCxnSpPr>
        <p:spPr bwMode="auto">
          <a:xfrm flipH="1">
            <a:off x="3103563" y="2906713"/>
            <a:ext cx="1587" cy="4365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38" name="AutoShape 24"/>
          <p:cNvCxnSpPr>
            <a:cxnSpLocks noChangeShapeType="1"/>
            <a:stCxn id="133135" idx="2"/>
            <a:endCxn id="133136" idx="0"/>
          </p:cNvCxnSpPr>
          <p:nvPr/>
        </p:nvCxnSpPr>
        <p:spPr bwMode="auto">
          <a:xfrm>
            <a:off x="3103563" y="3605213"/>
            <a:ext cx="484187" cy="89535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39" name="AutoShape 30"/>
          <p:cNvSpPr>
            <a:spLocks noChangeArrowheads="1"/>
          </p:cNvSpPr>
          <p:nvPr/>
        </p:nvSpPr>
        <p:spPr bwMode="auto">
          <a:xfrm>
            <a:off x="1382713" y="4464050"/>
            <a:ext cx="654050" cy="333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 Unicode MS" charset="0"/>
              </a:rPr>
              <a:t>www</a:t>
            </a:r>
            <a:endParaRPr lang="en-GB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3140" name="AutoShape 31"/>
          <p:cNvSpPr>
            <a:spLocks noChangeArrowheads="1"/>
          </p:cNvSpPr>
          <p:nvPr/>
        </p:nvSpPr>
        <p:spPr bwMode="auto">
          <a:xfrm>
            <a:off x="2095500" y="4464050"/>
            <a:ext cx="820738" cy="333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 Unicode MS" charset="0"/>
              </a:rPr>
              <a:t>training</a:t>
            </a:r>
            <a:endParaRPr lang="en-GB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3141" name="AutoShape 32"/>
          <p:cNvCxnSpPr>
            <a:cxnSpLocks noChangeShapeType="1"/>
            <a:stCxn id="133147" idx="2"/>
            <a:endCxn id="133139" idx="0"/>
          </p:cNvCxnSpPr>
          <p:nvPr/>
        </p:nvCxnSpPr>
        <p:spPr bwMode="auto">
          <a:xfrm>
            <a:off x="1701800" y="3692525"/>
            <a:ext cx="7938" cy="771525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42" name="AutoShape 33"/>
          <p:cNvCxnSpPr>
            <a:cxnSpLocks noChangeShapeType="1"/>
            <a:stCxn id="133147" idx="2"/>
            <a:endCxn id="133140" idx="0"/>
          </p:cNvCxnSpPr>
          <p:nvPr/>
        </p:nvCxnSpPr>
        <p:spPr bwMode="auto">
          <a:xfrm>
            <a:off x="1701800" y="3692525"/>
            <a:ext cx="803275" cy="771525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43" name="AutoShape 34"/>
          <p:cNvSpPr>
            <a:spLocks noChangeArrowheads="1"/>
          </p:cNvSpPr>
          <p:nvPr/>
        </p:nvSpPr>
        <p:spPr bwMode="auto">
          <a:xfrm>
            <a:off x="1903413" y="5864225"/>
            <a:ext cx="552450" cy="261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ws1</a:t>
            </a:r>
          </a:p>
        </p:txBody>
      </p:sp>
      <p:sp>
        <p:nvSpPr>
          <p:cNvPr id="133144" name="AutoShape 35"/>
          <p:cNvSpPr>
            <a:spLocks noChangeArrowheads="1"/>
          </p:cNvSpPr>
          <p:nvPr/>
        </p:nvSpPr>
        <p:spPr bwMode="auto">
          <a:xfrm>
            <a:off x="2495550" y="5864225"/>
            <a:ext cx="550863" cy="261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ws2</a:t>
            </a:r>
          </a:p>
        </p:txBody>
      </p:sp>
      <p:cxnSp>
        <p:nvCxnSpPr>
          <p:cNvPr id="133145" name="AutoShape 36"/>
          <p:cNvCxnSpPr>
            <a:cxnSpLocks noChangeShapeType="1"/>
            <a:stCxn id="133140" idx="2"/>
            <a:endCxn id="133143" idx="0"/>
          </p:cNvCxnSpPr>
          <p:nvPr/>
        </p:nvCxnSpPr>
        <p:spPr bwMode="auto">
          <a:xfrm flipH="1">
            <a:off x="2179638" y="4797425"/>
            <a:ext cx="325437" cy="106680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46" name="AutoShape 37"/>
          <p:cNvCxnSpPr>
            <a:cxnSpLocks noChangeShapeType="1"/>
            <a:stCxn id="133140" idx="2"/>
            <a:endCxn id="133144" idx="0"/>
          </p:cNvCxnSpPr>
          <p:nvPr/>
        </p:nvCxnSpPr>
        <p:spPr bwMode="auto">
          <a:xfrm>
            <a:off x="2505075" y="4797425"/>
            <a:ext cx="266700" cy="106680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47" name="AutoShape 48"/>
          <p:cNvSpPr>
            <a:spLocks noChangeArrowheads="1"/>
          </p:cNvSpPr>
          <p:nvPr/>
        </p:nvSpPr>
        <p:spPr bwMode="auto">
          <a:xfrm>
            <a:off x="1360488" y="3343275"/>
            <a:ext cx="682625" cy="349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 sz="2000">
                <a:solidFill>
                  <a:srgbClr val="000000"/>
                </a:solidFill>
                <a:latin typeface="Arial Unicode MS" charset="0"/>
              </a:rPr>
              <a:t>apnic</a:t>
            </a:r>
          </a:p>
        </p:txBody>
      </p:sp>
      <p:cxnSp>
        <p:nvCxnSpPr>
          <p:cNvPr id="133148" name="AutoShape 49"/>
          <p:cNvCxnSpPr>
            <a:cxnSpLocks noChangeShapeType="1"/>
            <a:stCxn id="133135" idx="2"/>
          </p:cNvCxnSpPr>
          <p:nvPr/>
        </p:nvCxnSpPr>
        <p:spPr bwMode="auto">
          <a:xfrm flipH="1">
            <a:off x="2801938" y="3606800"/>
            <a:ext cx="301625" cy="19050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49" name="AutoShape 50"/>
          <p:cNvCxnSpPr>
            <a:cxnSpLocks noChangeShapeType="1"/>
            <a:stCxn id="133127" idx="2"/>
          </p:cNvCxnSpPr>
          <p:nvPr/>
        </p:nvCxnSpPr>
        <p:spPr bwMode="auto">
          <a:xfrm flipH="1">
            <a:off x="4208463" y="2906713"/>
            <a:ext cx="4762" cy="42545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50" name="AutoShape 51"/>
          <p:cNvCxnSpPr>
            <a:cxnSpLocks noChangeShapeType="1"/>
            <a:stCxn id="133128" idx="2"/>
            <a:endCxn id="133151" idx="0"/>
          </p:cNvCxnSpPr>
          <p:nvPr/>
        </p:nvCxnSpPr>
        <p:spPr bwMode="auto">
          <a:xfrm>
            <a:off x="5364163" y="2906713"/>
            <a:ext cx="6350" cy="458787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51" name="AutoShape 40"/>
          <p:cNvSpPr>
            <a:spLocks noChangeArrowheads="1"/>
          </p:cNvSpPr>
          <p:nvPr/>
        </p:nvSpPr>
        <p:spPr bwMode="auto">
          <a:xfrm>
            <a:off x="4872038" y="3365500"/>
            <a:ext cx="996950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Arial Unicode MS" charset="0"/>
              </a:rPr>
              <a:t>in-addr</a:t>
            </a:r>
            <a:endParaRPr lang="en-GB" sz="20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4177" name="AutoShape 12"/>
          <p:cNvCxnSpPr>
            <a:cxnSpLocks noChangeShapeType="1"/>
            <a:stCxn id="133151" idx="2"/>
            <a:endCxn id="134179" idx="0"/>
          </p:cNvCxnSpPr>
          <p:nvPr/>
        </p:nvCxnSpPr>
        <p:spPr bwMode="auto">
          <a:xfrm flipH="1">
            <a:off x="4705350" y="3654425"/>
            <a:ext cx="665163" cy="566738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4178" name="AutoShape 13"/>
          <p:cNvCxnSpPr>
            <a:cxnSpLocks noChangeShapeType="1"/>
            <a:stCxn id="133151" idx="2"/>
            <a:endCxn id="134180" idx="0"/>
          </p:cNvCxnSpPr>
          <p:nvPr/>
        </p:nvCxnSpPr>
        <p:spPr bwMode="auto">
          <a:xfrm>
            <a:off x="5370513" y="3654425"/>
            <a:ext cx="200025" cy="566738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4179" name="AutoShape 22"/>
          <p:cNvSpPr>
            <a:spLocks noChangeArrowheads="1"/>
          </p:cNvSpPr>
          <p:nvPr/>
        </p:nvSpPr>
        <p:spPr bwMode="auto">
          <a:xfrm>
            <a:off x="4427538" y="42211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202</a:t>
            </a:r>
          </a:p>
        </p:txBody>
      </p:sp>
      <p:sp>
        <p:nvSpPr>
          <p:cNvPr id="134180" name="AutoShape 22"/>
          <p:cNvSpPr>
            <a:spLocks noChangeArrowheads="1"/>
          </p:cNvSpPr>
          <p:nvPr/>
        </p:nvSpPr>
        <p:spPr bwMode="auto">
          <a:xfrm>
            <a:off x="5292725" y="4221163"/>
            <a:ext cx="554038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203</a:t>
            </a:r>
          </a:p>
        </p:txBody>
      </p:sp>
      <p:sp>
        <p:nvSpPr>
          <p:cNvPr id="38" name="AutoShape 22"/>
          <p:cNvSpPr>
            <a:spLocks noChangeArrowheads="1"/>
          </p:cNvSpPr>
          <p:nvPr/>
        </p:nvSpPr>
        <p:spPr bwMode="auto">
          <a:xfrm>
            <a:off x="6156325" y="4221163"/>
            <a:ext cx="554038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204</a:t>
            </a:r>
          </a:p>
        </p:txBody>
      </p:sp>
      <p:sp>
        <p:nvSpPr>
          <p:cNvPr id="39" name="AutoShape 22"/>
          <p:cNvSpPr>
            <a:spLocks noChangeArrowheads="1"/>
          </p:cNvSpPr>
          <p:nvPr/>
        </p:nvSpPr>
        <p:spPr bwMode="auto">
          <a:xfrm>
            <a:off x="6948488" y="42211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210</a:t>
            </a:r>
          </a:p>
        </p:txBody>
      </p:sp>
      <p:cxnSp>
        <p:nvCxnSpPr>
          <p:cNvPr id="40" name="AutoShape 13"/>
          <p:cNvCxnSpPr>
            <a:cxnSpLocks noChangeShapeType="1"/>
            <a:stCxn id="133151" idx="2"/>
            <a:endCxn id="38" idx="0"/>
          </p:cNvCxnSpPr>
          <p:nvPr/>
        </p:nvCxnSpPr>
        <p:spPr bwMode="auto">
          <a:xfrm>
            <a:off x="5370513" y="3654425"/>
            <a:ext cx="1062037" cy="566738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AutoShape 13"/>
          <p:cNvCxnSpPr>
            <a:cxnSpLocks noChangeShapeType="1"/>
            <a:stCxn id="133151" idx="2"/>
            <a:endCxn id="39" idx="0"/>
          </p:cNvCxnSpPr>
          <p:nvPr/>
        </p:nvCxnSpPr>
        <p:spPr bwMode="auto">
          <a:xfrm>
            <a:off x="5370513" y="3654425"/>
            <a:ext cx="1854200" cy="566738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AutoShape 22"/>
          <p:cNvSpPr>
            <a:spLocks noChangeArrowheads="1"/>
          </p:cNvSpPr>
          <p:nvPr/>
        </p:nvSpPr>
        <p:spPr bwMode="auto">
          <a:xfrm>
            <a:off x="4427538" y="48688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64</a:t>
            </a:r>
          </a:p>
        </p:txBody>
      </p:sp>
      <p:sp>
        <p:nvSpPr>
          <p:cNvPr id="52" name="AutoShape 22"/>
          <p:cNvSpPr>
            <a:spLocks noChangeArrowheads="1"/>
          </p:cNvSpPr>
          <p:nvPr/>
        </p:nvSpPr>
        <p:spPr bwMode="auto">
          <a:xfrm>
            <a:off x="4427538" y="55165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22</a:t>
            </a:r>
          </a:p>
        </p:txBody>
      </p:sp>
      <p:cxnSp>
        <p:nvCxnSpPr>
          <p:cNvPr id="53" name="AutoShape 12"/>
          <p:cNvCxnSpPr>
            <a:cxnSpLocks noChangeShapeType="1"/>
            <a:stCxn id="134179" idx="2"/>
            <a:endCxn id="51" idx="0"/>
          </p:cNvCxnSpPr>
          <p:nvPr/>
        </p:nvCxnSpPr>
        <p:spPr bwMode="auto">
          <a:xfrm>
            <a:off x="4705350" y="4483100"/>
            <a:ext cx="0" cy="385763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AutoShape 12"/>
          <p:cNvCxnSpPr>
            <a:cxnSpLocks noChangeShapeType="1"/>
            <a:stCxn id="51" idx="2"/>
            <a:endCxn id="52" idx="0"/>
          </p:cNvCxnSpPr>
          <p:nvPr/>
        </p:nvCxnSpPr>
        <p:spPr bwMode="auto">
          <a:xfrm>
            <a:off x="4705350" y="5130800"/>
            <a:ext cx="0" cy="385763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ight Arrow 14"/>
          <p:cNvSpPr/>
          <p:nvPr/>
        </p:nvSpPr>
        <p:spPr>
          <a:xfrm>
            <a:off x="5219700" y="5516563"/>
            <a:ext cx="431800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867400" y="5445125"/>
            <a:ext cx="506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22.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6300788" y="5445125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64.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6732588" y="5445125"/>
            <a:ext cx="633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202.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7235825" y="5445125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in-addr.arpa.</a:t>
            </a:r>
          </a:p>
        </p:txBody>
      </p:sp>
    </p:spTree>
    <p:extLst>
      <p:ext uri="{BB962C8B-B14F-4D97-AF65-F5344CB8AC3E}">
        <p14:creationId xmlns:p14="http://schemas.microsoft.com/office/powerpoint/2010/main" val="22682554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79" grpId="0" animBg="1"/>
      <p:bldP spid="134180" grpId="0" animBg="1"/>
      <p:bldP spid="38" grpId="0" animBg="1"/>
      <p:bldP spid="39" grpId="0" animBg="1"/>
      <p:bldP spid="51" grpId="0" animBg="1"/>
      <p:bldP spid="52" grpId="0" animBg="1"/>
      <p:bldP spid="15" grpId="0" animBg="1"/>
      <p:bldP spid="16" grpId="0"/>
      <p:bldP spid="61" grpId="0"/>
      <p:bldP spid="62" grpId="0"/>
      <p:bldP spid="6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Reverse Zones</a:t>
            </a:r>
            <a:endParaRPr lang="en-US" dirty="0"/>
          </a:p>
        </p:txBody>
      </p:sp>
      <p:sp>
        <p:nvSpPr>
          <p:cNvPr id="13619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as creating a forward zone file</a:t>
            </a:r>
          </a:p>
          <a:p>
            <a:pPr lvl="1"/>
            <a:r>
              <a:rPr lang="en-US" dirty="0" smtClean="0"/>
              <a:t>SOA and initial NS records are the same as normal zone</a:t>
            </a:r>
          </a:p>
          <a:p>
            <a:r>
              <a:rPr lang="en-US" dirty="0" smtClean="0"/>
              <a:t>Main difference</a:t>
            </a:r>
          </a:p>
          <a:p>
            <a:pPr lvl="1"/>
            <a:r>
              <a:rPr lang="en-US" dirty="0" smtClean="0"/>
              <a:t>need to create additional PTR records </a:t>
            </a:r>
          </a:p>
          <a:p>
            <a:r>
              <a:rPr lang="en-US" dirty="0" smtClean="0"/>
              <a:t>Can use BIND or other DNS software to create and manage reverse zones</a:t>
            </a:r>
          </a:p>
          <a:p>
            <a:pPr lvl="1"/>
            <a:r>
              <a:rPr lang="en-US" dirty="0" smtClean="0"/>
              <a:t>Details can be different</a:t>
            </a:r>
          </a:p>
          <a:p>
            <a:r>
              <a:rPr lang="en-US" dirty="0" smtClean="0"/>
              <a:t>In addition to the forward zone files, you need the reverse zone files</a:t>
            </a:r>
          </a:p>
          <a:p>
            <a:pPr lvl="1"/>
            <a:r>
              <a:rPr lang="en-US" dirty="0" smtClean="0"/>
              <a:t>Ex: for a reverse zone on a 203.176.189.0/24 block, create a zone file and name it as “db.203.176.189” (make it descriptive)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64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Pointer (PTR) Records</a:t>
            </a:r>
            <a:endParaRPr lang="en-US" dirty="0"/>
          </a:p>
        </p:txBody>
      </p:sp>
      <p:sp>
        <p:nvSpPr>
          <p:cNvPr id="142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 pointer (PTR) records for each IP address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		      					or</a:t>
            </a:r>
            <a:endParaRPr lang="en-US" dirty="0"/>
          </a:p>
        </p:txBody>
      </p:sp>
      <p:sp>
        <p:nvSpPr>
          <p:cNvPr id="142339" name="AutoShape 4"/>
          <p:cNvSpPr>
            <a:spLocks noChangeArrowheads="1"/>
          </p:cNvSpPr>
          <p:nvPr/>
        </p:nvSpPr>
        <p:spPr bwMode="auto">
          <a:xfrm>
            <a:off x="1116013" y="3014663"/>
            <a:ext cx="7194550" cy="808037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 anchor="ctr"/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600">
              <a:ea typeface="MS Gothic" charset="0"/>
              <a:cs typeface="MS Gothic" charset="0"/>
            </a:endParaRPr>
          </a:p>
        </p:txBody>
      </p:sp>
      <p:sp>
        <p:nvSpPr>
          <p:cNvPr id="142340" name="Rectangle 5"/>
          <p:cNvSpPr>
            <a:spLocks noChangeArrowheads="1"/>
          </p:cNvSpPr>
          <p:nvPr/>
        </p:nvSpPr>
        <p:spPr bwMode="auto">
          <a:xfrm>
            <a:off x="1116013" y="3221038"/>
            <a:ext cx="72485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0" tIns="45715" rIns="91430" bIns="45715" anchor="ctr">
            <a:spAutoFit/>
          </a:bodyPr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  <a:cs typeface="Courier New" charset="0"/>
              </a:rPr>
              <a:t>131.28.12.202.in-addr.arpa. IN PTR svc00.apnic.net.</a:t>
            </a:r>
            <a:r>
              <a:rPr lang="en-US" sz="2000">
                <a:cs typeface="Arial" charset="0"/>
              </a:rPr>
              <a:t> </a:t>
            </a:r>
          </a:p>
        </p:txBody>
      </p:sp>
      <p:sp>
        <p:nvSpPr>
          <p:cNvPr id="142341" name="AutoShape 6"/>
          <p:cNvSpPr>
            <a:spLocks noChangeArrowheads="1"/>
          </p:cNvSpPr>
          <p:nvPr/>
        </p:nvSpPr>
        <p:spPr bwMode="auto">
          <a:xfrm>
            <a:off x="1116013" y="4673600"/>
            <a:ext cx="7262812" cy="795338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 anchor="ctr"/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600">
              <a:ea typeface="MS Gothic" charset="0"/>
              <a:cs typeface="MS Gothic" charset="0"/>
            </a:endParaRPr>
          </a:p>
        </p:txBody>
      </p:sp>
      <p:sp>
        <p:nvSpPr>
          <p:cNvPr id="142342" name="Rectangle 7"/>
          <p:cNvSpPr>
            <a:spLocks noChangeArrowheads="1"/>
          </p:cNvSpPr>
          <p:nvPr/>
        </p:nvSpPr>
        <p:spPr bwMode="auto">
          <a:xfrm>
            <a:off x="1185863" y="4886325"/>
            <a:ext cx="7016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0" tIns="45715" rIns="91430" bIns="45715" anchor="ctr">
            <a:spAutoFit/>
          </a:bodyPr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  <a:cs typeface="Courier New" charset="0"/>
              </a:rPr>
              <a:t>131   		IN   	PTR   		svc00.apnic.net.</a:t>
            </a:r>
            <a:r>
              <a:rPr lang="en-US" sz="1600">
                <a:latin typeface="Courier New" charset="0"/>
                <a:cs typeface="Courier New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6919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Reverse </a:t>
            </a:r>
            <a:r>
              <a:rPr lang="en-US" dirty="0"/>
              <a:t>Z</a:t>
            </a:r>
            <a:r>
              <a:rPr lang="en-US" dirty="0" smtClean="0"/>
              <a:t>one Example</a:t>
            </a:r>
            <a:endParaRPr lang="en-US" dirty="0"/>
          </a:p>
        </p:txBody>
      </p:sp>
      <p:sp>
        <p:nvSpPr>
          <p:cNvPr id="146434" name="Rectangle 3"/>
          <p:cNvSpPr>
            <a:spLocks noChangeArrowheads="1"/>
          </p:cNvSpPr>
          <p:nvPr/>
        </p:nvSpPr>
        <p:spPr bwMode="auto">
          <a:xfrm>
            <a:off x="201613" y="1524000"/>
            <a:ext cx="18415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>
                <a:solidFill>
                  <a:srgbClr val="003399"/>
                </a:solidFill>
                <a:latin typeface="Courier New" charset="0"/>
                <a:ea typeface="MS Gothic" charset="0"/>
                <a:cs typeface="MS Gothic" charset="0"/>
              </a:rPr>
              <a:t>	</a:t>
            </a:r>
          </a:p>
        </p:txBody>
      </p:sp>
      <p:grpSp>
        <p:nvGrpSpPr>
          <p:cNvPr id="146435" name="Group 4"/>
          <p:cNvGrpSpPr>
            <a:grpSpLocks/>
          </p:cNvGrpSpPr>
          <p:nvPr/>
        </p:nvGrpSpPr>
        <p:grpSpPr bwMode="auto">
          <a:xfrm>
            <a:off x="4292600" y="3810000"/>
            <a:ext cx="3798888" cy="685800"/>
            <a:chOff x="3360" y="2304"/>
            <a:chExt cx="2592" cy="432"/>
          </a:xfrm>
        </p:grpSpPr>
        <p:sp>
          <p:nvSpPr>
            <p:cNvPr id="146438" name="Line 5"/>
            <p:cNvSpPr>
              <a:spLocks noChangeShapeType="1"/>
            </p:cNvSpPr>
            <p:nvPr/>
          </p:nvSpPr>
          <p:spPr bwMode="auto">
            <a:xfrm flipV="1">
              <a:off x="3360" y="2592"/>
              <a:ext cx="163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46439" name="Text Box 6"/>
            <p:cNvSpPr txBox="1">
              <a:spLocks noChangeArrowheads="1"/>
            </p:cNvSpPr>
            <p:nvPr/>
          </p:nvSpPr>
          <p:spPr bwMode="auto">
            <a:xfrm>
              <a:off x="4128" y="2304"/>
              <a:ext cx="1824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80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sz="1600">
                  <a:solidFill>
                    <a:srgbClr val="003399"/>
                  </a:solidFill>
                  <a:latin typeface="Helvetica" charset="0"/>
                  <a:ea typeface="MS Gothic" charset="0"/>
                  <a:cs typeface="MS Gothic" charset="0"/>
                </a:rPr>
                <a:t>Note trailing dots</a:t>
              </a:r>
            </a:p>
          </p:txBody>
        </p:sp>
      </p:grpSp>
      <p:sp>
        <p:nvSpPr>
          <p:cNvPr id="146436" name="AutoShape 7"/>
          <p:cNvSpPr>
            <a:spLocks noChangeArrowheads="1"/>
          </p:cNvSpPr>
          <p:nvPr/>
        </p:nvSpPr>
        <p:spPr bwMode="auto">
          <a:xfrm>
            <a:off x="766763" y="1158875"/>
            <a:ext cx="8067675" cy="50895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600">
              <a:ea typeface="MS Gothic" charset="0"/>
              <a:cs typeface="MS Gothic" charset="0"/>
            </a:endParaRPr>
          </a:p>
        </p:txBody>
      </p:sp>
      <p:sp>
        <p:nvSpPr>
          <p:cNvPr id="146437" name="Rectangle 8"/>
          <p:cNvSpPr>
            <a:spLocks noChangeArrowheads="1"/>
          </p:cNvSpPr>
          <p:nvPr/>
        </p:nvSpPr>
        <p:spPr bwMode="auto">
          <a:xfrm>
            <a:off x="741363" y="1357313"/>
            <a:ext cx="7905750" cy="4525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30" tIns="45715" rIns="91430" bIns="45715">
            <a:spAutoFit/>
          </a:bodyPr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sz="1400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</a:t>
            </a: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$ORIGIN 1.168.192.in-addr.arpa.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@	3600  IN SOA </a:t>
            </a:r>
            <a:r>
              <a:rPr kumimoji="1" lang="en-US" dirty="0" err="1">
                <a:solidFill>
                  <a:schemeClr val="tx2"/>
                </a:solidFill>
                <a:latin typeface="Courier New" charset="0"/>
                <a:cs typeface="Courier New" charset="0"/>
              </a:rPr>
              <a:t>test.company.org</a:t>
            </a: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. (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		sys\.</a:t>
            </a:r>
            <a:r>
              <a:rPr kumimoji="1" lang="en-US" dirty="0" err="1">
                <a:solidFill>
                  <a:schemeClr val="tx2"/>
                </a:solidFill>
                <a:latin typeface="Courier New" charset="0"/>
                <a:cs typeface="Courier New" charset="0"/>
              </a:rPr>
              <a:t>admin.company.org</a:t>
            </a: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. 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	</a:t>
            </a:r>
            <a:r>
              <a:rPr kumimoji="1" lang="en-US" dirty="0" smtClean="0">
                <a:solidFill>
                  <a:schemeClr val="tx2"/>
                </a:solidFill>
                <a:latin typeface="Courier New" charset="0"/>
                <a:cs typeface="Courier New" charset="0"/>
              </a:rPr>
              <a:t>	2002021301</a:t>
            </a: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; serial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		1h		; refresh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		30M		; retry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		1W		; expiry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		3600 )		; neg. </a:t>
            </a:r>
            <a:r>
              <a:rPr kumimoji="1" lang="en-US" dirty="0" err="1">
                <a:solidFill>
                  <a:schemeClr val="tx2"/>
                </a:solidFill>
                <a:latin typeface="Courier New" charset="0"/>
                <a:cs typeface="Courier New" charset="0"/>
              </a:rPr>
              <a:t>answ</a:t>
            </a: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. </a:t>
            </a:r>
            <a:r>
              <a:rPr kumimoji="1" lang="en-US" dirty="0" err="1">
                <a:solidFill>
                  <a:schemeClr val="tx2"/>
                </a:solidFill>
                <a:latin typeface="Courier New" charset="0"/>
                <a:cs typeface="Courier New" charset="0"/>
              </a:rPr>
              <a:t>ttl</a:t>
            </a:r>
            <a:endParaRPr kumimoji="1" lang="en-US" dirty="0">
              <a:solidFill>
                <a:schemeClr val="tx2"/>
              </a:solidFill>
              <a:latin typeface="Courier New" charset="0"/>
              <a:cs typeface="Courier New" charset="0"/>
            </a:endParaRP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1" lang="en-US" dirty="0">
              <a:solidFill>
                <a:schemeClr val="tx2"/>
              </a:solidFill>
              <a:latin typeface="Courier New" charset="0"/>
              <a:cs typeface="Courier New" charset="0"/>
            </a:endParaRP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NS	</a:t>
            </a:r>
            <a:r>
              <a:rPr kumimoji="1" lang="en-US" dirty="0" err="1">
                <a:solidFill>
                  <a:schemeClr val="tx2"/>
                </a:solidFill>
                <a:latin typeface="Courier New" charset="0"/>
                <a:cs typeface="Courier New" charset="0"/>
              </a:rPr>
              <a:t>ns.company.org</a:t>
            </a: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.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	NS	ns2.company.org.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1" lang="en-US" dirty="0">
              <a:solidFill>
                <a:schemeClr val="tx2"/>
              </a:solidFill>
              <a:latin typeface="Courier New" charset="0"/>
              <a:cs typeface="Courier New" charset="0"/>
            </a:endParaRP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</a:t>
            </a:r>
            <a:r>
              <a:rPr kumimoji="1" lang="en-US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1	PTR	</a:t>
            </a:r>
            <a:r>
              <a:rPr kumimoji="1" lang="en-US" dirty="0" err="1">
                <a:solidFill>
                  <a:schemeClr val="accent2"/>
                </a:solidFill>
                <a:latin typeface="Courier New" charset="0"/>
                <a:cs typeface="Courier New" charset="0"/>
              </a:rPr>
              <a:t>gw.company.org</a:t>
            </a:r>
            <a:r>
              <a:rPr kumimoji="1" lang="en-US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.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			</a:t>
            </a:r>
            <a:r>
              <a:rPr kumimoji="1" lang="en-US" dirty="0" err="1">
                <a:solidFill>
                  <a:schemeClr val="accent2"/>
                </a:solidFill>
                <a:latin typeface="Courier New" charset="0"/>
                <a:cs typeface="Courier New" charset="0"/>
              </a:rPr>
              <a:t>router.company.org</a:t>
            </a:r>
            <a:r>
              <a:rPr kumimoji="1" lang="en-US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.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sz="3200" dirty="0">
                <a:solidFill>
                  <a:schemeClr val="accent2"/>
                </a:solidFill>
                <a:latin typeface="Times New Roman" charset="0"/>
                <a:ea typeface="MS Gothic" charset="0"/>
                <a:cs typeface="MS Gothic" charset="0"/>
              </a:rPr>
              <a:t>	</a:t>
            </a:r>
            <a:r>
              <a:rPr kumimoji="1" lang="en-US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2	PTR	</a:t>
            </a:r>
            <a:r>
              <a:rPr kumimoji="1" lang="en-US" dirty="0" err="1">
                <a:solidFill>
                  <a:schemeClr val="accent2"/>
                </a:solidFill>
                <a:latin typeface="Courier New" charset="0"/>
                <a:cs typeface="Courier New" charset="0"/>
              </a:rPr>
              <a:t>ns.company.org</a:t>
            </a:r>
            <a:r>
              <a:rPr kumimoji="1" lang="en-US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.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kumimoji="1" lang="en-US" sz="1600" dirty="0">
                <a:solidFill>
                  <a:schemeClr val="tx2"/>
                </a:solidFill>
                <a:latin typeface="Courier New" charset="0"/>
                <a:cs typeface="Courier New" charset="0"/>
              </a:rPr>
              <a:t>	</a:t>
            </a:r>
            <a:endParaRPr kumimoji="1" lang="en-US" sz="1200" dirty="0">
              <a:solidFill>
                <a:schemeClr val="tx2"/>
              </a:solidFill>
              <a:latin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54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Reverse Delegation Requirements</a:t>
            </a:r>
          </a:p>
        </p:txBody>
      </p:sp>
      <p:sp>
        <p:nvSpPr>
          <p:cNvPr id="148482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/24 Delegations</a:t>
            </a:r>
          </a:p>
          <a:p>
            <a:pPr lvl="1" eaLnBrk="1" hangingPunct="1"/>
            <a:r>
              <a:rPr lang="en-US" dirty="0">
                <a:latin typeface="Arial" charset="0"/>
              </a:rPr>
              <a:t>Address blocks should be assigned/allocated</a:t>
            </a:r>
          </a:p>
          <a:p>
            <a:pPr lvl="1" eaLnBrk="1" hangingPunct="1"/>
            <a:r>
              <a:rPr lang="en-US" dirty="0">
                <a:latin typeface="Arial" charset="0"/>
              </a:rPr>
              <a:t>At least two name servers</a:t>
            </a:r>
          </a:p>
          <a:p>
            <a:pPr eaLnBrk="1" hangingPunct="1"/>
            <a:r>
              <a:rPr lang="en-US" dirty="0">
                <a:latin typeface="Arial" charset="0"/>
              </a:rPr>
              <a:t>/16 Delegations</a:t>
            </a:r>
          </a:p>
          <a:p>
            <a:pPr lvl="1" eaLnBrk="1" hangingPunct="1"/>
            <a:r>
              <a:rPr lang="en-US" dirty="0">
                <a:latin typeface="Arial" charset="0"/>
              </a:rPr>
              <a:t>Same as /24 delegations</a:t>
            </a:r>
          </a:p>
          <a:p>
            <a:pPr lvl="1" eaLnBrk="1" hangingPunct="1"/>
            <a:r>
              <a:rPr lang="en-US" dirty="0">
                <a:latin typeface="Arial" charset="0"/>
              </a:rPr>
              <a:t>APNIC delegates entire zone to member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&lt; </a:t>
            </a:r>
            <a:r>
              <a:rPr lang="en-US" dirty="0">
                <a:latin typeface="Arial" charset="0"/>
              </a:rPr>
              <a:t>/24 Delegations</a:t>
            </a:r>
          </a:p>
          <a:p>
            <a:pPr lvl="1" eaLnBrk="1" hangingPunct="1"/>
            <a:r>
              <a:rPr lang="en-US" dirty="0">
                <a:latin typeface="Arial" charset="0"/>
              </a:rPr>
              <a:t>Read “Classless IN-ADDR.ARPA delegation” (RFC 2317)</a:t>
            </a:r>
          </a:p>
        </p:txBody>
      </p:sp>
      <p:sp>
        <p:nvSpPr>
          <p:cNvPr id="148483" name="AutoShape 4"/>
          <p:cNvSpPr>
            <a:spLocks noChangeArrowheads="1"/>
          </p:cNvSpPr>
          <p:nvPr/>
        </p:nvSpPr>
        <p:spPr bwMode="auto">
          <a:xfrm>
            <a:off x="7913688" y="4879975"/>
            <a:ext cx="927100" cy="887413"/>
          </a:xfrm>
          <a:prstGeom prst="flowChartMultidocument">
            <a:avLst/>
          </a:pr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990099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000">
                <a:solidFill>
                  <a:srgbClr val="990099"/>
                </a:solidFill>
              </a:rPr>
              <a:t>RFC</a:t>
            </a:r>
          </a:p>
          <a:p>
            <a:pPr algn="ctr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000">
                <a:solidFill>
                  <a:srgbClr val="990099"/>
                </a:solidFill>
              </a:rPr>
              <a:t>2317</a:t>
            </a:r>
          </a:p>
        </p:txBody>
      </p:sp>
    </p:spTree>
    <p:extLst>
      <p:ext uri="{BB962C8B-B14F-4D97-AF65-F5344CB8AC3E}">
        <p14:creationId xmlns:p14="http://schemas.microsoft.com/office/powerpoint/2010/main" val="75578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APNIC &amp; ISPs responsibilities</a:t>
            </a:r>
            <a:endParaRPr lang="en-AU"/>
          </a:p>
        </p:txBody>
      </p:sp>
      <p:sp>
        <p:nvSpPr>
          <p:cNvPr id="15053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APNIC</a:t>
            </a:r>
          </a:p>
          <a:p>
            <a:pPr lvl="1"/>
            <a:r>
              <a:rPr lang="en-US" smtClean="0"/>
              <a:t>Manage reverse delegations of address block distributed by APNIC </a:t>
            </a:r>
          </a:p>
          <a:p>
            <a:pPr lvl="1"/>
            <a:r>
              <a:rPr lang="en-US" smtClean="0"/>
              <a:t>Process organisations requests for reverse delegations of network allocations</a:t>
            </a:r>
          </a:p>
          <a:p>
            <a:r>
              <a:rPr lang="en-US" smtClean="0"/>
              <a:t>Organisations</a:t>
            </a:r>
          </a:p>
          <a:p>
            <a:pPr lvl="1"/>
            <a:r>
              <a:rPr lang="en-US" smtClean="0"/>
              <a:t>Be familiar with APNIC procedures</a:t>
            </a:r>
          </a:p>
          <a:p>
            <a:pPr lvl="1"/>
            <a:r>
              <a:rPr lang="en-US" smtClean="0"/>
              <a:t>Ensure that addresses are reverse-mapped</a:t>
            </a:r>
          </a:p>
          <a:p>
            <a:pPr lvl="1"/>
            <a:r>
              <a:rPr lang="en-US" smtClean="0"/>
              <a:t>Maintain nameservers for allocations</a:t>
            </a:r>
          </a:p>
          <a:p>
            <a:pPr lvl="1"/>
            <a:r>
              <a:rPr lang="en-US" smtClean="0"/>
              <a:t>Minimise pollution of DNS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55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Reverse Delegation Procedures</a:t>
            </a:r>
            <a:endParaRPr lang="en-US"/>
          </a:p>
        </p:txBody>
      </p:sp>
      <p:sp>
        <p:nvSpPr>
          <p:cNvPr id="152578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APNIC database object </a:t>
            </a:r>
          </a:p>
          <a:p>
            <a:pPr lvl="1"/>
            <a:r>
              <a:rPr lang="en-US" dirty="0" smtClean="0"/>
              <a:t>can be updated through </a:t>
            </a:r>
            <a:r>
              <a:rPr lang="en-US" dirty="0" err="1"/>
              <a:t>M</a:t>
            </a:r>
            <a:r>
              <a:rPr lang="en-US" dirty="0" err="1" smtClean="0"/>
              <a:t>yAPNIC</a:t>
            </a:r>
            <a:endParaRPr lang="en-US" dirty="0" smtClean="0"/>
          </a:p>
          <a:p>
            <a:r>
              <a:rPr lang="en-US" dirty="0" smtClean="0"/>
              <a:t>Nameserver/domain set up verified before being submitted to the database.</a:t>
            </a:r>
          </a:p>
          <a:p>
            <a:r>
              <a:rPr lang="en-US" dirty="0" smtClean="0"/>
              <a:t>Protection by maintainer object</a:t>
            </a:r>
          </a:p>
          <a:p>
            <a:pPr lvl="1"/>
            <a:r>
              <a:rPr lang="en-US" dirty="0" smtClean="0"/>
              <a:t>(current </a:t>
            </a:r>
            <a:r>
              <a:rPr lang="en-US" dirty="0" err="1" smtClean="0"/>
              <a:t>auths</a:t>
            </a:r>
            <a:r>
              <a:rPr lang="en-US" dirty="0" smtClean="0"/>
              <a:t>:  CRYPT-PW, PGP).</a:t>
            </a:r>
          </a:p>
          <a:p>
            <a:r>
              <a:rPr lang="en-US" dirty="0" smtClean="0"/>
              <a:t>Any queries</a:t>
            </a:r>
          </a:p>
          <a:p>
            <a:pPr lvl="1"/>
            <a:r>
              <a:rPr lang="en-US" dirty="0" smtClean="0"/>
              <a:t>Contact </a:t>
            </a:r>
            <a:r>
              <a:rPr lang="en-US" dirty="0" err="1" smtClean="0"/>
              <a:t>helpdesk@apnic.net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97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Reverse Delegation Procedures</a:t>
            </a:r>
          </a:p>
        </p:txBody>
      </p:sp>
      <p:pic>
        <p:nvPicPr>
          <p:cNvPr id="154626" name="Content Placeholder 3" descr="Screen shot 2011-09-13 at 11.44.3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90" r="-117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264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Whois domain object</a:t>
            </a:r>
          </a:p>
        </p:txBody>
      </p:sp>
      <p:sp>
        <p:nvSpPr>
          <p:cNvPr id="155650" name="Rectangle 3"/>
          <p:cNvSpPr>
            <a:spLocks noChangeArrowheads="1"/>
          </p:cNvSpPr>
          <p:nvPr/>
        </p:nvSpPr>
        <p:spPr bwMode="auto">
          <a:xfrm>
            <a:off x="703263" y="1600200"/>
            <a:ext cx="633253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domain:    28.12.202.in-addr.arpa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Descr:	    in-addr.arpa zone for 28.12.202.in-addr.arpa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admin-c:   NO4-AP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tech-c:    AIC1-AP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zone-c:    NO4-AP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nserver:   cumin.apnic.net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nserver:   tinnie.apnic.net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nserver:   tinnie.arin.net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mnt-by:    MAINT-APNIC-AP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mnt-lower: MAINT-AP-DNS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changed:   inaddr@apnic.net 20021023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changed:   inaddr@apnic.net 20040109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changed:   hm-changed@apnic.net 20091007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changed:   hm-changed@apnic.net 20111208</a:t>
            </a:r>
          </a:p>
          <a:p>
            <a:pPr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2"/>
                </a:solidFill>
                <a:latin typeface="Courier New" charset="0"/>
              </a:rPr>
              <a:t>source:    APNIC</a:t>
            </a:r>
          </a:p>
        </p:txBody>
      </p:sp>
      <p:sp>
        <p:nvSpPr>
          <p:cNvPr id="2" name="Line Callout 1 1"/>
          <p:cNvSpPr/>
          <p:nvPr/>
        </p:nvSpPr>
        <p:spPr>
          <a:xfrm>
            <a:off x="6156325" y="1628775"/>
            <a:ext cx="1728788" cy="504825"/>
          </a:xfrm>
          <a:prstGeom prst="borderCallout1">
            <a:avLst>
              <a:gd name="adj1" fmla="val 47037"/>
              <a:gd name="adj2" fmla="val -1401"/>
              <a:gd name="adj3" fmla="val 112500"/>
              <a:gd name="adj4" fmla="val -383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Reverse Zone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6156325" y="2565400"/>
            <a:ext cx="1728788" cy="503238"/>
          </a:xfrm>
          <a:prstGeom prst="borderCallout1">
            <a:avLst>
              <a:gd name="adj1" fmla="val 47037"/>
              <a:gd name="adj2" fmla="val -1401"/>
              <a:gd name="adj3" fmla="val 112500"/>
              <a:gd name="adj4" fmla="val -3833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Contacts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6156325" y="3213100"/>
            <a:ext cx="1728788" cy="503238"/>
          </a:xfrm>
          <a:prstGeom prst="borderCallout1">
            <a:avLst>
              <a:gd name="adj1" fmla="val 47037"/>
              <a:gd name="adj2" fmla="val -1401"/>
              <a:gd name="adj3" fmla="val 112500"/>
              <a:gd name="adj4" fmla="val -3833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Nameservers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6156325" y="3933825"/>
            <a:ext cx="1728788" cy="503238"/>
          </a:xfrm>
          <a:prstGeom prst="borderCallout1">
            <a:avLst>
              <a:gd name="adj1" fmla="val 47037"/>
              <a:gd name="adj2" fmla="val -1401"/>
              <a:gd name="adj3" fmla="val 112500"/>
              <a:gd name="adj4" fmla="val -38333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Maintainers</a:t>
            </a:r>
          </a:p>
        </p:txBody>
      </p:sp>
      <p:sp>
        <p:nvSpPr>
          <p:cNvPr id="4" name="Right Brace 3"/>
          <p:cNvSpPr/>
          <p:nvPr/>
        </p:nvSpPr>
        <p:spPr>
          <a:xfrm>
            <a:off x="4859338" y="2636838"/>
            <a:ext cx="360362" cy="720725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ight Brace 13"/>
          <p:cNvSpPr/>
          <p:nvPr/>
        </p:nvSpPr>
        <p:spPr>
          <a:xfrm>
            <a:off x="4859338" y="3429000"/>
            <a:ext cx="360362" cy="72072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ight Brace 14"/>
          <p:cNvSpPr/>
          <p:nvPr/>
        </p:nvSpPr>
        <p:spPr>
          <a:xfrm>
            <a:off x="4859338" y="4221163"/>
            <a:ext cx="360362" cy="431800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1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5580112" y="5085184"/>
            <a:ext cx="2128664" cy="609600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9240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j-lt"/>
                <a:ea typeface="+mn-ea"/>
                <a:cs typeface="Arial" pitchFamily="34" charset="0"/>
              </a:rPr>
              <a:t>This feature still exists: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j-lt"/>
                <a:ea typeface="+mn-ea"/>
                <a:cs typeface="Arial" pitchFamily="34" charset="0"/>
              </a:rPr>
              <a:t>[Unix] /etc/hosts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j-lt"/>
                <a:ea typeface="+mn-ea"/>
                <a:cs typeface="Arial" pitchFamily="34" charset="0"/>
              </a:rPr>
              <a:t>[Windows] c:\windows\hosts</a:t>
            </a:r>
          </a:p>
        </p:txBody>
      </p:sp>
      <p:sp>
        <p:nvSpPr>
          <p:cNvPr id="8196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Solution: </a:t>
            </a:r>
            <a:r>
              <a:rPr lang="en-US" dirty="0" err="1" smtClean="0"/>
              <a:t>hosts.txt</a:t>
            </a:r>
            <a:endParaRPr lang="en-US" dirty="0"/>
          </a:p>
        </p:txBody>
      </p:sp>
      <p:sp>
        <p:nvSpPr>
          <p:cNvPr id="8197" name="Rectangle 2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centrally-maintained file, distributed to all hosts on the Internet</a:t>
            </a:r>
          </a:p>
          <a:p>
            <a:r>
              <a:rPr lang="en-US" dirty="0" smtClean="0"/>
              <a:t>Issues with having just one file</a:t>
            </a:r>
          </a:p>
          <a:p>
            <a:pPr lvl="1"/>
            <a:r>
              <a:rPr lang="en-US" dirty="0" smtClean="0"/>
              <a:t>Becomes huge after some time</a:t>
            </a:r>
            <a:endParaRPr lang="en-US" dirty="0"/>
          </a:p>
          <a:p>
            <a:pPr lvl="1"/>
            <a:r>
              <a:rPr lang="en-US" dirty="0"/>
              <a:t>Needs frequent copying to ALL hosts</a:t>
            </a:r>
          </a:p>
          <a:p>
            <a:pPr lvl="1"/>
            <a:r>
              <a:rPr lang="en-US" dirty="0" smtClean="0"/>
              <a:t>Consistency</a:t>
            </a:r>
            <a:endParaRPr lang="en-US" dirty="0"/>
          </a:p>
          <a:p>
            <a:pPr lvl="1"/>
            <a:r>
              <a:rPr lang="en-US" dirty="0"/>
              <a:t>Always out-of-date</a:t>
            </a:r>
          </a:p>
          <a:p>
            <a:pPr lvl="1"/>
            <a:r>
              <a:rPr lang="en-US" dirty="0"/>
              <a:t>Name uniqueness</a:t>
            </a:r>
          </a:p>
          <a:p>
            <a:pPr lvl="1"/>
            <a:r>
              <a:rPr lang="en-US" dirty="0"/>
              <a:t>Single point of </a:t>
            </a:r>
            <a:r>
              <a:rPr lang="en-US" dirty="0" smtClean="0"/>
              <a:t>administration</a:t>
            </a:r>
            <a:endParaRPr lang="en-US" dirty="0"/>
          </a:p>
          <a:p>
            <a:endParaRPr lang="en-US" dirty="0"/>
          </a:p>
        </p:txBody>
      </p:sp>
      <p:sp>
        <p:nvSpPr>
          <p:cNvPr id="8194" name="Text Box 22"/>
          <p:cNvSpPr txBox="1">
            <a:spLocks noChangeArrowheads="1"/>
          </p:cNvSpPr>
          <p:nvPr/>
        </p:nvSpPr>
        <p:spPr bwMode="auto">
          <a:xfrm>
            <a:off x="5292080" y="3717032"/>
            <a:ext cx="367240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4300" tIns="56692" rIns="114300" bIns="228600"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ts val="1800"/>
              </a:lnSpc>
            </a:pPr>
            <a:r>
              <a:rPr lang="en-US" sz="1600" dirty="0" smtClean="0">
                <a:latin typeface="Courier New" charset="0"/>
                <a:cs typeface="Courier New" charset="0"/>
              </a:rPr>
              <a:t>// </a:t>
            </a:r>
            <a:r>
              <a:rPr lang="en-US" sz="1600" dirty="0" err="1" smtClean="0">
                <a:latin typeface="Courier New" charset="0"/>
                <a:cs typeface="Courier New" charset="0"/>
              </a:rPr>
              <a:t>hosts.txt</a:t>
            </a:r>
            <a:endParaRPr lang="en-US" sz="1600" dirty="0" smtClean="0">
              <a:latin typeface="Courier New" charset="0"/>
              <a:cs typeface="Courier New" charset="0"/>
            </a:endParaRPr>
          </a:p>
          <a:p>
            <a:pPr algn="just">
              <a:lnSpc>
                <a:spcPts val="1800"/>
              </a:lnSpc>
            </a:pPr>
            <a:r>
              <a:rPr lang="en-US" sz="1600" dirty="0" smtClean="0">
                <a:latin typeface="Courier New" charset="0"/>
                <a:cs typeface="Courier New" charset="0"/>
              </a:rPr>
              <a:t>SERVER1</a:t>
            </a:r>
            <a:r>
              <a:rPr lang="en-US" sz="1600" dirty="0">
                <a:latin typeface="Courier New" charset="0"/>
                <a:cs typeface="Courier New" charset="0"/>
              </a:rPr>
              <a:t>		128.4.13.9</a:t>
            </a:r>
          </a:p>
          <a:p>
            <a:pPr algn="just">
              <a:lnSpc>
                <a:spcPts val="1800"/>
              </a:lnSpc>
            </a:pPr>
            <a:r>
              <a:rPr lang="en-US" sz="1600" dirty="0" smtClean="0">
                <a:latin typeface="Courier New" charset="0"/>
                <a:cs typeface="Courier New" charset="0"/>
              </a:rPr>
              <a:t>WEBMAIL	</a:t>
            </a:r>
            <a:r>
              <a:rPr lang="en-US" sz="1600" dirty="0">
                <a:latin typeface="Courier New" charset="0"/>
                <a:cs typeface="Courier New" charset="0"/>
              </a:rPr>
              <a:t>	4.98.133.7</a:t>
            </a:r>
          </a:p>
          <a:p>
            <a:pPr algn="just">
              <a:lnSpc>
                <a:spcPts val="1800"/>
              </a:lnSpc>
            </a:pPr>
            <a:r>
              <a:rPr lang="en-US" sz="1600" dirty="0">
                <a:latin typeface="Courier New" charset="0"/>
                <a:cs typeface="Courier New" charset="0"/>
              </a:rPr>
              <a:t>FTPHOST		</a:t>
            </a:r>
            <a:r>
              <a:rPr lang="en-US" sz="1600" dirty="0" smtClean="0">
                <a:latin typeface="Courier New" charset="0"/>
                <a:cs typeface="Courier New" charset="0"/>
              </a:rPr>
              <a:t>200.10.194.33</a:t>
            </a:r>
            <a:endParaRPr lang="en-US" sz="1600" dirty="0">
              <a:latin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4371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IPv6 Reverse Delegations </a:t>
            </a:r>
            <a:endParaRPr lang="en-US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70246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Reverse DNS Tree – with IPv6</a:t>
            </a:r>
          </a:p>
        </p:txBody>
      </p:sp>
      <p:sp>
        <p:nvSpPr>
          <p:cNvPr id="135170" name="Text Box 3"/>
          <p:cNvSpPr txBox="1">
            <a:spLocks noChangeArrowheads="1"/>
          </p:cNvSpPr>
          <p:nvPr/>
        </p:nvSpPr>
        <p:spPr bwMode="auto">
          <a:xfrm>
            <a:off x="4424363" y="1208088"/>
            <a:ext cx="854075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Arial Unicode MS" charset="0"/>
              </a:rPr>
              <a:t>Root</a:t>
            </a:r>
          </a:p>
          <a:p>
            <a:pPr algn="ctr" eaLnBrk="1" hangingPunct="1">
              <a:lnSpc>
                <a:spcPct val="60000"/>
              </a:lnSpc>
            </a:pPr>
            <a:r>
              <a:rPr lang="en-US" sz="3200" b="1">
                <a:solidFill>
                  <a:srgbClr val="000000"/>
                </a:solidFill>
                <a:latin typeface="Arial Unicode MS" charset="0"/>
              </a:rPr>
              <a:t>.</a:t>
            </a:r>
            <a:endParaRPr lang="en-GB" sz="3200" b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5171" name="AutoShape 4"/>
          <p:cNvSpPr>
            <a:spLocks noChangeArrowheads="1"/>
          </p:cNvSpPr>
          <p:nvPr/>
        </p:nvSpPr>
        <p:spPr bwMode="auto">
          <a:xfrm>
            <a:off x="1223963" y="2443163"/>
            <a:ext cx="944562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net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5172" name="AutoShape 5"/>
          <p:cNvCxnSpPr>
            <a:cxnSpLocks noChangeShapeType="1"/>
            <a:stCxn id="135170" idx="2"/>
            <a:endCxn id="135171" idx="0"/>
          </p:cNvCxnSpPr>
          <p:nvPr/>
        </p:nvCxnSpPr>
        <p:spPr bwMode="auto">
          <a:xfrm rot="5400000">
            <a:off x="2974975" y="566738"/>
            <a:ext cx="598488" cy="31543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173" name="AutoShape 7"/>
          <p:cNvSpPr>
            <a:spLocks noChangeArrowheads="1"/>
          </p:cNvSpPr>
          <p:nvPr/>
        </p:nvSpPr>
        <p:spPr bwMode="auto">
          <a:xfrm>
            <a:off x="2632075" y="2443163"/>
            <a:ext cx="944563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org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5174" name="AutoShape 8"/>
          <p:cNvSpPr>
            <a:spLocks noChangeArrowheads="1"/>
          </p:cNvSpPr>
          <p:nvPr/>
        </p:nvSpPr>
        <p:spPr bwMode="auto">
          <a:xfrm>
            <a:off x="3740150" y="2443163"/>
            <a:ext cx="944563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com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35175" name="AutoShape 9"/>
          <p:cNvSpPr>
            <a:spLocks noChangeArrowheads="1"/>
          </p:cNvSpPr>
          <p:nvPr/>
        </p:nvSpPr>
        <p:spPr bwMode="auto">
          <a:xfrm>
            <a:off x="4892675" y="2443163"/>
            <a:ext cx="942975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400">
                <a:solidFill>
                  <a:srgbClr val="000000"/>
                </a:solidFill>
                <a:latin typeface="Arial Unicode MS" charset="0"/>
              </a:rPr>
              <a:t>arpa</a:t>
            </a:r>
            <a:endParaRPr lang="en-GB" sz="24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5176" name="AutoShape 11"/>
          <p:cNvCxnSpPr>
            <a:cxnSpLocks noChangeShapeType="1"/>
            <a:stCxn id="135170" idx="2"/>
            <a:endCxn id="135173" idx="0"/>
          </p:cNvCxnSpPr>
          <p:nvPr/>
        </p:nvCxnSpPr>
        <p:spPr bwMode="auto">
          <a:xfrm rot="5400000">
            <a:off x="3679031" y="1270794"/>
            <a:ext cx="598488" cy="174625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5177" name="AutoShape 12"/>
          <p:cNvCxnSpPr>
            <a:cxnSpLocks noChangeShapeType="1"/>
            <a:stCxn id="135170" idx="2"/>
            <a:endCxn id="135174" idx="0"/>
          </p:cNvCxnSpPr>
          <p:nvPr/>
        </p:nvCxnSpPr>
        <p:spPr bwMode="auto">
          <a:xfrm rot="5400000">
            <a:off x="4232275" y="1824038"/>
            <a:ext cx="598488" cy="6397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5178" name="AutoShape 13"/>
          <p:cNvCxnSpPr>
            <a:cxnSpLocks noChangeShapeType="1"/>
            <a:stCxn id="135170" idx="2"/>
            <a:endCxn id="135175" idx="0"/>
          </p:cNvCxnSpPr>
          <p:nvPr/>
        </p:nvCxnSpPr>
        <p:spPr bwMode="auto">
          <a:xfrm rot="16200000" flipH="1">
            <a:off x="4808538" y="1887537"/>
            <a:ext cx="598488" cy="512763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5179" name="AutoShape 16"/>
          <p:cNvCxnSpPr>
            <a:cxnSpLocks noChangeShapeType="1"/>
            <a:stCxn id="135171" idx="2"/>
            <a:endCxn id="135182" idx="0"/>
          </p:cNvCxnSpPr>
          <p:nvPr/>
        </p:nvCxnSpPr>
        <p:spPr bwMode="auto">
          <a:xfrm>
            <a:off x="1697038" y="2906713"/>
            <a:ext cx="4762" cy="4365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180" name="AutoShape 21"/>
          <p:cNvSpPr>
            <a:spLocks noChangeArrowheads="1"/>
          </p:cNvSpPr>
          <p:nvPr/>
        </p:nvSpPr>
        <p:spPr bwMode="auto">
          <a:xfrm>
            <a:off x="2827338" y="3343275"/>
            <a:ext cx="552450" cy="261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 sz="2000">
                <a:solidFill>
                  <a:srgbClr val="000000"/>
                </a:solidFill>
                <a:latin typeface="Arial Unicode MS" charset="0"/>
              </a:rPr>
              <a:t>iana</a:t>
            </a:r>
          </a:p>
        </p:txBody>
      </p:sp>
      <p:cxnSp>
        <p:nvCxnSpPr>
          <p:cNvPr id="135181" name="AutoShape 23"/>
          <p:cNvCxnSpPr>
            <a:cxnSpLocks noChangeShapeType="1"/>
            <a:stCxn id="135173" idx="2"/>
            <a:endCxn id="135180" idx="0"/>
          </p:cNvCxnSpPr>
          <p:nvPr/>
        </p:nvCxnSpPr>
        <p:spPr bwMode="auto">
          <a:xfrm flipH="1">
            <a:off x="3103563" y="2906713"/>
            <a:ext cx="1587" cy="43656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182" name="AutoShape 48"/>
          <p:cNvSpPr>
            <a:spLocks noChangeArrowheads="1"/>
          </p:cNvSpPr>
          <p:nvPr/>
        </p:nvSpPr>
        <p:spPr bwMode="auto">
          <a:xfrm>
            <a:off x="1360488" y="3343275"/>
            <a:ext cx="682625" cy="349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 sz="2000">
                <a:solidFill>
                  <a:srgbClr val="000000"/>
                </a:solidFill>
                <a:latin typeface="Arial Unicode MS" charset="0"/>
              </a:rPr>
              <a:t>apnic</a:t>
            </a:r>
          </a:p>
        </p:txBody>
      </p:sp>
      <p:cxnSp>
        <p:nvCxnSpPr>
          <p:cNvPr id="135183" name="AutoShape 50"/>
          <p:cNvCxnSpPr>
            <a:cxnSpLocks noChangeShapeType="1"/>
            <a:stCxn id="135174" idx="2"/>
          </p:cNvCxnSpPr>
          <p:nvPr/>
        </p:nvCxnSpPr>
        <p:spPr bwMode="auto">
          <a:xfrm flipH="1">
            <a:off x="4208463" y="2906713"/>
            <a:ext cx="4762" cy="425450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5184" name="AutoShape 51"/>
          <p:cNvCxnSpPr>
            <a:cxnSpLocks noChangeShapeType="1"/>
            <a:stCxn id="135175" idx="2"/>
            <a:endCxn id="135185" idx="0"/>
          </p:cNvCxnSpPr>
          <p:nvPr/>
        </p:nvCxnSpPr>
        <p:spPr bwMode="auto">
          <a:xfrm>
            <a:off x="5364163" y="2906713"/>
            <a:ext cx="6350" cy="458787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185" name="AutoShape 40"/>
          <p:cNvSpPr>
            <a:spLocks noChangeArrowheads="1"/>
          </p:cNvSpPr>
          <p:nvPr/>
        </p:nvSpPr>
        <p:spPr bwMode="auto">
          <a:xfrm>
            <a:off x="4872038" y="3365500"/>
            <a:ext cx="996950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Arial Unicode MS" charset="0"/>
              </a:rPr>
              <a:t>in-addr</a:t>
            </a:r>
            <a:endParaRPr lang="en-GB" sz="20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5186" name="AutoShape 12"/>
          <p:cNvCxnSpPr>
            <a:cxnSpLocks noChangeShapeType="1"/>
            <a:stCxn id="135185" idx="2"/>
            <a:endCxn id="135188" idx="0"/>
          </p:cNvCxnSpPr>
          <p:nvPr/>
        </p:nvCxnSpPr>
        <p:spPr bwMode="auto">
          <a:xfrm flipH="1">
            <a:off x="4705350" y="3654425"/>
            <a:ext cx="665163" cy="566738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5187" name="AutoShape 13"/>
          <p:cNvCxnSpPr>
            <a:cxnSpLocks noChangeShapeType="1"/>
            <a:stCxn id="135185" idx="2"/>
            <a:endCxn id="135189" idx="0"/>
          </p:cNvCxnSpPr>
          <p:nvPr/>
        </p:nvCxnSpPr>
        <p:spPr bwMode="auto">
          <a:xfrm>
            <a:off x="5370513" y="3654425"/>
            <a:ext cx="200025" cy="566738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188" name="AutoShape 22"/>
          <p:cNvSpPr>
            <a:spLocks noChangeArrowheads="1"/>
          </p:cNvSpPr>
          <p:nvPr/>
        </p:nvSpPr>
        <p:spPr bwMode="auto">
          <a:xfrm>
            <a:off x="4427538" y="42211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202</a:t>
            </a:r>
          </a:p>
        </p:txBody>
      </p:sp>
      <p:sp>
        <p:nvSpPr>
          <p:cNvPr id="135189" name="AutoShape 22"/>
          <p:cNvSpPr>
            <a:spLocks noChangeArrowheads="1"/>
          </p:cNvSpPr>
          <p:nvPr/>
        </p:nvSpPr>
        <p:spPr bwMode="auto">
          <a:xfrm>
            <a:off x="5292725" y="4221163"/>
            <a:ext cx="554038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203</a:t>
            </a:r>
          </a:p>
        </p:txBody>
      </p:sp>
      <p:sp>
        <p:nvSpPr>
          <p:cNvPr id="135190" name="AutoShape 22"/>
          <p:cNvSpPr>
            <a:spLocks noChangeArrowheads="1"/>
          </p:cNvSpPr>
          <p:nvPr/>
        </p:nvSpPr>
        <p:spPr bwMode="auto">
          <a:xfrm>
            <a:off x="4427538" y="48688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64</a:t>
            </a:r>
          </a:p>
        </p:txBody>
      </p:sp>
      <p:sp>
        <p:nvSpPr>
          <p:cNvPr id="135191" name="AutoShape 22"/>
          <p:cNvSpPr>
            <a:spLocks noChangeArrowheads="1"/>
          </p:cNvSpPr>
          <p:nvPr/>
        </p:nvSpPr>
        <p:spPr bwMode="auto">
          <a:xfrm>
            <a:off x="4427538" y="5516563"/>
            <a:ext cx="554037" cy="261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GB">
                <a:solidFill>
                  <a:srgbClr val="000000"/>
                </a:solidFill>
                <a:latin typeface="Arial Unicode MS" charset="0"/>
              </a:rPr>
              <a:t>22</a:t>
            </a:r>
          </a:p>
        </p:txBody>
      </p:sp>
      <p:cxnSp>
        <p:nvCxnSpPr>
          <p:cNvPr id="135192" name="AutoShape 12"/>
          <p:cNvCxnSpPr>
            <a:cxnSpLocks noChangeShapeType="1"/>
            <a:stCxn id="135188" idx="2"/>
            <a:endCxn id="135190" idx="0"/>
          </p:cNvCxnSpPr>
          <p:nvPr/>
        </p:nvCxnSpPr>
        <p:spPr bwMode="auto">
          <a:xfrm>
            <a:off x="4705350" y="4483100"/>
            <a:ext cx="0" cy="385763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5193" name="AutoShape 12"/>
          <p:cNvCxnSpPr>
            <a:cxnSpLocks noChangeShapeType="1"/>
            <a:stCxn id="135190" idx="2"/>
            <a:endCxn id="135191" idx="0"/>
          </p:cNvCxnSpPr>
          <p:nvPr/>
        </p:nvCxnSpPr>
        <p:spPr bwMode="auto">
          <a:xfrm>
            <a:off x="4705350" y="5130800"/>
            <a:ext cx="0" cy="385763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194" name="AutoShape 40"/>
          <p:cNvSpPr>
            <a:spLocks noChangeArrowheads="1"/>
          </p:cNvSpPr>
          <p:nvPr/>
        </p:nvSpPr>
        <p:spPr bwMode="auto">
          <a:xfrm>
            <a:off x="6948488" y="3500438"/>
            <a:ext cx="996950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Arial Unicode MS" charset="0"/>
              </a:rPr>
              <a:t>ip6</a:t>
            </a:r>
            <a:endParaRPr lang="en-GB" sz="200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5195" name="AutoShape 51"/>
          <p:cNvCxnSpPr>
            <a:cxnSpLocks noChangeShapeType="1"/>
            <a:stCxn id="135175" idx="2"/>
            <a:endCxn id="135194" idx="0"/>
          </p:cNvCxnSpPr>
          <p:nvPr/>
        </p:nvCxnSpPr>
        <p:spPr bwMode="auto">
          <a:xfrm>
            <a:off x="5364163" y="2906713"/>
            <a:ext cx="2082800" cy="593725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AutoShape 9"/>
          <p:cNvSpPr>
            <a:spLocks noChangeArrowheads="1"/>
          </p:cNvSpPr>
          <p:nvPr/>
        </p:nvSpPr>
        <p:spPr bwMode="auto">
          <a:xfrm>
            <a:off x="6948488" y="2492375"/>
            <a:ext cx="942975" cy="463550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 anchor="ctr"/>
          <a:lstStyle/>
          <a:p>
            <a:pPr algn="ctr">
              <a:defRPr/>
            </a:pPr>
            <a:r>
              <a:rPr lang="en-US" sz="2400" dirty="0" err="1">
                <a:solidFill>
                  <a:srgbClr val="000000"/>
                </a:solidFill>
                <a:latin typeface="Arial Unicode MS" charset="0"/>
              </a:rPr>
              <a:t>int</a:t>
            </a:r>
            <a:endParaRPr lang="en-GB" sz="2400" dirty="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55" name="Straight Connector 54"/>
          <p:cNvCxnSpPr>
            <a:stCxn id="135170" idx="2"/>
            <a:endCxn id="53" idx="0"/>
          </p:cNvCxnSpPr>
          <p:nvPr/>
        </p:nvCxnSpPr>
        <p:spPr>
          <a:xfrm>
            <a:off x="4851400" y="1844675"/>
            <a:ext cx="2568575" cy="64770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3" idx="2"/>
            <a:endCxn id="135194" idx="0"/>
          </p:cNvCxnSpPr>
          <p:nvPr/>
        </p:nvCxnSpPr>
        <p:spPr>
          <a:xfrm>
            <a:off x="7419975" y="2955925"/>
            <a:ext cx="26988" cy="54451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9" name="AutoShape 40"/>
          <p:cNvSpPr>
            <a:spLocks noChangeArrowheads="1"/>
          </p:cNvSpPr>
          <p:nvPr/>
        </p:nvSpPr>
        <p:spPr bwMode="auto">
          <a:xfrm>
            <a:off x="6480175" y="4244975"/>
            <a:ext cx="1944688" cy="288925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30" tIns="45715" rIns="91430" bIns="45715" anchor="ctr"/>
          <a:lstStyle/>
          <a:p>
            <a:pPr algn="ctr">
              <a:defRPr/>
            </a:pPr>
            <a:r>
              <a:rPr lang="en-US" sz="2000" dirty="0">
                <a:solidFill>
                  <a:srgbClr val="000000"/>
                </a:solidFill>
                <a:latin typeface="Arial Unicode MS" charset="0"/>
              </a:rPr>
              <a:t>IPv6 addresses</a:t>
            </a:r>
            <a:endParaRPr lang="en-GB" sz="2000" dirty="0">
              <a:solidFill>
                <a:srgbClr val="000000"/>
              </a:solidFill>
              <a:latin typeface="Arial Unicode MS" charset="0"/>
            </a:endParaRPr>
          </a:p>
        </p:txBody>
      </p:sp>
      <p:cxnSp>
        <p:nvCxnSpPr>
          <p:cNvPr id="135200" name="AutoShape 51"/>
          <p:cNvCxnSpPr>
            <a:cxnSpLocks noChangeShapeType="1"/>
            <a:stCxn id="135194" idx="2"/>
            <a:endCxn id="59" idx="0"/>
          </p:cNvCxnSpPr>
          <p:nvPr/>
        </p:nvCxnSpPr>
        <p:spPr bwMode="auto">
          <a:xfrm>
            <a:off x="7446963" y="3789363"/>
            <a:ext cx="6350" cy="455612"/>
          </a:xfrm>
          <a:prstGeom prst="straightConnector1">
            <a:avLst/>
          </a:prstGeom>
          <a:noFill/>
          <a:ln w="28575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201" name="AutoShape 4"/>
          <p:cNvSpPr>
            <a:spLocks noChangeArrowheads="1"/>
          </p:cNvSpPr>
          <p:nvPr/>
        </p:nvSpPr>
        <p:spPr bwMode="auto">
          <a:xfrm>
            <a:off x="8027988" y="1493838"/>
            <a:ext cx="927100" cy="887412"/>
          </a:xfrm>
          <a:prstGeom prst="flowChartMultidocument">
            <a:avLst/>
          </a:pr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990099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pPr algn="ctr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000">
                <a:solidFill>
                  <a:srgbClr val="990099"/>
                </a:solidFill>
              </a:rPr>
              <a:t>RFC</a:t>
            </a:r>
          </a:p>
          <a:p>
            <a:pPr algn="ctr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000">
                <a:solidFill>
                  <a:srgbClr val="990099"/>
                </a:solidFill>
              </a:rPr>
              <a:t>3152</a:t>
            </a:r>
          </a:p>
        </p:txBody>
      </p:sp>
      <p:sp>
        <p:nvSpPr>
          <p:cNvPr id="9" name="Rectangle 8"/>
          <p:cNvSpPr/>
          <p:nvPr/>
        </p:nvSpPr>
        <p:spPr>
          <a:xfrm>
            <a:off x="7019925" y="2276475"/>
            <a:ext cx="77152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C40836"/>
                </a:solidFill>
                <a:latin typeface="Zapf Dingbats" charset="0"/>
                <a:cs typeface="Zapf Dingbats" charset="0"/>
              </a:rPr>
              <a:t>✕</a:t>
            </a:r>
            <a:endParaRPr lang="en-US" sz="6000">
              <a:solidFill>
                <a:srgbClr val="C408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3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Representation in the DNS</a:t>
            </a:r>
            <a:endParaRPr lang="en-US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Forward lookup support: Multiple RR records for name to number</a:t>
            </a:r>
          </a:p>
          <a:p>
            <a:pPr lvl="1"/>
            <a:r>
              <a:rPr lang="en-US" smtClean="0"/>
              <a:t>AAAA (Similar to A RR for IPv4 )</a:t>
            </a:r>
          </a:p>
          <a:p>
            <a:endParaRPr lang="en-US" smtClean="0"/>
          </a:p>
          <a:p>
            <a:r>
              <a:rPr lang="en-US" smtClean="0"/>
              <a:t>Reverse lookup support: </a:t>
            </a:r>
          </a:p>
          <a:p>
            <a:pPr lvl="1"/>
            <a:r>
              <a:rPr lang="en-US" smtClean="0"/>
              <a:t>Reverse nibble format for zone ip6.arpa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76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IPv6 Reverse Lookups – PTR records</a:t>
            </a:r>
            <a:endParaRPr lang="en-US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the IPv4 reverse record</a:t>
            </a:r>
          </a:p>
          <a:p>
            <a:pPr marL="0" indent="0">
              <a:buNone/>
            </a:pPr>
            <a:r>
              <a:rPr lang="en-US" sz="1500" dirty="0" smtClean="0">
                <a:latin typeface="Courier New"/>
                <a:cs typeface="Courier New"/>
              </a:rPr>
              <a:t>b.a.9.8.7.6.5.0.4.0.0.0.3.0.0.0.2.0.0.0.1.0.0.0.0.0.0.0.1.2.3.4.ip6.arpa.</a:t>
            </a:r>
            <a:r>
              <a:rPr lang="en-US" dirty="0" smtClean="0">
                <a:latin typeface="Courier New"/>
                <a:cs typeface="Courier New"/>
              </a:rPr>
              <a:t>   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	IN    PTR	test.ip6.example.com.</a:t>
            </a:r>
          </a:p>
          <a:p>
            <a:endParaRPr lang="en-US" dirty="0" smtClean="0"/>
          </a:p>
          <a:p>
            <a:r>
              <a:rPr lang="en-US" dirty="0" smtClean="0"/>
              <a:t>Example: The reverse name lookup for a host with address </a:t>
            </a:r>
            <a:r>
              <a:rPr lang="en-US" dirty="0" smtClean="0">
                <a:latin typeface="Courier New"/>
                <a:cs typeface="Courier New"/>
              </a:rPr>
              <a:t>3ffe:8050:201:1860:42::1</a:t>
            </a:r>
          </a:p>
          <a:p>
            <a:pPr marL="269875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$ORIGIN 0.6.8.1.1.0.2.0.0.5.0.8.e.f.f.3.ip6.arpa.</a:t>
            </a:r>
          </a:p>
          <a:p>
            <a:pPr marL="269875" lvl="1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269875" lvl="1" indent="0">
              <a:buNone/>
            </a:pPr>
            <a:r>
              <a:rPr lang="en-US" dirty="0" smtClean="0">
                <a:latin typeface="Courier New"/>
                <a:cs typeface="Courier New"/>
              </a:rPr>
              <a:t>1.0.0.0.0.0.0.0.0.0.0.0.2.4.0.0  14400  IN PTR </a:t>
            </a:r>
            <a:r>
              <a:rPr lang="en-US" dirty="0" err="1" smtClean="0">
                <a:latin typeface="Courier New"/>
                <a:cs typeface="Courier New"/>
              </a:rPr>
              <a:t>host.example.com</a:t>
            </a:r>
            <a:r>
              <a:rPr lang="en-US" dirty="0" smtClean="0">
                <a:latin typeface="Courier New"/>
                <a:cs typeface="Courier New"/>
              </a:rPr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2651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IPv6 forward and reverse mappings</a:t>
            </a:r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Existing A record will not accommodate the 128 bit addresses for IPv6</a:t>
            </a:r>
          </a:p>
          <a:p>
            <a:r>
              <a:rPr lang="en-US" dirty="0" smtClean="0"/>
              <a:t>BIND expects an A record’s record-specific data to be a 32-bit address (in dotted-octet format)</a:t>
            </a:r>
          </a:p>
          <a:p>
            <a:r>
              <a:rPr lang="en-US" dirty="0" smtClean="0"/>
              <a:t>An address record</a:t>
            </a:r>
          </a:p>
          <a:p>
            <a:pPr lvl="1"/>
            <a:r>
              <a:rPr lang="en-US" dirty="0" smtClean="0"/>
              <a:t>AAAA (RFC 1886)</a:t>
            </a:r>
          </a:p>
          <a:p>
            <a:r>
              <a:rPr lang="en-US" dirty="0" smtClean="0"/>
              <a:t>A reverse-mapping domain</a:t>
            </a:r>
          </a:p>
          <a:p>
            <a:pPr lvl="1"/>
            <a:r>
              <a:rPr lang="en-US" dirty="0" smtClean="0"/>
              <a:t>ip6.arpa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06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IPv6 forward lookups</a:t>
            </a:r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Multiple addresses possible for any given name</a:t>
            </a:r>
          </a:p>
          <a:p>
            <a:pPr lvl="1"/>
            <a:r>
              <a:rPr lang="en-US" smtClean="0"/>
              <a:t>Ex: in a multi-homed situation</a:t>
            </a:r>
          </a:p>
          <a:p>
            <a:r>
              <a:rPr lang="en-US" smtClean="0"/>
              <a:t>Can assign A records and AAAA records to a given name/domain</a:t>
            </a:r>
          </a:p>
          <a:p>
            <a:r>
              <a:rPr lang="en-US" smtClean="0"/>
              <a:t>Can also assign separate domains for IPv6 and IPv4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88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forward lookup file</a:t>
            </a:r>
            <a:endParaRPr lang="en-US"/>
          </a:p>
        </p:txBody>
      </p:sp>
      <p:sp>
        <p:nvSpPr>
          <p:cNvPr id="130052" name="AutoShape 4"/>
          <p:cNvSpPr>
            <a:spLocks noChangeArrowheads="1"/>
          </p:cNvSpPr>
          <p:nvPr/>
        </p:nvSpPr>
        <p:spPr bwMode="auto">
          <a:xfrm>
            <a:off x="609600" y="1219200"/>
            <a:ext cx="8069262" cy="5272088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</a:t>
            </a:r>
            <a:r>
              <a:rPr lang="en-US" sz="1800" dirty="0" err="1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domain.edu</a:t>
            </a:r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$TTL          86400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@    IN      SOA     ns1.domain.edu. </a:t>
            </a:r>
            <a:r>
              <a:rPr lang="en-US" sz="1800" dirty="0" err="1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root.domain.edu</a:t>
            </a:r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. (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</a:t>
            </a:r>
            <a:r>
              <a:rPr lang="en-US" sz="1800" dirty="0" smtClean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20121115</a:t>
            </a:r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; serial - YYYYMMDDXX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21600		; refresh - 6 hours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1200		; retry - 20 minutes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3600000	; expire - long time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86400)		; minimum TTL - 24 hours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</a:t>
            </a:r>
            <a:r>
              <a:rPr lang="en-US" sz="1800" dirty="0" err="1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Nameservers</a:t>
            </a:r>
            <a:endParaRPr lang="en-US" sz="1800" dirty="0">
              <a:solidFill>
                <a:schemeClr val="tx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IN	NS	ns1.domain.edu.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IN	NS	ns2.domain.edu.</a:t>
            </a:r>
          </a:p>
          <a:p>
            <a:endParaRPr lang="en-US" sz="1800" dirty="0">
              <a:solidFill>
                <a:schemeClr val="tx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Hosts with just A records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host1		IN	A	1.0.0.1</a:t>
            </a:r>
          </a:p>
          <a:p>
            <a:endParaRPr lang="en-US" sz="1800" dirty="0">
              <a:solidFill>
                <a:schemeClr val="tx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800" dirty="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Hosts with both A and AAAA records</a:t>
            </a:r>
          </a:p>
          <a:p>
            <a:r>
              <a:rPr lang="en-US" sz="18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host2		IN	A	1.0.0.2</a:t>
            </a:r>
          </a:p>
          <a:p>
            <a:r>
              <a:rPr lang="en-US" sz="18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		IN	AAAA	2001:468:100::2</a:t>
            </a:r>
          </a:p>
        </p:txBody>
      </p:sp>
    </p:spTree>
    <p:extLst>
      <p:ext uri="{BB962C8B-B14F-4D97-AF65-F5344CB8AC3E}">
        <p14:creationId xmlns:p14="http://schemas.microsoft.com/office/powerpoint/2010/main" val="2790885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reverse lookup file</a:t>
            </a:r>
            <a:endParaRPr lang="en-US"/>
          </a:p>
        </p:txBody>
      </p:sp>
      <p:sp>
        <p:nvSpPr>
          <p:cNvPr id="134148" name="AutoShape 4"/>
          <p:cNvSpPr>
            <a:spLocks noChangeArrowheads="1"/>
          </p:cNvSpPr>
          <p:nvPr/>
        </p:nvSpPr>
        <p:spPr bwMode="auto">
          <a:xfrm>
            <a:off x="609600" y="1219200"/>
            <a:ext cx="8112125" cy="5272088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0.0.0.0.0.0.1.0.8.6.4.0.1.0.0.2.rev</a:t>
            </a:r>
            <a:b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These are reverses for 2001:468:100::/64)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File can be used for both ip6.arpa and ip6.int.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$TTL          86400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@    IN      SOA     ns1.domain.edu. root.domain.edu. (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	2002093000		; serial - YYYYMMDDXX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	21600		; refresh - 6 hours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	1200		; retry - 20 minutes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	3600000		; expire - long time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	86400)		; minimum TTL - 24 hours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Nameservers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IN	NS	ns1.domain.edu.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		IN	NS	ns2.domain.edu.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1.0.0.0.0.0.0.0.0.0.0.0.0.0.0.0	IN	PTR	host1.ip6.domain.edu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2.0.0.0.0.0.0.0.0.0.0.0.0.0.0.0	IN	PTR	host2.domain.edu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 Can delegate to other nameservers in the usual way</a:t>
            </a:r>
          </a:p>
          <a:p>
            <a:r>
              <a:rPr lang="en-US" sz="1400">
                <a:solidFill>
                  <a:schemeClr val="tx2"/>
                </a:solidFill>
                <a:latin typeface="Courier New" charset="0"/>
                <a:ea typeface="Courier New" charset="0"/>
                <a:cs typeface="Courier New" charset="0"/>
              </a:rPr>
              <a:t>;;</a:t>
            </a:r>
          </a:p>
          <a:p>
            <a:endParaRPr lang="en-US" sz="1400">
              <a:solidFill>
                <a:schemeClr val="tx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3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8" name="Picture 3" descr="ask-300x29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5244" r="5244"/>
          <a:stretch>
            <a:fillRect/>
          </a:stretch>
        </p:blipFill>
        <p:spPr>
          <a:xfrm>
            <a:off x="2915816" y="1700808"/>
            <a:ext cx="4100512" cy="4565650"/>
          </a:xfrm>
        </p:spPr>
      </p:pic>
    </p:spTree>
    <p:extLst>
      <p:ext uri="{BB962C8B-B14F-4D97-AF65-F5344CB8AC3E}">
        <p14:creationId xmlns:p14="http://schemas.microsoft.com/office/powerpoint/2010/main" val="18432856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259218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DNS Features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Global distribution</a:t>
            </a:r>
          </a:p>
          <a:p>
            <a:pPr lvl="1"/>
            <a:r>
              <a:rPr lang="en-US" dirty="0" smtClean="0"/>
              <a:t>Shares the load and administration</a:t>
            </a:r>
          </a:p>
          <a:p>
            <a:r>
              <a:rPr lang="en-US" dirty="0" smtClean="0"/>
              <a:t>Loose Coherency</a:t>
            </a:r>
          </a:p>
          <a:p>
            <a:pPr lvl="1"/>
            <a:r>
              <a:rPr lang="en-US" dirty="0" smtClean="0"/>
              <a:t>Geographically distributed, but still coherent</a:t>
            </a:r>
          </a:p>
          <a:p>
            <a:r>
              <a:rPr lang="en-US" dirty="0" smtClean="0"/>
              <a:t>Scalability </a:t>
            </a:r>
          </a:p>
          <a:p>
            <a:pPr lvl="1"/>
            <a:r>
              <a:rPr lang="en-US" dirty="0" smtClean="0"/>
              <a:t>can add DNS servers without affecting the entire DNS</a:t>
            </a:r>
          </a:p>
          <a:p>
            <a:r>
              <a:rPr lang="en-US" dirty="0" smtClean="0"/>
              <a:t>Reliability</a:t>
            </a:r>
          </a:p>
          <a:p>
            <a:r>
              <a:rPr lang="en-US" dirty="0" smtClean="0"/>
              <a:t>Dynamicity</a:t>
            </a:r>
          </a:p>
          <a:p>
            <a:pPr lvl="1"/>
            <a:r>
              <a:rPr lang="en-US" dirty="0" smtClean="0"/>
              <a:t>Modify and update data dynamically</a:t>
            </a:r>
          </a:p>
        </p:txBody>
      </p:sp>
    </p:spTree>
    <p:extLst>
      <p:ext uri="{BB962C8B-B14F-4D97-AF65-F5344CB8AC3E}">
        <p14:creationId xmlns:p14="http://schemas.microsoft.com/office/powerpoint/2010/main" val="111317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Troubleshoot?</a:t>
            </a:r>
          </a:p>
        </p:txBody>
      </p:sp>
      <p:sp>
        <p:nvSpPr>
          <p:cNvPr id="244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4888" y="1524000"/>
            <a:ext cx="7467600" cy="4953000"/>
          </a:xfrm>
        </p:spPr>
        <p:txBody>
          <a:bodyPr/>
          <a:lstStyle/>
          <a:p>
            <a:r>
              <a:rPr lang="en-US"/>
              <a:t>What Can Go Wrong?</a:t>
            </a:r>
          </a:p>
          <a:p>
            <a:pPr lvl="1"/>
            <a:r>
              <a:rPr lang="en-US"/>
              <a:t>Misconfigured zone</a:t>
            </a:r>
          </a:p>
          <a:p>
            <a:pPr lvl="1"/>
            <a:r>
              <a:rPr lang="en-US"/>
              <a:t>Misconfigured server</a:t>
            </a:r>
          </a:p>
          <a:p>
            <a:pPr lvl="1"/>
            <a:r>
              <a:rPr lang="en-US"/>
              <a:t>Misconfigured host</a:t>
            </a:r>
          </a:p>
          <a:p>
            <a:pPr lvl="1"/>
            <a:r>
              <a:rPr lang="en-US"/>
              <a:t>Misconfigured network</a:t>
            </a:r>
          </a:p>
        </p:txBody>
      </p:sp>
    </p:spTree>
    <p:extLst>
      <p:ext uri="{BB962C8B-B14F-4D97-AF65-F5344CB8AC3E}">
        <p14:creationId xmlns:p14="http://schemas.microsoft.com/office/powerpoint/2010/main" val="233161330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Tools</a:t>
            </a:r>
          </a:p>
        </p:txBody>
      </p:sp>
      <p:sp>
        <p:nvSpPr>
          <p:cNvPr id="245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BIND Logging Facility</a:t>
            </a:r>
          </a:p>
          <a:p>
            <a:r>
              <a:rPr lang="en-US" dirty="0" err="1"/>
              <a:t>named's</a:t>
            </a:r>
            <a:r>
              <a:rPr lang="en-US" dirty="0"/>
              <a:t> built-in options</a:t>
            </a:r>
          </a:p>
          <a:p>
            <a:r>
              <a:rPr lang="en-US" dirty="0"/>
              <a:t>ping and </a:t>
            </a:r>
            <a:r>
              <a:rPr lang="en-US" dirty="0" err="1"/>
              <a:t>traceroute</a:t>
            </a:r>
            <a:endParaRPr lang="en-US" dirty="0"/>
          </a:p>
          <a:p>
            <a:r>
              <a:rPr lang="en-US" dirty="0" err="1"/>
              <a:t>tcpdump</a:t>
            </a:r>
            <a:r>
              <a:rPr lang="en-US" dirty="0"/>
              <a:t> and </a:t>
            </a:r>
            <a:r>
              <a:rPr lang="en-US" dirty="0" err="1" smtClean="0"/>
              <a:t>wireshark</a:t>
            </a:r>
            <a:endParaRPr lang="en-US" dirty="0"/>
          </a:p>
          <a:p>
            <a:r>
              <a:rPr lang="en-US" dirty="0"/>
              <a:t>dig and </a:t>
            </a:r>
            <a:r>
              <a:rPr lang="en-US" dirty="0" err="1"/>
              <a:t>nslookup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69286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2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Best Way To Handle Mistakes</a:t>
            </a:r>
            <a:endParaRPr lang="en-US" sz="2800"/>
          </a:p>
        </p:txBody>
      </p:sp>
      <p:sp>
        <p:nvSpPr>
          <p:cNvPr id="245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Assume You Will Make Them</a:t>
            </a:r>
          </a:p>
          <a:p>
            <a:r>
              <a:rPr lang="en-US"/>
              <a:t>Prepare The Name Server via Logging</a:t>
            </a:r>
          </a:p>
        </p:txBody>
      </p:sp>
    </p:spTree>
    <p:extLst>
      <p:ext uri="{BB962C8B-B14F-4D97-AF65-F5344CB8AC3E}">
        <p14:creationId xmlns:p14="http://schemas.microsoft.com/office/powerpoint/2010/main" val="322053454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BIND Logging</a:t>
            </a:r>
          </a:p>
        </p:txBody>
      </p:sp>
      <p:sp>
        <p:nvSpPr>
          <p:cNvPr id="245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Telling named which messages to send</a:t>
            </a:r>
          </a:p>
          <a:p>
            <a:pPr lvl="1"/>
            <a:r>
              <a:rPr lang="en-US"/>
              <a:t>category specification</a:t>
            </a:r>
          </a:p>
          <a:p>
            <a:r>
              <a:rPr lang="en-US"/>
              <a:t>Telling named where to send messages</a:t>
            </a:r>
          </a:p>
          <a:p>
            <a:pPr lvl="1"/>
            <a:r>
              <a:rPr lang="en-US"/>
              <a:t>channel specification</a:t>
            </a:r>
          </a:p>
        </p:txBody>
      </p:sp>
    </p:spTree>
    <p:extLst>
      <p:ext uri="{BB962C8B-B14F-4D97-AF65-F5344CB8AC3E}">
        <p14:creationId xmlns:p14="http://schemas.microsoft.com/office/powerpoint/2010/main" val="11682236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BIND channels</a:t>
            </a:r>
          </a:p>
        </p:txBody>
      </p:sp>
      <p:sp>
        <p:nvSpPr>
          <p:cNvPr id="245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685088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BIND can use syslog</a:t>
            </a:r>
          </a:p>
          <a:p>
            <a:pPr>
              <a:lnSpc>
                <a:spcPct val="80000"/>
              </a:lnSpc>
            </a:pPr>
            <a:r>
              <a:rPr lang="en-US"/>
              <a:t>BIND can direct output to other files</a:t>
            </a:r>
          </a:p>
          <a:p>
            <a:pPr lvl="1">
              <a:lnSpc>
                <a:spcPct val="80000"/>
              </a:lnSpc>
            </a:pPr>
            <a:r>
              <a:rPr lang="en-US"/>
              <a:t>Example: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>
              <a:latin typeface="Courier New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>
                <a:latin typeface="Courier New" charset="0"/>
              </a:rPr>
              <a:t> channel </a:t>
            </a:r>
            <a:r>
              <a:rPr lang="en-AU" altLang="zh-CN">
                <a:latin typeface="Courier New" charset="0"/>
                <a:ea typeface="SimSun" charset="0"/>
                <a:cs typeface="SimSun" charset="0"/>
              </a:rPr>
              <a:t>my_dns_log</a:t>
            </a:r>
            <a:r>
              <a:rPr lang="en-US">
                <a:latin typeface="Courier New" charset="0"/>
              </a:rPr>
              <a:t> {</a:t>
            </a:r>
          </a:p>
          <a:p>
            <a:pPr lvl="2">
              <a:lnSpc>
                <a:spcPct val="70000"/>
              </a:lnSpc>
              <a:buFontTx/>
              <a:buNone/>
            </a:pPr>
            <a:r>
              <a:rPr lang="en-US">
                <a:latin typeface="Courier New" charset="0"/>
              </a:rPr>
              <a:t> file "seclog" versions 3 size 10m;</a:t>
            </a:r>
          </a:p>
          <a:p>
            <a:pPr lvl="2">
              <a:lnSpc>
                <a:spcPct val="70000"/>
              </a:lnSpc>
              <a:buFontTx/>
              <a:buNone/>
            </a:pPr>
            <a:r>
              <a:rPr lang="en-US">
                <a:latin typeface="Courier New" charset="0"/>
              </a:rPr>
              <a:t> print-time yes;</a:t>
            </a:r>
          </a:p>
          <a:p>
            <a:pPr lvl="2">
              <a:lnSpc>
                <a:spcPct val="70000"/>
              </a:lnSpc>
              <a:buFontTx/>
              <a:buNone/>
            </a:pPr>
            <a:r>
              <a:rPr lang="en-US">
                <a:latin typeface="Courier New" charset="0"/>
              </a:rPr>
              <a:t> print-category yes;</a:t>
            </a:r>
          </a:p>
          <a:p>
            <a:pPr lvl="2">
              <a:lnSpc>
                <a:spcPct val="70000"/>
              </a:lnSpc>
              <a:buFontTx/>
              <a:buNone/>
            </a:pPr>
            <a:r>
              <a:rPr lang="en-US">
                <a:latin typeface="Courier New" charset="0"/>
              </a:rPr>
              <a:t> print-severity yes;</a:t>
            </a:r>
          </a:p>
          <a:p>
            <a:pPr lvl="2">
              <a:lnSpc>
                <a:spcPct val="70000"/>
              </a:lnSpc>
              <a:buFontTx/>
              <a:buNone/>
            </a:pPr>
            <a:r>
              <a:rPr lang="en-US">
                <a:latin typeface="Courier New" charset="0"/>
              </a:rPr>
              <a:t> severity debug 3;</a:t>
            </a:r>
          </a:p>
          <a:p>
            <a:pPr lvl="2">
              <a:lnSpc>
                <a:spcPct val="70000"/>
              </a:lnSpc>
              <a:buFontTx/>
              <a:buNone/>
            </a:pPr>
            <a:r>
              <a:rPr lang="en-US">
                <a:latin typeface="Courier New" charset="0"/>
              </a:rPr>
              <a:t>};</a:t>
            </a:r>
          </a:p>
          <a:p>
            <a:pPr>
              <a:lnSpc>
                <a:spcPct val="80000"/>
              </a:lnSpc>
            </a:pPr>
            <a:endParaRPr lang="en-US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67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BIND Categories</a:t>
            </a:r>
          </a:p>
        </p:txBody>
      </p:sp>
      <p:sp>
        <p:nvSpPr>
          <p:cNvPr id="245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BIND has many categories</a:t>
            </a:r>
          </a:p>
          <a:p>
            <a:r>
              <a:rPr lang="en-US" dirty="0"/>
              <a:t>Short descriptions of each can be found in the Administrator's Reference Manual (ARM)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</a:t>
            </a:r>
            <a:r>
              <a:rPr lang="en-US" dirty="0"/>
              <a:t>:</a:t>
            </a:r>
          </a:p>
          <a:p>
            <a:pPr lvl="1">
              <a:buFont typeface="Arial" charset="0"/>
              <a:buNone/>
            </a:pPr>
            <a:endParaRPr lang="en-US" altLang="zh-CN" dirty="0">
              <a:latin typeface="Courier New" charset="0"/>
              <a:ea typeface="SimSun" charset="0"/>
              <a:cs typeface="SimSun" charset="0"/>
            </a:endParaRPr>
          </a:p>
          <a:p>
            <a:pPr lvl="1">
              <a:buFont typeface="Arial" charset="0"/>
              <a:buNone/>
            </a:pPr>
            <a:r>
              <a:rPr lang="en-AU" altLang="zh-CN" dirty="0">
                <a:latin typeface="Courier New" charset="0"/>
                <a:ea typeface="SimSun" charset="0"/>
                <a:cs typeface="SimSun" charset="0"/>
              </a:rPr>
              <a:t>category queries { </a:t>
            </a:r>
            <a:r>
              <a:rPr lang="en-AU" altLang="zh-CN" dirty="0" err="1">
                <a:latin typeface="Courier New" charset="0"/>
                <a:ea typeface="SimSun" charset="0"/>
                <a:cs typeface="SimSun" charset="0"/>
              </a:rPr>
              <a:t>my_dns_log</a:t>
            </a:r>
            <a:r>
              <a:rPr lang="en-AU" altLang="zh-CN" dirty="0">
                <a:latin typeface="Courier New" charset="0"/>
                <a:ea typeface="SimSun" charset="0"/>
                <a:cs typeface="SimSun" charset="0"/>
              </a:rPr>
              <a:t>; };</a:t>
            </a:r>
            <a:r>
              <a:rPr lang="en-US" altLang="zh-CN" dirty="0">
                <a:latin typeface="Courier New" charset="0"/>
                <a:ea typeface="SimSun" charset="0"/>
                <a:cs typeface="SimSun" charset="0"/>
              </a:rPr>
              <a:t> </a:t>
            </a:r>
            <a:endParaRPr lang="en-US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62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 You've Set Up A Server</a:t>
            </a:r>
          </a:p>
        </p:txBody>
      </p:sp>
      <p:sp>
        <p:nvSpPr>
          <p:cNvPr id="246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testing should be done?</a:t>
            </a:r>
          </a:p>
          <a:p>
            <a:r>
              <a:rPr lang="en-US"/>
              <a:t>From Basic liveness</a:t>
            </a:r>
          </a:p>
          <a:p>
            <a:pPr lvl="1"/>
            <a:r>
              <a:rPr lang="en-US"/>
              <a:t>Is the (right) server running?</a:t>
            </a:r>
          </a:p>
          <a:p>
            <a:pPr lvl="1"/>
            <a:r>
              <a:rPr lang="en-US"/>
              <a:t>Is the machine set up correctly?</a:t>
            </a:r>
          </a:p>
          <a:p>
            <a:r>
              <a:rPr lang="en-US"/>
              <a:t>To data being served</a:t>
            </a:r>
          </a:p>
          <a:p>
            <a:pPr lvl="1"/>
            <a:r>
              <a:rPr lang="en-US"/>
              <a:t>Has the zone loaded?</a:t>
            </a:r>
          </a:p>
          <a:p>
            <a:pPr lvl="1"/>
            <a:r>
              <a:rPr lang="en-US"/>
              <a:t>Have zone transfers happened?</a:t>
            </a:r>
          </a:p>
        </p:txBody>
      </p:sp>
    </p:spTree>
    <p:extLst>
      <p:ext uri="{BB962C8B-B14F-4D97-AF65-F5344CB8AC3E}">
        <p14:creationId xmlns:p14="http://schemas.microsoft.com/office/powerpoint/2010/main" val="20678984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Checking the Configuration</a:t>
            </a:r>
          </a:p>
        </p:txBody>
      </p:sp>
      <p:sp>
        <p:nvSpPr>
          <p:cNvPr id="246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see named start, use the -g flag</a:t>
            </a:r>
          </a:p>
          <a:p>
            <a:pPr lvl="1"/>
            <a:r>
              <a:rPr lang="en-US"/>
              <a:t>Keeps named process in the foreground</a:t>
            </a:r>
          </a:p>
          <a:p>
            <a:pPr lvl="1"/>
            <a:r>
              <a:rPr lang="en-US"/>
              <a:t>Prints some diagnostics</a:t>
            </a:r>
          </a:p>
          <a:p>
            <a:pPr lvl="1"/>
            <a:r>
              <a:rPr lang="en-US"/>
              <a:t>But does not execute logging</a:t>
            </a:r>
          </a:p>
          <a:p>
            <a:r>
              <a:rPr lang="en-US"/>
              <a:t>When satisfied with named's start, kill the process and start without –g flag</a:t>
            </a:r>
          </a:p>
          <a:p>
            <a:r>
              <a:rPr lang="en-US"/>
              <a:t>Other option</a:t>
            </a:r>
          </a:p>
          <a:p>
            <a:pPr lvl="1"/>
            <a:r>
              <a:rPr lang="en-US">
                <a:latin typeface="Courier New" charset="0"/>
              </a:rPr>
              <a:t> % named-checkconf</a:t>
            </a:r>
          </a:p>
          <a:p>
            <a:pPr lvl="1"/>
            <a:r>
              <a:rPr lang="en-US"/>
              <a:t>checks syntax only</a:t>
            </a:r>
          </a:p>
        </p:txBody>
      </p:sp>
    </p:spTree>
    <p:extLst>
      <p:ext uri="{BB962C8B-B14F-4D97-AF65-F5344CB8AC3E}">
        <p14:creationId xmlns:p14="http://schemas.microsoft.com/office/powerpoint/2010/main" val="3616978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the Server Running?</a:t>
            </a:r>
          </a:p>
        </p:txBody>
      </p:sp>
      <p:sp>
        <p:nvSpPr>
          <p:cNvPr id="246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1292225"/>
            <a:ext cx="7467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Once the name server is thought to be running, make sure it is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sz="2000">
                <a:latin typeface="Courier New" charset="0"/>
              </a:rPr>
              <a:t>% dig @127.0.0.1 version.bind chaos txt</a:t>
            </a:r>
          </a:p>
          <a:p>
            <a:pPr>
              <a:lnSpc>
                <a:spcPct val="90000"/>
              </a:lnSpc>
            </a:pPr>
            <a:r>
              <a:rPr lang="en-US"/>
              <a:t>This makes the name server do the simplest lookup it can - its version string</a:t>
            </a:r>
          </a:p>
          <a:p>
            <a:pPr>
              <a:lnSpc>
                <a:spcPct val="90000"/>
              </a:lnSpc>
            </a:pPr>
            <a:r>
              <a:rPr lang="en-US"/>
              <a:t>This also confirms which version you started</a:t>
            </a:r>
          </a:p>
          <a:p>
            <a:pPr lvl="1">
              <a:lnSpc>
                <a:spcPct val="90000"/>
              </a:lnSpc>
            </a:pPr>
            <a:r>
              <a:rPr lang="en-US"/>
              <a:t>Common upgrade error: running the old version, forgetting to 'make install'</a:t>
            </a:r>
          </a:p>
        </p:txBody>
      </p:sp>
    </p:spTree>
    <p:extLst>
      <p:ext uri="{BB962C8B-B14F-4D97-AF65-F5344CB8AC3E}">
        <p14:creationId xmlns:p14="http://schemas.microsoft.com/office/powerpoint/2010/main" val="368066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the Server Data Correct?</a:t>
            </a:r>
          </a:p>
        </p:txBody>
      </p:sp>
      <p:sp>
        <p:nvSpPr>
          <p:cNvPr id="246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/>
              <a:t>Now that the server is the right one (executable)</a:t>
            </a:r>
          </a:p>
          <a:p>
            <a:pPr lvl="1">
              <a:buFont typeface="Arial" charset="0"/>
              <a:buNone/>
            </a:pPr>
            <a:r>
              <a:rPr lang="en-US" sz="2400">
                <a:latin typeface="Courier New" charset="0"/>
              </a:rPr>
              <a:t>% dig @127.0.0.1 &lt;zone&gt; soa</a:t>
            </a:r>
          </a:p>
          <a:p>
            <a:pPr lvl="1">
              <a:buFont typeface="Arial" charset="0"/>
              <a:buNone/>
            </a:pPr>
            <a:endParaRPr lang="en-US" sz="2400">
              <a:latin typeface="Courier New" charset="0"/>
            </a:endParaRPr>
          </a:p>
          <a:p>
            <a:r>
              <a:rPr lang="en-US" sz="2800"/>
              <a:t>Check the serial number to make sure the zone has loaded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Also test changed data in case you forgot to update the serial number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When we get to secondary servers, this check is made to see if the zone</a:t>
            </a:r>
            <a:r>
              <a:rPr lang="en-US" sz="3600"/>
              <a:t> </a:t>
            </a:r>
            <a:r>
              <a:rPr lang="en-US" sz="2800"/>
              <a:t>transferred</a:t>
            </a:r>
          </a:p>
        </p:txBody>
      </p:sp>
    </p:spTree>
    <p:extLst>
      <p:ext uri="{BB962C8B-B14F-4D97-AF65-F5344CB8AC3E}">
        <p14:creationId xmlns:p14="http://schemas.microsoft.com/office/powerpoint/2010/main" val="283680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DNS Features</a:t>
            </a:r>
            <a:endParaRPr lang="en-US" dirty="0"/>
          </a:p>
        </p:txBody>
      </p:sp>
      <p:sp>
        <p:nvSpPr>
          <p:cNvPr id="18435" name="Rectangle 9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 is a client-server application</a:t>
            </a:r>
          </a:p>
          <a:p>
            <a:r>
              <a:rPr lang="en-US" dirty="0" smtClean="0"/>
              <a:t>Requests and responses are normally sent in UDP packets, port 53</a:t>
            </a:r>
          </a:p>
          <a:p>
            <a:r>
              <a:rPr lang="en-US" dirty="0" smtClean="0"/>
              <a:t>Occasionally uses TCP, port 53</a:t>
            </a:r>
          </a:p>
          <a:p>
            <a:pPr lvl="1"/>
            <a:r>
              <a:rPr lang="en-US" dirty="0" smtClean="0"/>
              <a:t>for very large requests, e.g. zone transfer from master to slave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7234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the Server Reachable?</a:t>
            </a:r>
          </a:p>
        </p:txBody>
      </p:sp>
      <p:sp>
        <p:nvSpPr>
          <p:cNvPr id="246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1219200"/>
            <a:ext cx="74676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If the dig tests fail, its time to test the environment (machine, network)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en-US" sz="2400">
                <a:latin typeface="Courier New" charset="0"/>
              </a:rPr>
              <a:t>% ping &lt;server machine ip address&gt;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This tests basic network flow, common errors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Network interface not UP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Routing to machine not correct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Pinging 'locally' is useful, believe it or not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Confirms that the IP address is correctly configured</a:t>
            </a:r>
          </a:p>
        </p:txBody>
      </p:sp>
    </p:spTree>
    <p:extLst>
      <p:ext uri="{BB962C8B-B14F-4D97-AF65-F5344CB8AC3E}">
        <p14:creationId xmlns:p14="http://schemas.microsoft.com/office/powerpoint/2010/main" val="326639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the Server Listening?</a:t>
            </a:r>
          </a:p>
        </p:txBody>
      </p:sp>
      <p:sp>
        <p:nvSpPr>
          <p:cNvPr id="246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If the server does not respond, but machine responds to ping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look at system log files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telnet server 53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firewall </a:t>
            </a:r>
            <a:r>
              <a:rPr lang="en-US" dirty="0"/>
              <a:t>running?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Server will run even if it can't open the network port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logs will show this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telnet opens a TCP connection, tests whether port was opened at all</a:t>
            </a:r>
          </a:p>
        </p:txBody>
      </p:sp>
    </p:spTree>
    <p:extLst>
      <p:ext uri="{BB962C8B-B14F-4D97-AF65-F5344CB8AC3E}">
        <p14:creationId xmlns:p14="http://schemas.microsoft.com/office/powerpoint/2010/main" val="124883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Tools</a:t>
            </a:r>
          </a:p>
        </p:txBody>
      </p:sp>
      <p:sp>
        <p:nvSpPr>
          <p:cNvPr id="247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named itself</a:t>
            </a:r>
          </a:p>
          <a:p>
            <a:r>
              <a:rPr lang="en-US"/>
              <a:t>dig/nslookup</a:t>
            </a:r>
          </a:p>
          <a:p>
            <a:r>
              <a:rPr lang="en-US"/>
              <a:t>host diagnostics</a:t>
            </a:r>
          </a:p>
          <a:p>
            <a:r>
              <a:rPr lang="en-US"/>
              <a:t>packet sniffers</a:t>
            </a:r>
          </a:p>
        </p:txBody>
      </p:sp>
    </p:spTree>
    <p:extLst>
      <p:ext uri="{BB962C8B-B14F-4D97-AF65-F5344CB8AC3E}">
        <p14:creationId xmlns:p14="http://schemas.microsoft.com/office/powerpoint/2010/main" val="326215882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Built in to named</a:t>
            </a:r>
          </a:p>
        </p:txBody>
      </p:sp>
      <p:sp>
        <p:nvSpPr>
          <p:cNvPr id="247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named -g to retain command line</a:t>
            </a:r>
          </a:p>
          <a:p>
            <a:pPr lvl="1"/>
            <a:r>
              <a:rPr lang="en-US"/>
              <a:t>named -g -c &lt;conf file&gt;</a:t>
            </a:r>
          </a:p>
          <a:p>
            <a:pPr lvl="1"/>
            <a:r>
              <a:rPr lang="en-US"/>
              <a:t>keeps named in foreground</a:t>
            </a:r>
          </a:p>
          <a:p>
            <a:r>
              <a:rPr lang="en-US"/>
              <a:t>named -d &lt;level&gt;</a:t>
            </a:r>
          </a:p>
          <a:p>
            <a:pPr lvl="1"/>
            <a:r>
              <a:rPr lang="en-US"/>
              <a:t>sets the debug output volume</a:t>
            </a:r>
          </a:p>
          <a:p>
            <a:pPr lvl="1"/>
            <a:r>
              <a:rPr lang="en-US"/>
              <a:t>&lt;level&gt;'s aren't strictly defined</a:t>
            </a:r>
          </a:p>
          <a:p>
            <a:pPr lvl="1"/>
            <a:r>
              <a:rPr lang="en-US"/>
              <a:t>-d 3 is popular, -d 99 gives a lot of detail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0048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3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</a:t>
            </a:r>
          </a:p>
        </p:txBody>
      </p:sp>
      <p:sp>
        <p:nvSpPr>
          <p:cNvPr id="247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domain internet groper</a:t>
            </a:r>
          </a:p>
          <a:p>
            <a:pPr lvl="1"/>
            <a:r>
              <a:rPr lang="en-US"/>
              <a:t>already used in examples</a:t>
            </a:r>
          </a:p>
          <a:p>
            <a:pPr lvl="1"/>
            <a:r>
              <a:rPr lang="en-US"/>
              <a:t>best tool for testing</a:t>
            </a:r>
          </a:p>
          <a:p>
            <a:pPr lvl="1"/>
            <a:r>
              <a:rPr lang="en-US"/>
              <a:t>shows query and response syntax</a:t>
            </a:r>
          </a:p>
          <a:p>
            <a:pPr lvl="1"/>
            <a:r>
              <a:rPr lang="en-US"/>
              <a:t>documentation</a:t>
            </a:r>
          </a:p>
          <a:p>
            <a:pPr lvl="2">
              <a:buFontTx/>
              <a:buNone/>
            </a:pPr>
            <a:r>
              <a:rPr lang="en-US">
                <a:latin typeface="Courier New" charset="0"/>
              </a:rPr>
              <a:t>% man dig</a:t>
            </a:r>
          </a:p>
          <a:p>
            <a:pPr lvl="2">
              <a:buFontTx/>
              <a:buNone/>
            </a:pPr>
            <a:r>
              <a:rPr lang="en-US">
                <a:latin typeface="Courier New" charset="0"/>
              </a:rPr>
              <a:t>% dig -help</a:t>
            </a:r>
          </a:p>
          <a:p>
            <a:r>
              <a:rPr lang="en-US"/>
              <a:t>Included in named distribution</a:t>
            </a:r>
          </a:p>
        </p:txBody>
      </p:sp>
    </p:spTree>
    <p:extLst>
      <p:ext uri="{BB962C8B-B14F-4D97-AF65-F5344CB8AC3E}">
        <p14:creationId xmlns:p14="http://schemas.microsoft.com/office/powerpoint/2010/main" val="383108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4424143"/>
              </p:ext>
            </p:extLst>
          </p:nvPr>
        </p:nvGraphicFramePr>
        <p:xfrm>
          <a:off x="2195736" y="908720"/>
          <a:ext cx="5472608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65816"/>
                <a:gridCol w="38067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Authoritative</a:t>
                      </a:r>
                      <a:r>
                        <a:rPr lang="en-US" baseline="0" dirty="0" smtClean="0"/>
                        <a:t> answer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Recursion</a:t>
                      </a:r>
                      <a:r>
                        <a:rPr lang="en-US" baseline="0" dirty="0" smtClean="0"/>
                        <a:t> desired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Recursion Available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Authenticated Data (DNSSEC only)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7185212"/>
              </p:ext>
            </p:extLst>
          </p:nvPr>
        </p:nvGraphicFramePr>
        <p:xfrm>
          <a:off x="1331640" y="3645024"/>
          <a:ext cx="6336704" cy="2595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28840"/>
                <a:gridCol w="44078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Response</a:t>
                      </a:r>
                      <a:r>
                        <a:rPr lang="en-US" baseline="0" dirty="0" smtClean="0"/>
                        <a:t> Code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r>
                        <a:rPr lang="en-US" baseline="0" dirty="0" smtClean="0"/>
                        <a:t> - NOERR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1 - FORMERR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 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2 - SERVFAIL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Nameserver unreachable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3 - NXDOMAIN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Domain name not existing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- NOTIMPL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implemented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- REFUSED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Request refused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620011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Non-BIND Tools</a:t>
            </a:r>
          </a:p>
        </p:txBody>
      </p:sp>
      <p:sp>
        <p:nvSpPr>
          <p:cNvPr id="247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Tools to make sure environment is right</a:t>
            </a:r>
          </a:p>
          <a:p>
            <a:pPr lvl="1"/>
            <a:r>
              <a:rPr lang="en-US"/>
              <a:t>Tools to look at server machine</a:t>
            </a:r>
          </a:p>
          <a:p>
            <a:pPr lvl="1"/>
            <a:r>
              <a:rPr lang="en-US"/>
              <a:t>Tools to test network</a:t>
            </a:r>
          </a:p>
          <a:p>
            <a:pPr lvl="1"/>
            <a:r>
              <a:rPr lang="en-US"/>
              <a:t>Tools to see what messages are on the network</a:t>
            </a:r>
          </a:p>
        </p:txBody>
      </p:sp>
    </p:spTree>
    <p:extLst>
      <p:ext uri="{BB962C8B-B14F-4D97-AF65-F5344CB8AC3E}">
        <p14:creationId xmlns:p14="http://schemas.microsoft.com/office/powerpoint/2010/main" val="116484965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ifconfig</a:t>
            </a:r>
          </a:p>
        </p:txBody>
      </p:sp>
      <p:sp>
        <p:nvSpPr>
          <p:cNvPr id="247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InterFace CONFIGuration</a:t>
            </a:r>
          </a:p>
          <a:p>
            <a:pPr lvl="1">
              <a:buFont typeface="Arial" charset="0"/>
              <a:buNone/>
            </a:pPr>
            <a:r>
              <a:rPr lang="en-US" sz="2400">
                <a:latin typeface="Courier New" charset="0"/>
              </a:rPr>
              <a:t>% ifconfig -a</a:t>
            </a:r>
          </a:p>
          <a:p>
            <a:pPr lvl="1"/>
            <a:r>
              <a:rPr lang="en-US"/>
              <a:t>shows the status of interfaces</a:t>
            </a:r>
          </a:p>
          <a:p>
            <a:pPr lvl="1"/>
            <a:r>
              <a:rPr lang="en-US"/>
              <a:t>operating system utility</a:t>
            </a:r>
          </a:p>
          <a:p>
            <a:r>
              <a:rPr lang="en-US"/>
              <a:t>Warning, during boot up, ifconfig may configure interfaces after named is started</a:t>
            </a:r>
          </a:p>
          <a:p>
            <a:pPr lvl="1"/>
            <a:r>
              <a:rPr lang="en-US"/>
              <a:t>named can't open delayed addresses</a:t>
            </a:r>
          </a:p>
          <a:p>
            <a:r>
              <a:rPr lang="en-US"/>
              <a:t>Documentation</a:t>
            </a:r>
          </a:p>
          <a:p>
            <a:pPr lvl="1">
              <a:buFont typeface="Arial" charset="0"/>
              <a:buNone/>
            </a:pPr>
            <a:r>
              <a:rPr lang="en-US">
                <a:latin typeface="Courier New" charset="0"/>
              </a:rPr>
              <a:t>% man ifconfig</a:t>
            </a:r>
          </a:p>
        </p:txBody>
      </p:sp>
    </p:spTree>
    <p:extLst>
      <p:ext uri="{BB962C8B-B14F-4D97-AF65-F5344CB8AC3E}">
        <p14:creationId xmlns:p14="http://schemas.microsoft.com/office/powerpoint/2010/main" val="1714026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ping</a:t>
            </a:r>
          </a:p>
        </p:txBody>
      </p:sp>
      <p:sp>
        <p:nvSpPr>
          <p:cNvPr id="247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Checks routing, machine health</a:t>
            </a:r>
          </a:p>
          <a:p>
            <a:pPr lvl="1"/>
            <a:r>
              <a:rPr lang="en-US"/>
              <a:t>Most useful if run from another host</a:t>
            </a:r>
          </a:p>
          <a:p>
            <a:pPr lvl="1"/>
            <a:r>
              <a:rPr lang="en-US"/>
              <a:t>Could be reason "no servers are reached"</a:t>
            </a:r>
          </a:p>
          <a:p>
            <a:pPr lvl="1"/>
            <a:r>
              <a:rPr lang="en-US"/>
              <a:t>Can be useful on local machine - to see if the interface is properly configured</a:t>
            </a:r>
          </a:p>
        </p:txBody>
      </p:sp>
    </p:spTree>
    <p:extLst>
      <p:ext uri="{BB962C8B-B14F-4D97-AF65-F5344CB8AC3E}">
        <p14:creationId xmlns:p14="http://schemas.microsoft.com/office/powerpoint/2010/main" val="68092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traceroute</a:t>
            </a:r>
          </a:p>
        </p:txBody>
      </p:sp>
      <p:sp>
        <p:nvSpPr>
          <p:cNvPr id="247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ping fails, traceroute can help pinpoint where trouble lies</a:t>
            </a:r>
          </a:p>
          <a:p>
            <a:pPr lvl="1"/>
            <a:r>
              <a:rPr lang="en-US"/>
              <a:t>the problem may be routing</a:t>
            </a:r>
          </a:p>
          <a:p>
            <a:pPr lvl="1"/>
            <a:r>
              <a:rPr lang="en-US"/>
              <a:t>if so - it's not named that needs fixing!</a:t>
            </a:r>
          </a:p>
          <a:p>
            <a:pPr lvl="1"/>
            <a:r>
              <a:rPr lang="en-US"/>
              <a:t>but is it important to know...</a:t>
            </a:r>
          </a:p>
        </p:txBody>
      </p:sp>
    </p:spTree>
    <p:extLst>
      <p:ext uri="{BB962C8B-B14F-4D97-AF65-F5344CB8AC3E}">
        <p14:creationId xmlns:p14="http://schemas.microsoft.com/office/powerpoint/2010/main" val="28002896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5.9|1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5|1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5|1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5|12.1"/>
</p:tagLst>
</file>

<file path=ppt/theme/theme1.xml><?xml version="1.0" encoding="utf-8"?>
<a:theme xmlns:a="http://schemas.openxmlformats.org/drawingml/2006/main" name="APNIC PowerPoint Template v4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0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ange APNIC Them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ink APNIC Them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Yellow APNIC Them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Green APNIC Them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urple APNIC Them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Red APNIC Them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Grey APNIC Them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APNIC PowerPoint Template v4.potx</Template>
  <TotalTime>7470</TotalTime>
  <Words>9670</Words>
  <Application>Microsoft Macintosh PowerPoint</Application>
  <PresentationFormat>On-screen Show (4:3)</PresentationFormat>
  <Paragraphs>2026</Paragraphs>
  <Slides>225</Slides>
  <Notes>94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225</vt:i4>
      </vt:variant>
    </vt:vector>
  </HeadingPairs>
  <TitlesOfParts>
    <vt:vector size="234" baseType="lpstr">
      <vt:lpstr>APNIC PowerPoint Template v4</vt:lpstr>
      <vt:lpstr>Orange APNIC Theme</vt:lpstr>
      <vt:lpstr>Pink APNIC Theme</vt:lpstr>
      <vt:lpstr>Yellow APNIC Theme</vt:lpstr>
      <vt:lpstr>Green APNIC Theme</vt:lpstr>
      <vt:lpstr>Purple APNIC Theme</vt:lpstr>
      <vt:lpstr>Red APNIC Theme</vt:lpstr>
      <vt:lpstr>Grey APNIC Theme</vt:lpstr>
      <vt:lpstr>Equation</vt:lpstr>
      <vt:lpstr>DNS/DNSSEC Deployment  Workshop</vt:lpstr>
      <vt:lpstr>Presenter</vt:lpstr>
      <vt:lpstr>Agenda</vt:lpstr>
      <vt:lpstr>DNS Overview</vt:lpstr>
      <vt:lpstr>Domain Name System</vt:lpstr>
      <vt:lpstr>IP Addresses vs Domain Names</vt:lpstr>
      <vt:lpstr>Old Solution: hosts.txt</vt:lpstr>
      <vt:lpstr>DNS Features</vt:lpstr>
      <vt:lpstr> DNS Features</vt:lpstr>
      <vt:lpstr>Querying the DNS – It’s all about IP!</vt:lpstr>
      <vt:lpstr>The DNS Tree Hierarchy</vt:lpstr>
      <vt:lpstr>Domains</vt:lpstr>
      <vt:lpstr>Domains</vt:lpstr>
      <vt:lpstr>Delegation</vt:lpstr>
      <vt:lpstr>Zones and Delegations</vt:lpstr>
      <vt:lpstr>Zones</vt:lpstr>
      <vt:lpstr>Name Servers</vt:lpstr>
      <vt:lpstr>Root Servers</vt:lpstr>
      <vt:lpstr>Root Servers</vt:lpstr>
      <vt:lpstr>Resolver</vt:lpstr>
      <vt:lpstr>Recursive Nameserver</vt:lpstr>
      <vt:lpstr>Authoritative Nameserver</vt:lpstr>
      <vt:lpstr>Resource Records</vt:lpstr>
      <vt:lpstr>Common Resource Record Types</vt:lpstr>
      <vt:lpstr>Example: RRs in a zone file</vt:lpstr>
      <vt:lpstr>Places where DNS data lives</vt:lpstr>
      <vt:lpstr>Delegating a Zone</vt:lpstr>
      <vt:lpstr>Glue Record</vt:lpstr>
      <vt:lpstr>Delegating training.apnic.net. from apnic.net.</vt:lpstr>
      <vt:lpstr>Remember ...</vt:lpstr>
      <vt:lpstr>Performance of DNS</vt:lpstr>
      <vt:lpstr>Performance of DNS</vt:lpstr>
      <vt:lpstr>Questions</vt:lpstr>
      <vt:lpstr>DNS BIND</vt:lpstr>
      <vt:lpstr>DNS Software</vt:lpstr>
      <vt:lpstr>BIND</vt:lpstr>
      <vt:lpstr>Where to Get BIND</vt:lpstr>
      <vt:lpstr>Unpacking BIND9</vt:lpstr>
      <vt:lpstr>Building BIND9</vt:lpstr>
      <vt:lpstr>Location of Executables</vt:lpstr>
      <vt:lpstr>Named Configuration</vt:lpstr>
      <vt:lpstr>Named Configuration</vt:lpstr>
      <vt:lpstr>Root Servers</vt:lpstr>
      <vt:lpstr>Root Servers</vt:lpstr>
      <vt:lpstr>What it looks like</vt:lpstr>
      <vt:lpstr>Named Configuration (Recursive Server)</vt:lpstr>
      <vt:lpstr>Zones Defined in a Recursive Server</vt:lpstr>
      <vt:lpstr>Example named.conf</vt:lpstr>
      <vt:lpstr>Zone Files</vt:lpstr>
      <vt:lpstr>Start of Authority (SOA) record</vt:lpstr>
      <vt:lpstr>TTL Time Values </vt:lpstr>
      <vt:lpstr>localhost file</vt:lpstr>
      <vt:lpstr>0.0.127.in-addr.arpa file</vt:lpstr>
      <vt:lpstr>Assembling the files</vt:lpstr>
      <vt:lpstr>Running the server</vt:lpstr>
      <vt:lpstr>Testing the server</vt:lpstr>
      <vt:lpstr>Questions</vt:lpstr>
      <vt:lpstr>Reverse DNS </vt:lpstr>
      <vt:lpstr>What is ‘Reverse DNS’?</vt:lpstr>
      <vt:lpstr>Reverse DNS - why bother?</vt:lpstr>
      <vt:lpstr>Principles – DNS Tree</vt:lpstr>
      <vt:lpstr>Creating Reverse Zones</vt:lpstr>
      <vt:lpstr>Pointer (PTR) Records</vt:lpstr>
      <vt:lpstr>Reverse Zone Example</vt:lpstr>
      <vt:lpstr>Reverse Delegation Requirements</vt:lpstr>
      <vt:lpstr>APNIC &amp; ISPs responsibilities</vt:lpstr>
      <vt:lpstr>Reverse Delegation Procedures</vt:lpstr>
      <vt:lpstr>Reverse Delegation Procedures</vt:lpstr>
      <vt:lpstr>Whois domain object</vt:lpstr>
      <vt:lpstr>IPv6 Reverse Delegations </vt:lpstr>
      <vt:lpstr>Reverse DNS Tree – with IPv6</vt:lpstr>
      <vt:lpstr>IPv6 Representation in the DNS</vt:lpstr>
      <vt:lpstr>IPv6 Reverse Lookups – PTR records</vt:lpstr>
      <vt:lpstr>IPv6 forward and reverse mappings</vt:lpstr>
      <vt:lpstr>IPv6 forward lookups</vt:lpstr>
      <vt:lpstr>Sample forward lookup file</vt:lpstr>
      <vt:lpstr>Sample reverse lookup file</vt:lpstr>
      <vt:lpstr>Questions</vt:lpstr>
      <vt:lpstr>Troubleshooting</vt:lpstr>
      <vt:lpstr>Why Troubleshoot?</vt:lpstr>
      <vt:lpstr>Tools</vt:lpstr>
      <vt:lpstr>The Best Way To Handle Mistakes</vt:lpstr>
      <vt:lpstr>BIND Logging</vt:lpstr>
      <vt:lpstr>BIND channels</vt:lpstr>
      <vt:lpstr>BIND Categories</vt:lpstr>
      <vt:lpstr>So You've Set Up A Server</vt:lpstr>
      <vt:lpstr>Checking the Configuration</vt:lpstr>
      <vt:lpstr>Is the Server Running?</vt:lpstr>
      <vt:lpstr>Is the Server Data Correct?</vt:lpstr>
      <vt:lpstr>Is the Server Reachable?</vt:lpstr>
      <vt:lpstr>Is the Server Listening?</vt:lpstr>
      <vt:lpstr>Using the Tools</vt:lpstr>
      <vt:lpstr>Built in to named</vt:lpstr>
      <vt:lpstr>dig</vt:lpstr>
      <vt:lpstr>Flags</vt:lpstr>
      <vt:lpstr>Non-BIND Tools</vt:lpstr>
      <vt:lpstr>ifconfig</vt:lpstr>
      <vt:lpstr>ping</vt:lpstr>
      <vt:lpstr>traceroute</vt:lpstr>
      <vt:lpstr>tcpdump and wireshark</vt:lpstr>
      <vt:lpstr>Address Match Lists</vt:lpstr>
      <vt:lpstr>Elements in an address match list</vt:lpstr>
      <vt:lpstr>Purposes in Bind</vt:lpstr>
      <vt:lpstr>Notes on Address Match list</vt:lpstr>
      <vt:lpstr>Example: Address match lists</vt:lpstr>
      <vt:lpstr>The acl Statement</vt:lpstr>
      <vt:lpstr>Notes on the acl Statement</vt:lpstr>
      <vt:lpstr>Blackhole</vt:lpstr>
      <vt:lpstr>Allow-transfer</vt:lpstr>
      <vt:lpstr>Allow-Query</vt:lpstr>
      <vt:lpstr>Listen-on</vt:lpstr>
      <vt:lpstr>Summary</vt:lpstr>
      <vt:lpstr>Views</vt:lpstr>
      <vt:lpstr>Syntax</vt:lpstr>
      <vt:lpstr>Example Config</vt:lpstr>
      <vt:lpstr>Continued</vt:lpstr>
      <vt:lpstr>Questions</vt:lpstr>
      <vt:lpstr>DNS Security</vt:lpstr>
      <vt:lpstr>Cryptography</vt:lpstr>
      <vt:lpstr>Encryption</vt:lpstr>
      <vt:lpstr>Encryption and Decryption</vt:lpstr>
      <vt:lpstr>Symmetric Key Algorithm</vt:lpstr>
      <vt:lpstr>Symmetric Encryption</vt:lpstr>
      <vt:lpstr>Symmetric Key Algorithm</vt:lpstr>
      <vt:lpstr>Asymmetric Encryption</vt:lpstr>
      <vt:lpstr>Asymmetric Key Algorithm</vt:lpstr>
      <vt:lpstr>Symmetric vs. Asymmetric Key</vt:lpstr>
      <vt:lpstr>Hash Functions</vt:lpstr>
      <vt:lpstr>Hash Functions</vt:lpstr>
      <vt:lpstr>Digital Signature</vt:lpstr>
      <vt:lpstr>Digital Signature</vt:lpstr>
      <vt:lpstr>Message Authentication Code</vt:lpstr>
      <vt:lpstr>DNS Security - Background</vt:lpstr>
      <vt:lpstr>DNS Cache Poisoning</vt:lpstr>
      <vt:lpstr>DNS Amplification</vt:lpstr>
      <vt:lpstr>DNS Amplification</vt:lpstr>
      <vt:lpstr>Open Resolvers</vt:lpstr>
      <vt:lpstr>Open Resolvers</vt:lpstr>
      <vt:lpstr>Response Rate Limiting (RRL)</vt:lpstr>
      <vt:lpstr>DNS Changer</vt:lpstr>
      <vt:lpstr>Rogue DNS Servers</vt:lpstr>
      <vt:lpstr>Top DNS Changer Infections</vt:lpstr>
      <vt:lpstr>DNS Changer – Victim Count</vt:lpstr>
      <vt:lpstr>DNS Changer (News)</vt:lpstr>
      <vt:lpstr>Securing the Nameserver</vt:lpstr>
      <vt:lpstr>Sender Policy Framework (SPF) </vt:lpstr>
      <vt:lpstr>DANE</vt:lpstr>
      <vt:lpstr>DNS RPZ</vt:lpstr>
      <vt:lpstr>Questions</vt:lpstr>
      <vt:lpstr>Transaction Signature (TSIG)</vt:lpstr>
      <vt:lpstr>DNS Protocol Vulnerability</vt:lpstr>
      <vt:lpstr>DNS: Data Flow</vt:lpstr>
      <vt:lpstr>DNS Vulnerabilities</vt:lpstr>
      <vt:lpstr>TSIG Protected Vulnerabilities</vt:lpstr>
      <vt:lpstr>What is TSIG - Transaction Signature?</vt:lpstr>
      <vt:lpstr>What is TSIG - Transaction Signature?</vt:lpstr>
      <vt:lpstr>TSIG example</vt:lpstr>
      <vt:lpstr>TSIG steps</vt:lpstr>
      <vt:lpstr>TSIG - Names and Secrets</vt:lpstr>
      <vt:lpstr>TSIG – Generating a Secret</vt:lpstr>
      <vt:lpstr>TSIG – Generating a Secret</vt:lpstr>
      <vt:lpstr>TSIG – Generating a Secret</vt:lpstr>
      <vt:lpstr>TSIG – Configuring Servers</vt:lpstr>
      <vt:lpstr>Configuration Example – named.conf</vt:lpstr>
      <vt:lpstr>TSIG Testing : dig</vt:lpstr>
      <vt:lpstr>TSIG Testing - TIME!</vt:lpstr>
      <vt:lpstr>TSIG steps</vt:lpstr>
      <vt:lpstr>Questions</vt:lpstr>
      <vt:lpstr>DNSSEC</vt:lpstr>
      <vt:lpstr>Vulnerabilities protected by  DNSKEY / RRSIG / NSEC</vt:lpstr>
      <vt:lpstr>DNS Security Extensions (DNSSEC)</vt:lpstr>
      <vt:lpstr>DNSSEC History</vt:lpstr>
      <vt:lpstr>DNSSEC History</vt:lpstr>
      <vt:lpstr>DNSSEC Resource Records</vt:lpstr>
      <vt:lpstr>DNSSEC Resource Records</vt:lpstr>
      <vt:lpstr>DNSSEC RRs</vt:lpstr>
      <vt:lpstr>RR’s and RRsets</vt:lpstr>
      <vt:lpstr>DNSKEY</vt:lpstr>
      <vt:lpstr>DNSKEY</vt:lpstr>
      <vt:lpstr>RRSIG</vt:lpstr>
      <vt:lpstr>NSEC / NSEC3</vt:lpstr>
      <vt:lpstr>NSEC / NSEC3</vt:lpstr>
      <vt:lpstr>NSEC RDATA</vt:lpstr>
      <vt:lpstr>NSEC Record example</vt:lpstr>
      <vt:lpstr>Delegation Signer (DS)</vt:lpstr>
      <vt:lpstr>Delegation Signer (DS)</vt:lpstr>
      <vt:lpstr>Types of Keys</vt:lpstr>
      <vt:lpstr>Creation of keys</vt:lpstr>
      <vt:lpstr>Chain of Trust</vt:lpstr>
      <vt:lpstr>Implementing DNSSEC</vt:lpstr>
      <vt:lpstr>DNSSEC - Setting up a Secure Zone</vt:lpstr>
      <vt:lpstr>Updating the DNS Configuration</vt:lpstr>
      <vt:lpstr>Creating key pairs</vt:lpstr>
      <vt:lpstr>Generating Key Pair</vt:lpstr>
      <vt:lpstr>Publishing your public key</vt:lpstr>
      <vt:lpstr>Signing the Zone</vt:lpstr>
      <vt:lpstr>Signing the Zone</vt:lpstr>
      <vt:lpstr>Smart Signing</vt:lpstr>
      <vt:lpstr>Publishing the Zone</vt:lpstr>
      <vt:lpstr>Pushing the DS record</vt:lpstr>
      <vt:lpstr>KSK Key Rollover</vt:lpstr>
      <vt:lpstr>KSK Key Rollover</vt:lpstr>
      <vt:lpstr>KSK Key Rollover</vt:lpstr>
      <vt:lpstr>Automated Signing</vt:lpstr>
      <vt:lpstr>Testing the server</vt:lpstr>
      <vt:lpstr>Testing with dig: an example</vt:lpstr>
      <vt:lpstr>DNSSEC Key Management</vt:lpstr>
      <vt:lpstr>Ways to Deploy DNSSEC</vt:lpstr>
      <vt:lpstr>Hardware Security Module</vt:lpstr>
      <vt:lpstr>DNSSEC Signer Appliance</vt:lpstr>
      <vt:lpstr>OpenDNSSEC</vt:lpstr>
      <vt:lpstr>What is OpenDNSSEC?</vt:lpstr>
      <vt:lpstr>Installation (on CentOS 6.1)</vt:lpstr>
      <vt:lpstr>SoftHSM Installation</vt:lpstr>
      <vt:lpstr>SoftHSM</vt:lpstr>
      <vt:lpstr>OpenDNSSEC</vt:lpstr>
      <vt:lpstr>Conf.xml</vt:lpstr>
      <vt:lpstr>Timing Parameters</vt:lpstr>
      <vt:lpstr>Running OpenDNSSEC</vt:lpstr>
      <vt:lpstr>Running OpenDNSSEC</vt:lpstr>
      <vt:lpstr>Error Logging </vt:lpstr>
      <vt:lpstr>Troubleshooting</vt:lpstr>
      <vt:lpstr>Questions</vt:lpstr>
      <vt:lpstr>Further Readings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APNIC PowerPoint Template</dc:title>
  <dc:creator>Rebekah</dc:creator>
  <cp:lastModifiedBy>Fakrul Alam</cp:lastModifiedBy>
  <cp:revision>126</cp:revision>
  <dcterms:created xsi:type="dcterms:W3CDTF">2011-12-06T02:23:30Z</dcterms:created>
  <dcterms:modified xsi:type="dcterms:W3CDTF">2014-11-12T05:57:47Z</dcterms:modified>
</cp:coreProperties>
</file>