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6E2B"/>
    <a:srgbClr val="A977AF"/>
    <a:srgbClr val="FBFC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D81C238-EF3B-43E1-9296-CE102677C726}" type="datetimeFigureOut">
              <a:rPr lang="en-US" smtClean="0"/>
              <a:t>5/23/2015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C1CEB4-1B97-4216-9FB3-8BBA07D9AE16}" type="slidenum">
              <a:rPr lang="en-US" smtClean="0"/>
              <a:t>‹#›</a:t>
            </a:fld>
            <a:endParaRPr lang="en-US"/>
          </a:p>
        </p:txBody>
      </p:sp>
    </p:spTree>
    <p:extLst>
      <p:ext uri="{BB962C8B-B14F-4D97-AF65-F5344CB8AC3E}">
        <p14:creationId xmlns:p14="http://schemas.microsoft.com/office/powerpoint/2010/main" val="16231211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81C238-EF3B-43E1-9296-CE102677C726}" type="datetimeFigureOut">
              <a:rPr lang="en-US" smtClean="0"/>
              <a:t>5/23/2015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C1CEB4-1B97-4216-9FB3-8BBA07D9AE16}" type="slidenum">
              <a:rPr lang="en-US" smtClean="0"/>
              <a:t>‹#›</a:t>
            </a:fld>
            <a:endParaRPr lang="en-US"/>
          </a:p>
        </p:txBody>
      </p:sp>
    </p:spTree>
    <p:extLst>
      <p:ext uri="{BB962C8B-B14F-4D97-AF65-F5344CB8AC3E}">
        <p14:creationId xmlns:p14="http://schemas.microsoft.com/office/powerpoint/2010/main" val="3237540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81C238-EF3B-43E1-9296-CE102677C726}" type="datetimeFigureOut">
              <a:rPr lang="en-US" smtClean="0"/>
              <a:t>5/23/2015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C1CEB4-1B97-4216-9FB3-8BBA07D9AE16}" type="slidenum">
              <a:rPr lang="en-US" smtClean="0"/>
              <a:t>‹#›</a:t>
            </a:fld>
            <a:endParaRPr lang="en-US"/>
          </a:p>
        </p:txBody>
      </p:sp>
    </p:spTree>
    <p:extLst>
      <p:ext uri="{BB962C8B-B14F-4D97-AF65-F5344CB8AC3E}">
        <p14:creationId xmlns:p14="http://schemas.microsoft.com/office/powerpoint/2010/main" val="3499364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81C238-EF3B-43E1-9296-CE102677C726}" type="datetimeFigureOut">
              <a:rPr lang="en-US" smtClean="0"/>
              <a:t>5/23/2015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C1CEB4-1B97-4216-9FB3-8BBA07D9AE16}" type="slidenum">
              <a:rPr lang="en-US" smtClean="0"/>
              <a:t>‹#›</a:t>
            </a:fld>
            <a:endParaRPr lang="en-US"/>
          </a:p>
        </p:txBody>
      </p:sp>
    </p:spTree>
    <p:extLst>
      <p:ext uri="{BB962C8B-B14F-4D97-AF65-F5344CB8AC3E}">
        <p14:creationId xmlns:p14="http://schemas.microsoft.com/office/powerpoint/2010/main" val="32412311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81C238-EF3B-43E1-9296-CE102677C726}" type="datetimeFigureOut">
              <a:rPr lang="en-US" smtClean="0"/>
              <a:t>5/23/2015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C1CEB4-1B97-4216-9FB3-8BBA07D9AE16}" type="slidenum">
              <a:rPr lang="en-US" smtClean="0"/>
              <a:t>‹#›</a:t>
            </a:fld>
            <a:endParaRPr lang="en-US"/>
          </a:p>
        </p:txBody>
      </p:sp>
    </p:spTree>
    <p:extLst>
      <p:ext uri="{BB962C8B-B14F-4D97-AF65-F5344CB8AC3E}">
        <p14:creationId xmlns:p14="http://schemas.microsoft.com/office/powerpoint/2010/main" val="33650091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D81C238-EF3B-43E1-9296-CE102677C726}" type="datetimeFigureOut">
              <a:rPr lang="en-US" smtClean="0"/>
              <a:t>5/23/2015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C1CEB4-1B97-4216-9FB3-8BBA07D9AE16}" type="slidenum">
              <a:rPr lang="en-US" smtClean="0"/>
              <a:t>‹#›</a:t>
            </a:fld>
            <a:endParaRPr lang="en-US"/>
          </a:p>
        </p:txBody>
      </p:sp>
    </p:spTree>
    <p:extLst>
      <p:ext uri="{BB962C8B-B14F-4D97-AF65-F5344CB8AC3E}">
        <p14:creationId xmlns:p14="http://schemas.microsoft.com/office/powerpoint/2010/main" val="19492942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D81C238-EF3B-43E1-9296-CE102677C726}" type="datetimeFigureOut">
              <a:rPr lang="en-US" smtClean="0"/>
              <a:t>5/23/2015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C1CEB4-1B97-4216-9FB3-8BBA07D9AE16}" type="slidenum">
              <a:rPr lang="en-US" smtClean="0"/>
              <a:t>‹#›</a:t>
            </a:fld>
            <a:endParaRPr lang="en-US"/>
          </a:p>
        </p:txBody>
      </p:sp>
    </p:spTree>
    <p:extLst>
      <p:ext uri="{BB962C8B-B14F-4D97-AF65-F5344CB8AC3E}">
        <p14:creationId xmlns:p14="http://schemas.microsoft.com/office/powerpoint/2010/main" val="1789485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D81C238-EF3B-43E1-9296-CE102677C726}" type="datetimeFigureOut">
              <a:rPr lang="en-US" smtClean="0"/>
              <a:t>5/23/2015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C1CEB4-1B97-4216-9FB3-8BBA07D9AE16}" type="slidenum">
              <a:rPr lang="en-US" smtClean="0"/>
              <a:t>‹#›</a:t>
            </a:fld>
            <a:endParaRPr lang="en-US"/>
          </a:p>
        </p:txBody>
      </p:sp>
    </p:spTree>
    <p:extLst>
      <p:ext uri="{BB962C8B-B14F-4D97-AF65-F5344CB8AC3E}">
        <p14:creationId xmlns:p14="http://schemas.microsoft.com/office/powerpoint/2010/main" val="695885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81C238-EF3B-43E1-9296-CE102677C726}" type="datetimeFigureOut">
              <a:rPr lang="en-US" smtClean="0"/>
              <a:t>5/23/2015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C1CEB4-1B97-4216-9FB3-8BBA07D9AE16}" type="slidenum">
              <a:rPr lang="en-US" smtClean="0"/>
              <a:t>‹#›</a:t>
            </a:fld>
            <a:endParaRPr lang="en-US"/>
          </a:p>
        </p:txBody>
      </p:sp>
    </p:spTree>
    <p:extLst>
      <p:ext uri="{BB962C8B-B14F-4D97-AF65-F5344CB8AC3E}">
        <p14:creationId xmlns:p14="http://schemas.microsoft.com/office/powerpoint/2010/main" val="8892390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81C238-EF3B-43E1-9296-CE102677C726}" type="datetimeFigureOut">
              <a:rPr lang="en-US" smtClean="0"/>
              <a:t>5/23/2015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C1CEB4-1B97-4216-9FB3-8BBA07D9AE16}" type="slidenum">
              <a:rPr lang="en-US" smtClean="0"/>
              <a:t>‹#›</a:t>
            </a:fld>
            <a:endParaRPr lang="en-US"/>
          </a:p>
        </p:txBody>
      </p:sp>
    </p:spTree>
    <p:extLst>
      <p:ext uri="{BB962C8B-B14F-4D97-AF65-F5344CB8AC3E}">
        <p14:creationId xmlns:p14="http://schemas.microsoft.com/office/powerpoint/2010/main" val="11142997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81C238-EF3B-43E1-9296-CE102677C726}" type="datetimeFigureOut">
              <a:rPr lang="en-US" smtClean="0"/>
              <a:t>5/23/2015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C1CEB4-1B97-4216-9FB3-8BBA07D9AE16}" type="slidenum">
              <a:rPr lang="en-US" smtClean="0"/>
              <a:t>‹#›</a:t>
            </a:fld>
            <a:endParaRPr lang="en-US"/>
          </a:p>
        </p:txBody>
      </p:sp>
    </p:spTree>
    <p:extLst>
      <p:ext uri="{BB962C8B-B14F-4D97-AF65-F5344CB8AC3E}">
        <p14:creationId xmlns:p14="http://schemas.microsoft.com/office/powerpoint/2010/main" val="20877553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81C238-EF3B-43E1-9296-CE102677C726}" type="datetimeFigureOut">
              <a:rPr lang="en-US" smtClean="0"/>
              <a:t>5/23/2015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C1CEB4-1B97-4216-9FB3-8BBA07D9AE16}" type="slidenum">
              <a:rPr lang="en-US" smtClean="0"/>
              <a:t>‹#›</a:t>
            </a:fld>
            <a:endParaRPr lang="en-US"/>
          </a:p>
        </p:txBody>
      </p:sp>
    </p:spTree>
    <p:extLst>
      <p:ext uri="{BB962C8B-B14F-4D97-AF65-F5344CB8AC3E}">
        <p14:creationId xmlns:p14="http://schemas.microsoft.com/office/powerpoint/2010/main" val="36071914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1524000" y="1122363"/>
            <a:ext cx="9144000" cy="2387600"/>
          </a:xfrm>
        </p:spPr>
        <p:txBody>
          <a:bodyPr/>
          <a:lstStyle/>
          <a:p>
            <a:r>
              <a:rPr lang="en-US" dirty="0" smtClean="0"/>
              <a:t>High Availability for IPPBX</a:t>
            </a:r>
            <a:endParaRPr lang="en-US" dirty="0"/>
          </a:p>
        </p:txBody>
      </p:sp>
      <p:sp>
        <p:nvSpPr>
          <p:cNvPr id="5" name="Subtitle 2"/>
          <p:cNvSpPr>
            <a:spLocks noGrp="1"/>
          </p:cNvSpPr>
          <p:nvPr>
            <p:ph type="subTitle" idx="1"/>
          </p:nvPr>
        </p:nvSpPr>
        <p:spPr>
          <a:xfrm>
            <a:off x="811369" y="3602038"/>
            <a:ext cx="10560676" cy="1655762"/>
          </a:xfrm>
        </p:spPr>
        <p:txBody>
          <a:bodyPr>
            <a:normAutofit/>
          </a:bodyPr>
          <a:lstStyle/>
          <a:p>
            <a:r>
              <a:rPr lang="es-ES" dirty="0" err="1"/>
              <a:t>Anowar</a:t>
            </a:r>
            <a:r>
              <a:rPr lang="es-ES" dirty="0"/>
              <a:t> Hasan </a:t>
            </a:r>
            <a:r>
              <a:rPr lang="es-ES" dirty="0" err="1" smtClean="0"/>
              <a:t>Sabir</a:t>
            </a:r>
            <a:r>
              <a:rPr lang="es-ES" dirty="0" smtClean="0"/>
              <a:t>, Suman </a:t>
            </a:r>
            <a:r>
              <a:rPr lang="es-ES" dirty="0" err="1"/>
              <a:t>Kumar</a:t>
            </a:r>
            <a:r>
              <a:rPr lang="es-ES" dirty="0"/>
              <a:t> </a:t>
            </a:r>
            <a:r>
              <a:rPr lang="es-ES" dirty="0" smtClean="0"/>
              <a:t>Saha, Al </a:t>
            </a:r>
            <a:r>
              <a:rPr lang="es-ES" dirty="0" err="1"/>
              <a:t>Faruq</a:t>
            </a:r>
            <a:r>
              <a:rPr lang="es-ES" dirty="0"/>
              <a:t> </a:t>
            </a:r>
            <a:r>
              <a:rPr lang="es-ES" dirty="0" err="1"/>
              <a:t>Ibna</a:t>
            </a:r>
            <a:r>
              <a:rPr lang="es-ES" dirty="0"/>
              <a:t> </a:t>
            </a:r>
            <a:r>
              <a:rPr lang="es-ES" dirty="0" err="1" smtClean="0"/>
              <a:t>Nazim</a:t>
            </a:r>
            <a:r>
              <a:rPr lang="es-ES" dirty="0" smtClean="0"/>
              <a:t>, Jahangir </a:t>
            </a:r>
            <a:r>
              <a:rPr lang="es-ES" dirty="0"/>
              <a:t>Hossain</a:t>
            </a:r>
            <a:endParaRPr lang="en-US" dirty="0" smtClean="0"/>
          </a:p>
          <a:p>
            <a:r>
              <a:rPr lang="en-US" dirty="0" smtClean="0"/>
              <a:t>BDNOG</a:t>
            </a:r>
            <a:endParaRPr lang="en-US" dirty="0"/>
          </a:p>
        </p:txBody>
      </p:sp>
      <p:pic>
        <p:nvPicPr>
          <p:cNvPr id="7" name="Picture 6" descr="bdnog3bann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0158" y="4000500"/>
            <a:ext cx="4191000" cy="28575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s://s-media-cache-ak0.pinimg.com/236x/a2/79/8f/a2798f729001e04388124d7567c2e9e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7757" y="429418"/>
            <a:ext cx="2247900" cy="2247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01472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Lets start installing the servers</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To install the services do following to both servers</a:t>
            </a:r>
          </a:p>
          <a:p>
            <a:pPr marL="0" indent="0">
              <a:buNone/>
            </a:pPr>
            <a:r>
              <a:rPr lang="en-US" sz="3733" dirty="0">
                <a:latin typeface="Courier New" pitchFamily="49" charset="0"/>
                <a:cs typeface="Courier New" pitchFamily="49" charset="0"/>
              </a:rPr>
              <a:t># yum install heartbeat</a:t>
            </a:r>
          </a:p>
          <a:p>
            <a:pPr marL="0" indent="0">
              <a:buNone/>
            </a:pPr>
            <a:r>
              <a:rPr lang="en-US" sz="3733" dirty="0">
                <a:latin typeface="Courier New" pitchFamily="49" charset="0"/>
                <a:cs typeface="Courier New" pitchFamily="49" charset="0"/>
              </a:rPr>
              <a:t># yum install </a:t>
            </a:r>
            <a:r>
              <a:rPr lang="en-US" sz="3733" dirty="0" err="1">
                <a:latin typeface="Courier New" pitchFamily="49" charset="0"/>
                <a:cs typeface="Courier New" pitchFamily="49" charset="0"/>
              </a:rPr>
              <a:t>kmod-drbd</a:t>
            </a:r>
            <a:r>
              <a:rPr lang="en-US" sz="3733" dirty="0">
                <a:latin typeface="Courier New" pitchFamily="49" charset="0"/>
                <a:cs typeface="Courier New" pitchFamily="49" charset="0"/>
              </a:rPr>
              <a:t> </a:t>
            </a:r>
            <a:r>
              <a:rPr lang="en-US" sz="3733" dirty="0" err="1">
                <a:latin typeface="Courier New" pitchFamily="49" charset="0"/>
                <a:cs typeface="Courier New" pitchFamily="49" charset="0"/>
              </a:rPr>
              <a:t>drbd</a:t>
            </a:r>
            <a:endParaRPr lang="en-US" sz="3733" dirty="0">
              <a:latin typeface="Courier New" pitchFamily="49" charset="0"/>
              <a:cs typeface="Courier New" pitchFamily="49" charset="0"/>
            </a:endParaRPr>
          </a:p>
          <a:p>
            <a:pPr marL="0" indent="0">
              <a:buNone/>
            </a:pPr>
            <a:r>
              <a:rPr lang="en-US" sz="3733" dirty="0">
                <a:latin typeface="Courier New" pitchFamily="49" charset="0"/>
                <a:cs typeface="Courier New" pitchFamily="49" charset="0"/>
              </a:rPr>
              <a:t># </a:t>
            </a:r>
            <a:r>
              <a:rPr lang="en-US" sz="3733" dirty="0" err="1">
                <a:latin typeface="Courier New" pitchFamily="49" charset="0"/>
                <a:cs typeface="Courier New" pitchFamily="49" charset="0"/>
              </a:rPr>
              <a:t>chkconfig</a:t>
            </a:r>
            <a:r>
              <a:rPr lang="en-US" sz="3733" dirty="0">
                <a:latin typeface="Courier New" pitchFamily="49" charset="0"/>
                <a:cs typeface="Courier New" pitchFamily="49" charset="0"/>
              </a:rPr>
              <a:t> heartbeat on</a:t>
            </a:r>
          </a:p>
          <a:p>
            <a:pPr marL="0" indent="0">
              <a:buNone/>
            </a:pPr>
            <a:r>
              <a:rPr lang="en-US" sz="3733" dirty="0">
                <a:latin typeface="Courier New" pitchFamily="49" charset="0"/>
                <a:cs typeface="Courier New" pitchFamily="49" charset="0"/>
              </a:rPr>
              <a:t># </a:t>
            </a:r>
            <a:r>
              <a:rPr lang="en-US" sz="3733" dirty="0" err="1">
                <a:latin typeface="Courier New" pitchFamily="49" charset="0"/>
                <a:cs typeface="Courier New" pitchFamily="49" charset="0"/>
              </a:rPr>
              <a:t>chkconfig</a:t>
            </a:r>
            <a:r>
              <a:rPr lang="en-US" sz="3733" dirty="0">
                <a:latin typeface="Courier New" pitchFamily="49" charset="0"/>
                <a:cs typeface="Courier New" pitchFamily="49" charset="0"/>
              </a:rPr>
              <a:t> </a:t>
            </a:r>
            <a:r>
              <a:rPr lang="en-US" sz="3733" dirty="0" err="1">
                <a:latin typeface="Courier New" pitchFamily="49" charset="0"/>
                <a:cs typeface="Courier New" pitchFamily="49" charset="0"/>
              </a:rPr>
              <a:t>drbd</a:t>
            </a:r>
            <a:r>
              <a:rPr lang="en-US" sz="3733" dirty="0">
                <a:latin typeface="Courier New" pitchFamily="49" charset="0"/>
                <a:cs typeface="Courier New" pitchFamily="49" charset="0"/>
              </a:rPr>
              <a:t> on</a:t>
            </a:r>
          </a:p>
        </p:txBody>
      </p:sp>
    </p:spTree>
    <p:extLst>
      <p:ext uri="{BB962C8B-B14F-4D97-AF65-F5344CB8AC3E}">
        <p14:creationId xmlns:p14="http://schemas.microsoft.com/office/powerpoint/2010/main" val="42076503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call our hosts in name</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Edit the hosts configuration as following</a:t>
            </a:r>
          </a:p>
          <a:p>
            <a:pPr marL="0" indent="0">
              <a:buNone/>
            </a:pPr>
            <a:endParaRPr lang="en-US" dirty="0"/>
          </a:p>
          <a:p>
            <a:pPr marL="0" indent="0">
              <a:buNone/>
            </a:pPr>
            <a:r>
              <a:rPr lang="en-US" dirty="0" smtClean="0">
                <a:latin typeface="Courier New" pitchFamily="49" charset="0"/>
                <a:cs typeface="Courier New" pitchFamily="49" charset="0"/>
              </a:rPr>
              <a:t># vi /</a:t>
            </a:r>
            <a:r>
              <a:rPr lang="en-US" dirty="0" err="1" smtClean="0">
                <a:latin typeface="Courier New" pitchFamily="49" charset="0"/>
                <a:cs typeface="Courier New" pitchFamily="49" charset="0"/>
              </a:rPr>
              <a:t>etc</a:t>
            </a:r>
            <a:r>
              <a:rPr lang="en-US" dirty="0" smtClean="0">
                <a:latin typeface="Courier New" pitchFamily="49" charset="0"/>
                <a:cs typeface="Courier New" pitchFamily="49" charset="0"/>
              </a:rPr>
              <a:t>/hosts</a:t>
            </a:r>
          </a:p>
          <a:p>
            <a:pPr marL="0" indent="0">
              <a:buNone/>
            </a:pPr>
            <a:endParaRPr lang="en-US" dirty="0" smtClean="0">
              <a:latin typeface="Courier New" pitchFamily="49" charset="0"/>
              <a:cs typeface="Courier New" pitchFamily="49" charset="0"/>
            </a:endParaRPr>
          </a:p>
          <a:p>
            <a:pPr marL="0" indent="0">
              <a:buNone/>
            </a:pPr>
            <a:r>
              <a:rPr lang="en-US" dirty="0" smtClean="0">
                <a:latin typeface="Courier New" pitchFamily="49" charset="0"/>
                <a:cs typeface="Courier New" pitchFamily="49" charset="0"/>
              </a:rPr>
              <a:t>123.0.0.9 active</a:t>
            </a:r>
          </a:p>
          <a:p>
            <a:pPr marL="0" indent="0">
              <a:buNone/>
            </a:pPr>
            <a:r>
              <a:rPr lang="en-US" dirty="0" smtClean="0">
                <a:latin typeface="Courier New" pitchFamily="49" charset="0"/>
                <a:cs typeface="Courier New" pitchFamily="49" charset="0"/>
              </a:rPr>
              <a:t>123.0.0.11 standby</a:t>
            </a:r>
            <a:endParaRPr lang="en-US" dirty="0">
              <a:latin typeface="Courier New" pitchFamily="49" charset="0"/>
              <a:cs typeface="Courier New" pitchFamily="49" charset="0"/>
            </a:endParaRPr>
          </a:p>
        </p:txBody>
      </p:sp>
    </p:spTree>
    <p:extLst>
      <p:ext uri="{BB962C8B-B14F-4D97-AF65-F5344CB8AC3E}">
        <p14:creationId xmlns:p14="http://schemas.microsoft.com/office/powerpoint/2010/main" val="30561575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Replication Setup</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Lets start with creating a un-mounted partition for replication.</a:t>
            </a:r>
          </a:p>
          <a:p>
            <a:pPr marL="0" indent="0">
              <a:buNone/>
            </a:pPr>
            <a:endParaRPr lang="en-US" dirty="0" smtClean="0"/>
          </a:p>
          <a:p>
            <a:pPr marL="0" indent="0">
              <a:buNone/>
            </a:pPr>
            <a:r>
              <a:rPr lang="en-US" dirty="0" smtClean="0"/>
              <a:t>Here we have </a:t>
            </a:r>
          </a:p>
          <a:p>
            <a:pPr marL="0" indent="0">
              <a:buNone/>
            </a:pPr>
            <a:endParaRPr lang="en-US" dirty="0"/>
          </a:p>
          <a:p>
            <a:pPr marL="0" indent="0">
              <a:buNone/>
            </a:pPr>
            <a:r>
              <a:rPr lang="en-US" dirty="0" smtClean="0"/>
              <a:t>/</a:t>
            </a:r>
            <a:r>
              <a:rPr lang="en-US" dirty="0" err="1" smtClean="0"/>
              <a:t>dev</a:t>
            </a:r>
            <a:r>
              <a:rPr lang="en-US" dirty="0" smtClean="0"/>
              <a:t>/sda3</a:t>
            </a:r>
            <a:endParaRPr lang="en-US" dirty="0"/>
          </a:p>
        </p:txBody>
      </p:sp>
    </p:spTree>
    <p:extLst>
      <p:ext uri="{BB962C8B-B14F-4D97-AF65-F5344CB8AC3E}">
        <p14:creationId xmlns:p14="http://schemas.microsoft.com/office/powerpoint/2010/main" val="23743797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Replication Setup</a:t>
            </a:r>
            <a:endParaRPr lang="en-US" dirty="0"/>
          </a:p>
        </p:txBody>
      </p:sp>
      <p:sp>
        <p:nvSpPr>
          <p:cNvPr id="4" name="Content Placeholder 3"/>
          <p:cNvSpPr>
            <a:spLocks noGrp="1"/>
          </p:cNvSpPr>
          <p:nvPr>
            <p:ph sz="half" idx="1"/>
          </p:nvPr>
        </p:nvSpPr>
        <p:spPr/>
        <p:txBody>
          <a:bodyPr>
            <a:normAutofit/>
          </a:bodyPr>
          <a:lstStyle/>
          <a:p>
            <a:pPr marL="0" indent="0">
              <a:buNone/>
            </a:pPr>
            <a:endParaRPr lang="en-US" sz="3200" dirty="0"/>
          </a:p>
          <a:p>
            <a:pPr marL="0" indent="0">
              <a:buNone/>
            </a:pPr>
            <a:endParaRPr lang="en-US" sz="3200" dirty="0"/>
          </a:p>
          <a:p>
            <a:pPr marL="0" indent="0">
              <a:buNone/>
            </a:pPr>
            <a:r>
              <a:rPr lang="en-US" sz="3200" dirty="0"/>
              <a:t>Lets start working in file /</a:t>
            </a:r>
            <a:r>
              <a:rPr lang="en-US" sz="3200" dirty="0" err="1"/>
              <a:t>etc</a:t>
            </a:r>
            <a:r>
              <a:rPr lang="en-US" sz="3200" dirty="0"/>
              <a:t>/</a:t>
            </a:r>
            <a:r>
              <a:rPr lang="en-US" sz="3200" dirty="0" err="1"/>
              <a:t>drbd.conf</a:t>
            </a:r>
            <a:endParaRPr lang="en-US" sz="3200" dirty="0"/>
          </a:p>
        </p:txBody>
      </p:sp>
      <p:sp>
        <p:nvSpPr>
          <p:cNvPr id="5" name="Content Placeholder 4"/>
          <p:cNvSpPr>
            <a:spLocks noGrp="1"/>
          </p:cNvSpPr>
          <p:nvPr>
            <p:ph sz="half" idx="2"/>
          </p:nvPr>
        </p:nvSpPr>
        <p:spPr>
          <a:xfrm>
            <a:off x="5412347" y="1065772"/>
            <a:ext cx="5181600" cy="4351338"/>
          </a:xfrm>
        </p:spPr>
        <p:txBody>
          <a:bodyPr>
            <a:noAutofit/>
          </a:bodyPr>
          <a:lstStyle/>
          <a:p>
            <a:pPr marL="0" indent="0">
              <a:spcBef>
                <a:spcPts val="0"/>
              </a:spcBef>
              <a:buNone/>
            </a:pPr>
            <a:r>
              <a:rPr lang="en-US" sz="1600" dirty="0"/>
              <a:t>global { usage-count no; }</a:t>
            </a:r>
          </a:p>
          <a:p>
            <a:pPr marL="0" indent="0">
              <a:spcBef>
                <a:spcPts val="0"/>
              </a:spcBef>
              <a:buNone/>
            </a:pPr>
            <a:r>
              <a:rPr lang="en-US" sz="1600" dirty="0"/>
              <a:t>resource r0 {</a:t>
            </a:r>
          </a:p>
          <a:p>
            <a:pPr marL="0" indent="0">
              <a:spcBef>
                <a:spcPts val="0"/>
              </a:spcBef>
              <a:buNone/>
            </a:pPr>
            <a:r>
              <a:rPr lang="en-US" sz="1600" dirty="0"/>
              <a:t>protocol C;</a:t>
            </a:r>
          </a:p>
          <a:p>
            <a:pPr marL="0" indent="0">
              <a:spcBef>
                <a:spcPts val="0"/>
              </a:spcBef>
              <a:buNone/>
            </a:pPr>
            <a:r>
              <a:rPr lang="en-US" sz="1600" dirty="0"/>
              <a:t>startup { </a:t>
            </a:r>
            <a:r>
              <a:rPr lang="en-US" sz="1600" dirty="0" err="1"/>
              <a:t>wfc</a:t>
            </a:r>
            <a:r>
              <a:rPr lang="en-US" sz="1600" dirty="0"/>
              <a:t>-timeout 10; </a:t>
            </a:r>
            <a:r>
              <a:rPr lang="en-US" sz="1600" dirty="0" err="1"/>
              <a:t>degr</a:t>
            </a:r>
            <a:r>
              <a:rPr lang="en-US" sz="1600" dirty="0"/>
              <a:t>-</a:t>
            </a:r>
            <a:r>
              <a:rPr lang="en-US" sz="1600" dirty="0" err="1"/>
              <a:t>wfc</a:t>
            </a:r>
            <a:r>
              <a:rPr lang="en-US" sz="1600" dirty="0"/>
              <a:t>-timeout 30; }</a:t>
            </a:r>
          </a:p>
          <a:p>
            <a:pPr marL="0" indent="0">
              <a:spcBef>
                <a:spcPts val="0"/>
              </a:spcBef>
              <a:buNone/>
            </a:pPr>
            <a:r>
              <a:rPr lang="en-US" sz="1600" dirty="0"/>
              <a:t>disk { on-</a:t>
            </a:r>
            <a:r>
              <a:rPr lang="en-US" sz="1600" dirty="0" err="1"/>
              <a:t>io</a:t>
            </a:r>
            <a:r>
              <a:rPr lang="en-US" sz="1600" dirty="0"/>
              <a:t>-error detach; }</a:t>
            </a:r>
          </a:p>
          <a:p>
            <a:pPr marL="0" indent="0">
              <a:spcBef>
                <a:spcPts val="0"/>
              </a:spcBef>
              <a:buNone/>
            </a:pPr>
            <a:r>
              <a:rPr lang="en-US" sz="1600" dirty="0"/>
              <a:t>net {</a:t>
            </a:r>
          </a:p>
          <a:p>
            <a:pPr marL="0" indent="0">
              <a:spcBef>
                <a:spcPts val="0"/>
              </a:spcBef>
              <a:buNone/>
            </a:pPr>
            <a:r>
              <a:rPr lang="en-US" sz="1600" dirty="0"/>
              <a:t>after-sb-0pri discard-least-changes;</a:t>
            </a:r>
          </a:p>
          <a:p>
            <a:pPr marL="0" indent="0">
              <a:spcBef>
                <a:spcPts val="0"/>
              </a:spcBef>
              <a:buNone/>
            </a:pPr>
            <a:r>
              <a:rPr lang="en-US" sz="1600" dirty="0"/>
              <a:t>after-sb-1pri discard-secondary;</a:t>
            </a:r>
          </a:p>
          <a:p>
            <a:pPr marL="0" indent="0">
              <a:spcBef>
                <a:spcPts val="0"/>
              </a:spcBef>
              <a:buNone/>
            </a:pPr>
            <a:r>
              <a:rPr lang="en-US" sz="1600" dirty="0"/>
              <a:t>after-sb-2pri call-</a:t>
            </a:r>
            <a:r>
              <a:rPr lang="en-US" sz="1600" dirty="0" err="1"/>
              <a:t>pri</a:t>
            </a:r>
            <a:r>
              <a:rPr lang="en-US" sz="1600" dirty="0"/>
              <a:t>-lost-after-</a:t>
            </a:r>
            <a:r>
              <a:rPr lang="en-US" sz="1600" dirty="0" err="1"/>
              <a:t>sb</a:t>
            </a:r>
            <a:r>
              <a:rPr lang="en-US" sz="1600" dirty="0"/>
              <a:t>;</a:t>
            </a:r>
          </a:p>
          <a:p>
            <a:pPr marL="0" indent="0">
              <a:spcBef>
                <a:spcPts val="0"/>
              </a:spcBef>
              <a:buNone/>
            </a:pPr>
            <a:r>
              <a:rPr lang="en-US" sz="1600" dirty="0"/>
              <a:t>cram-</a:t>
            </a:r>
            <a:r>
              <a:rPr lang="en-US" sz="1600" dirty="0" err="1"/>
              <a:t>hmac</a:t>
            </a:r>
            <a:r>
              <a:rPr lang="en-US" sz="1600" dirty="0"/>
              <a:t>-</a:t>
            </a:r>
            <a:r>
              <a:rPr lang="en-US" sz="1600" dirty="0" err="1"/>
              <a:t>alg</a:t>
            </a:r>
            <a:r>
              <a:rPr lang="en-US" sz="1600" dirty="0"/>
              <a:t> "sha1";</a:t>
            </a:r>
          </a:p>
          <a:p>
            <a:pPr marL="0" indent="0">
              <a:spcBef>
                <a:spcPts val="0"/>
              </a:spcBef>
              <a:buNone/>
            </a:pPr>
            <a:r>
              <a:rPr lang="en-US" sz="1600" dirty="0"/>
              <a:t>shared-secret "bdnog3";</a:t>
            </a:r>
          </a:p>
          <a:p>
            <a:pPr marL="0" indent="0">
              <a:spcBef>
                <a:spcPts val="0"/>
              </a:spcBef>
              <a:buNone/>
            </a:pPr>
            <a:r>
              <a:rPr lang="en-US" sz="1600" dirty="0"/>
              <a:t>}</a:t>
            </a:r>
          </a:p>
          <a:p>
            <a:pPr marL="0" indent="0">
              <a:spcBef>
                <a:spcPts val="0"/>
              </a:spcBef>
              <a:buNone/>
            </a:pPr>
            <a:r>
              <a:rPr lang="en-US" sz="1600" dirty="0" err="1"/>
              <a:t>syncer</a:t>
            </a:r>
            <a:r>
              <a:rPr lang="en-US" sz="1600" dirty="0"/>
              <a:t> { rate 10M; }</a:t>
            </a:r>
          </a:p>
          <a:p>
            <a:pPr marL="0" indent="0">
              <a:spcBef>
                <a:spcPts val="0"/>
              </a:spcBef>
              <a:buNone/>
            </a:pPr>
            <a:r>
              <a:rPr lang="en-US" sz="1600" dirty="0"/>
              <a:t>on active {</a:t>
            </a:r>
          </a:p>
          <a:p>
            <a:pPr marL="0" indent="0">
              <a:spcBef>
                <a:spcPts val="0"/>
              </a:spcBef>
              <a:buNone/>
            </a:pPr>
            <a:r>
              <a:rPr lang="en-US" sz="1600" dirty="0"/>
              <a:t>device /</a:t>
            </a:r>
            <a:r>
              <a:rPr lang="en-US" sz="1600" dirty="0" err="1"/>
              <a:t>dev</a:t>
            </a:r>
            <a:r>
              <a:rPr lang="en-US" sz="1600" dirty="0"/>
              <a:t>/drbd0;</a:t>
            </a:r>
          </a:p>
          <a:p>
            <a:pPr marL="0" indent="0">
              <a:spcBef>
                <a:spcPts val="0"/>
              </a:spcBef>
              <a:buNone/>
            </a:pPr>
            <a:r>
              <a:rPr lang="en-US" sz="1600" dirty="0"/>
              <a:t>disk /</a:t>
            </a:r>
            <a:r>
              <a:rPr lang="en-US" sz="1600" dirty="0" err="1"/>
              <a:t>dev</a:t>
            </a:r>
            <a:r>
              <a:rPr lang="en-US" sz="1600" dirty="0"/>
              <a:t>/sda3;</a:t>
            </a:r>
          </a:p>
          <a:p>
            <a:pPr marL="0" indent="0">
              <a:spcBef>
                <a:spcPts val="0"/>
              </a:spcBef>
              <a:buNone/>
            </a:pPr>
            <a:r>
              <a:rPr lang="en-US" sz="1600" dirty="0"/>
              <a:t>address 10.10.10.1:7788;</a:t>
            </a:r>
          </a:p>
          <a:p>
            <a:pPr marL="0" indent="0">
              <a:spcBef>
                <a:spcPts val="0"/>
              </a:spcBef>
              <a:buNone/>
            </a:pPr>
            <a:r>
              <a:rPr lang="en-US" sz="1600" dirty="0"/>
              <a:t>meta-disk internal;</a:t>
            </a:r>
          </a:p>
          <a:p>
            <a:pPr marL="0" indent="0">
              <a:spcBef>
                <a:spcPts val="0"/>
              </a:spcBef>
              <a:buNone/>
            </a:pPr>
            <a:r>
              <a:rPr lang="en-US" sz="1600" dirty="0"/>
              <a:t>}</a:t>
            </a:r>
          </a:p>
          <a:p>
            <a:pPr marL="0" indent="0">
              <a:spcBef>
                <a:spcPts val="0"/>
              </a:spcBef>
              <a:buNone/>
            </a:pPr>
            <a:r>
              <a:rPr lang="en-US" sz="1600" dirty="0"/>
              <a:t>on standby {</a:t>
            </a:r>
          </a:p>
          <a:p>
            <a:pPr marL="0" indent="0">
              <a:spcBef>
                <a:spcPts val="0"/>
              </a:spcBef>
              <a:buNone/>
            </a:pPr>
            <a:r>
              <a:rPr lang="en-US" sz="1600" dirty="0"/>
              <a:t>device /</a:t>
            </a:r>
            <a:r>
              <a:rPr lang="en-US" sz="1600" dirty="0" err="1"/>
              <a:t>dev</a:t>
            </a:r>
            <a:r>
              <a:rPr lang="en-US" sz="1600" dirty="0"/>
              <a:t>/drbd0;</a:t>
            </a:r>
          </a:p>
          <a:p>
            <a:pPr marL="0" indent="0">
              <a:spcBef>
                <a:spcPts val="0"/>
              </a:spcBef>
              <a:buNone/>
            </a:pPr>
            <a:r>
              <a:rPr lang="en-US" sz="1600" dirty="0"/>
              <a:t>disk /</a:t>
            </a:r>
            <a:r>
              <a:rPr lang="en-US" sz="1600" dirty="0" err="1"/>
              <a:t>dev</a:t>
            </a:r>
            <a:r>
              <a:rPr lang="en-US" sz="1600" dirty="0"/>
              <a:t>/sda3;</a:t>
            </a:r>
          </a:p>
          <a:p>
            <a:pPr marL="0" indent="0">
              <a:spcBef>
                <a:spcPts val="0"/>
              </a:spcBef>
              <a:buNone/>
            </a:pPr>
            <a:r>
              <a:rPr lang="en-US" sz="1600" dirty="0"/>
              <a:t>address 10.10.10.2:7788;</a:t>
            </a:r>
          </a:p>
          <a:p>
            <a:pPr marL="0" indent="0">
              <a:spcBef>
                <a:spcPts val="0"/>
              </a:spcBef>
              <a:buNone/>
            </a:pPr>
            <a:r>
              <a:rPr lang="en-US" sz="1600" dirty="0"/>
              <a:t>meta-disk internal;</a:t>
            </a:r>
          </a:p>
          <a:p>
            <a:pPr marL="0" indent="0">
              <a:spcBef>
                <a:spcPts val="0"/>
              </a:spcBef>
              <a:buNone/>
            </a:pPr>
            <a:r>
              <a:rPr lang="en-US" sz="1600" dirty="0"/>
              <a:t>}</a:t>
            </a:r>
          </a:p>
          <a:p>
            <a:pPr marL="0" indent="0">
              <a:spcBef>
                <a:spcPts val="0"/>
              </a:spcBef>
              <a:buNone/>
            </a:pPr>
            <a:r>
              <a:rPr lang="en-US" sz="1600" dirty="0"/>
              <a:t>}</a:t>
            </a:r>
          </a:p>
        </p:txBody>
      </p:sp>
    </p:spTree>
    <p:extLst>
      <p:ext uri="{BB962C8B-B14F-4D97-AF65-F5344CB8AC3E}">
        <p14:creationId xmlns:p14="http://schemas.microsoft.com/office/powerpoint/2010/main" val="10410629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Replication Setup</a:t>
            </a:r>
            <a:endParaRPr lang="en-US" dirty="0"/>
          </a:p>
        </p:txBody>
      </p:sp>
      <p:sp>
        <p:nvSpPr>
          <p:cNvPr id="4" name="Content Placeholder 3"/>
          <p:cNvSpPr>
            <a:spLocks noGrp="1"/>
          </p:cNvSpPr>
          <p:nvPr>
            <p:ph sz="half" idx="1"/>
          </p:nvPr>
        </p:nvSpPr>
        <p:spPr>
          <a:xfrm>
            <a:off x="838200" y="1825625"/>
            <a:ext cx="10515600" cy="4351338"/>
          </a:xfrm>
        </p:spPr>
        <p:txBody>
          <a:bodyPr>
            <a:normAutofit/>
          </a:bodyPr>
          <a:lstStyle/>
          <a:p>
            <a:pPr marL="0" indent="0">
              <a:spcBef>
                <a:spcPts val="0"/>
              </a:spcBef>
              <a:buNone/>
            </a:pPr>
            <a:r>
              <a:rPr lang="en-US" sz="1600" dirty="0" smtClean="0"/>
              <a:t>To have the both server under the best practice is;</a:t>
            </a:r>
          </a:p>
          <a:p>
            <a:pPr marL="0" indent="0">
              <a:spcBef>
                <a:spcPts val="0"/>
              </a:spcBef>
              <a:buNone/>
            </a:pPr>
            <a:endParaRPr lang="en-US" sz="1600" dirty="0"/>
          </a:p>
          <a:p>
            <a:pPr marL="0" indent="0">
              <a:spcBef>
                <a:spcPts val="0"/>
              </a:spcBef>
              <a:buNone/>
            </a:pPr>
            <a:r>
              <a:rPr lang="en-US" sz="1600" dirty="0" err="1">
                <a:latin typeface="Courier New" panose="02070309020205020404" pitchFamily="49" charset="0"/>
                <a:cs typeface="Courier New" panose="02070309020205020404" pitchFamily="49" charset="0"/>
              </a:rPr>
              <a:t>scp</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etc</a:t>
            </a:r>
            <a:r>
              <a:rPr lang="en-US" sz="1600" dirty="0">
                <a:latin typeface="Courier New" panose="02070309020205020404" pitchFamily="49" charset="0"/>
                <a:cs typeface="Courier New" panose="02070309020205020404" pitchFamily="49" charset="0"/>
              </a:rPr>
              <a:t>/</a:t>
            </a:r>
            <a:r>
              <a:rPr lang="en-US" sz="1600" dirty="0" err="1">
                <a:latin typeface="Courier New" panose="02070309020205020404" pitchFamily="49" charset="0"/>
                <a:cs typeface="Courier New" panose="02070309020205020404" pitchFamily="49" charset="0"/>
              </a:rPr>
              <a:t>drbd.conf</a:t>
            </a: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root@standby:/</a:t>
            </a:r>
            <a:r>
              <a:rPr lang="en-US" sz="1600" dirty="0" err="1">
                <a:latin typeface="Courier New" panose="02070309020205020404" pitchFamily="49" charset="0"/>
                <a:cs typeface="Courier New" panose="02070309020205020404" pitchFamily="49" charset="0"/>
              </a:rPr>
              <a:t>etc</a:t>
            </a:r>
            <a:r>
              <a:rPr lang="en-US" sz="1600" dirty="0" smtClean="0">
                <a:latin typeface="Courier New" panose="02070309020205020404" pitchFamily="49" charset="0"/>
                <a:cs typeface="Courier New" panose="02070309020205020404" pitchFamily="49" charset="0"/>
              </a:rPr>
              <a:t>/</a:t>
            </a:r>
          </a:p>
          <a:p>
            <a:pPr marL="0" indent="0">
              <a:spcBef>
                <a:spcPts val="0"/>
              </a:spcBef>
              <a:buNone/>
            </a:pPr>
            <a:endParaRPr lang="en-US" sz="1600" dirty="0"/>
          </a:p>
          <a:p>
            <a:pPr marL="0" indent="0">
              <a:spcBef>
                <a:spcPts val="0"/>
              </a:spcBef>
              <a:buNone/>
            </a:pPr>
            <a:r>
              <a:rPr lang="en-US" sz="1600" dirty="0"/>
              <a:t>Initialize the meta-data area on disk before starting </a:t>
            </a:r>
            <a:r>
              <a:rPr lang="en-US" sz="1600" dirty="0" err="1"/>
              <a:t>drbd</a:t>
            </a:r>
            <a:r>
              <a:rPr lang="en-US" sz="1600" dirty="0"/>
              <a:t> (! on both server</a:t>
            </a:r>
            <a:r>
              <a:rPr lang="en-US" sz="1600" dirty="0" smtClean="0"/>
              <a:t>!)</a:t>
            </a:r>
          </a:p>
          <a:p>
            <a:pPr marL="0" indent="0">
              <a:spcBef>
                <a:spcPts val="0"/>
              </a:spcBef>
              <a:buNone/>
            </a:pPr>
            <a:endParaRPr lang="en-US" sz="1600" dirty="0"/>
          </a:p>
          <a:p>
            <a:pPr marL="0" indent="0">
              <a:spcBef>
                <a:spcPts val="0"/>
              </a:spcBef>
              <a:buNone/>
            </a:pPr>
            <a:r>
              <a:rPr lang="en-US" sz="1600" dirty="0" err="1">
                <a:latin typeface="Courier New" panose="02070309020205020404" pitchFamily="49" charset="0"/>
                <a:cs typeface="Courier New" panose="02070309020205020404" pitchFamily="49" charset="0"/>
              </a:rPr>
              <a:t>drbdadm</a:t>
            </a:r>
            <a:r>
              <a:rPr lang="en-US" sz="1600" dirty="0">
                <a:latin typeface="Courier New" panose="02070309020205020404" pitchFamily="49" charset="0"/>
                <a:cs typeface="Courier New" panose="02070309020205020404" pitchFamily="49" charset="0"/>
              </a:rPr>
              <a:t> create-md </a:t>
            </a:r>
            <a:r>
              <a:rPr lang="en-US" sz="1600" dirty="0" smtClean="0">
                <a:latin typeface="Courier New" panose="02070309020205020404" pitchFamily="49" charset="0"/>
                <a:cs typeface="Courier New" panose="02070309020205020404" pitchFamily="49" charset="0"/>
              </a:rPr>
              <a:t>r0</a:t>
            </a:r>
          </a:p>
          <a:p>
            <a:pPr marL="0" indent="0">
              <a:spcBef>
                <a:spcPts val="0"/>
              </a:spcBef>
              <a:buNone/>
            </a:pPr>
            <a:endParaRPr lang="en-US" sz="1600" dirty="0"/>
          </a:p>
          <a:p>
            <a:pPr marL="0" indent="0">
              <a:spcBef>
                <a:spcPts val="0"/>
              </a:spcBef>
              <a:buNone/>
            </a:pPr>
            <a:r>
              <a:rPr lang="en-US" sz="1600" dirty="0"/>
              <a:t>Start </a:t>
            </a:r>
            <a:r>
              <a:rPr lang="en-US" sz="1600" dirty="0" err="1"/>
              <a:t>drbd</a:t>
            </a:r>
            <a:r>
              <a:rPr lang="en-US" sz="1600" dirty="0"/>
              <a:t> on both nodes (service </a:t>
            </a:r>
            <a:r>
              <a:rPr lang="en-US" sz="1600" dirty="0" err="1"/>
              <a:t>drbd</a:t>
            </a:r>
            <a:r>
              <a:rPr lang="en-US" sz="1600" dirty="0"/>
              <a:t> start</a:t>
            </a:r>
            <a:r>
              <a:rPr lang="en-US" sz="1600" dirty="0" smtClean="0"/>
              <a:t>)</a:t>
            </a:r>
          </a:p>
          <a:p>
            <a:pPr marL="0" indent="0">
              <a:spcBef>
                <a:spcPts val="0"/>
              </a:spcBef>
              <a:buNone/>
            </a:pPr>
            <a:endParaRPr lang="en-US" sz="1600" dirty="0"/>
          </a:p>
          <a:p>
            <a:pPr marL="0" indent="0">
              <a:spcBef>
                <a:spcPts val="0"/>
              </a:spcBef>
              <a:buNone/>
            </a:pPr>
            <a:r>
              <a:rPr lang="en-US" sz="1600" dirty="0">
                <a:latin typeface="Courier New" panose="02070309020205020404" pitchFamily="49" charset="0"/>
                <a:cs typeface="Courier New" panose="02070309020205020404" pitchFamily="49" charset="0"/>
              </a:rPr>
              <a:t>s</a:t>
            </a:r>
            <a:r>
              <a:rPr lang="en-US" sz="1600" dirty="0" smtClean="0">
                <a:latin typeface="Courier New" panose="02070309020205020404" pitchFamily="49" charset="0"/>
                <a:cs typeface="Courier New" panose="02070309020205020404" pitchFamily="49" charset="0"/>
              </a:rPr>
              <a:t>ervice </a:t>
            </a:r>
            <a:r>
              <a:rPr lang="en-US" sz="1600" dirty="0" err="1" smtClean="0">
                <a:latin typeface="Courier New" panose="02070309020205020404" pitchFamily="49" charset="0"/>
                <a:cs typeface="Courier New" panose="02070309020205020404" pitchFamily="49" charset="0"/>
              </a:rPr>
              <a:t>drbd</a:t>
            </a:r>
            <a:r>
              <a:rPr lang="en-US" sz="1600" dirty="0" smtClean="0">
                <a:latin typeface="Courier New" panose="02070309020205020404" pitchFamily="49" charset="0"/>
                <a:cs typeface="Courier New" panose="02070309020205020404" pitchFamily="49" charset="0"/>
              </a:rPr>
              <a:t> start</a:t>
            </a:r>
          </a:p>
          <a:p>
            <a:pPr marL="0" indent="0">
              <a:spcBef>
                <a:spcPts val="0"/>
              </a:spcBef>
              <a:buNone/>
            </a:pPr>
            <a:endParaRPr lang="en-US" sz="1600" dirty="0"/>
          </a:p>
          <a:p>
            <a:pPr marL="0" indent="0">
              <a:spcBef>
                <a:spcPts val="0"/>
              </a:spcBef>
              <a:buNone/>
            </a:pPr>
            <a:r>
              <a:rPr lang="en-US" sz="1600" dirty="0"/>
              <a:t>Verify that both server are </a:t>
            </a:r>
            <a:r>
              <a:rPr lang="en-US" sz="1600" dirty="0" smtClean="0"/>
              <a:t>secondary</a:t>
            </a:r>
          </a:p>
          <a:p>
            <a:pPr marL="0" indent="0">
              <a:spcBef>
                <a:spcPts val="0"/>
              </a:spcBef>
              <a:buNone/>
            </a:pPr>
            <a:endParaRPr lang="en-US" sz="1600" dirty="0"/>
          </a:p>
          <a:p>
            <a:pPr marL="0" indent="0">
              <a:spcBef>
                <a:spcPts val="0"/>
              </a:spcBef>
              <a:buNone/>
            </a:pPr>
            <a:r>
              <a:rPr lang="en-US" sz="1600" dirty="0">
                <a:latin typeface="Courier New" panose="02070309020205020404" pitchFamily="49" charset="0"/>
                <a:cs typeface="Courier New" panose="02070309020205020404" pitchFamily="49" charset="0"/>
              </a:rPr>
              <a:t>cat /</a:t>
            </a:r>
            <a:r>
              <a:rPr lang="en-US" sz="1600" dirty="0" err="1" smtClean="0">
                <a:latin typeface="Courier New" panose="02070309020205020404" pitchFamily="49" charset="0"/>
                <a:cs typeface="Courier New" panose="02070309020205020404" pitchFamily="49" charset="0"/>
              </a:rPr>
              <a:t>proc</a:t>
            </a:r>
            <a:r>
              <a:rPr lang="en-US" sz="1600" dirty="0" smtClean="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drbd</a:t>
            </a:r>
            <a:endParaRPr lang="en-US" sz="1600" dirty="0" smtClean="0">
              <a:latin typeface="Courier New" panose="02070309020205020404" pitchFamily="49" charset="0"/>
              <a:cs typeface="Courier New" panose="02070309020205020404" pitchFamily="49"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04399" y="5069646"/>
            <a:ext cx="7677150" cy="942975"/>
          </a:xfrm>
          <a:prstGeom prst="rect">
            <a:avLst/>
          </a:prstGeom>
        </p:spPr>
      </p:pic>
    </p:spTree>
    <p:extLst>
      <p:ext uri="{BB962C8B-B14F-4D97-AF65-F5344CB8AC3E}">
        <p14:creationId xmlns:p14="http://schemas.microsoft.com/office/powerpoint/2010/main" val="282864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Replication Setup</a:t>
            </a:r>
            <a:endParaRPr lang="en-US" dirty="0"/>
          </a:p>
        </p:txBody>
      </p:sp>
      <p:sp>
        <p:nvSpPr>
          <p:cNvPr id="6" name="Content Placeholder 5"/>
          <p:cNvSpPr>
            <a:spLocks noGrp="1"/>
          </p:cNvSpPr>
          <p:nvPr>
            <p:ph idx="1"/>
          </p:nvPr>
        </p:nvSpPr>
        <p:spPr/>
        <p:txBody>
          <a:bodyPr>
            <a:normAutofit/>
          </a:bodyPr>
          <a:lstStyle/>
          <a:p>
            <a:pPr marL="0" indent="0">
              <a:spcBef>
                <a:spcPts val="0"/>
              </a:spcBef>
              <a:buNone/>
            </a:pPr>
            <a:r>
              <a:rPr lang="en-US" sz="2000" dirty="0"/>
              <a:t>As you can see, both nodes are secondary, which is normal. we need to </a:t>
            </a:r>
            <a:r>
              <a:rPr lang="en-US" sz="2000" dirty="0" smtClean="0"/>
              <a:t>decide which </a:t>
            </a:r>
            <a:r>
              <a:rPr lang="en-US" sz="2000" dirty="0"/>
              <a:t>node will act as a primary now </a:t>
            </a:r>
            <a:r>
              <a:rPr lang="en-US" sz="2000" dirty="0" smtClean="0"/>
              <a:t>(active) </a:t>
            </a:r>
            <a:r>
              <a:rPr lang="en-US" sz="2000" dirty="0"/>
              <a:t>: that will initiate the first </a:t>
            </a:r>
            <a:r>
              <a:rPr lang="en-US" sz="2000" dirty="0" smtClean="0"/>
              <a:t>'full sync</a:t>
            </a:r>
            <a:r>
              <a:rPr lang="en-US" sz="2000" dirty="0"/>
              <a:t>' between the two nodes</a:t>
            </a:r>
            <a:r>
              <a:rPr lang="en-US" sz="2000" dirty="0" smtClean="0"/>
              <a:t>:</a:t>
            </a:r>
          </a:p>
          <a:p>
            <a:pPr marL="0" indent="0">
              <a:spcBef>
                <a:spcPts val="0"/>
              </a:spcBef>
              <a:buNone/>
            </a:pPr>
            <a:endParaRPr lang="en-US" sz="2000" dirty="0"/>
          </a:p>
          <a:p>
            <a:pPr marL="0" indent="0">
              <a:spcBef>
                <a:spcPts val="0"/>
              </a:spcBef>
              <a:buNone/>
            </a:pPr>
            <a:r>
              <a:rPr lang="en-US" sz="2000" dirty="0" err="1">
                <a:latin typeface="Courier New" panose="02070309020205020404" pitchFamily="49" charset="0"/>
                <a:cs typeface="Courier New" panose="02070309020205020404" pitchFamily="49" charset="0"/>
              </a:rPr>
              <a:t>drbdadm</a:t>
            </a:r>
            <a:r>
              <a:rPr lang="en-US" sz="2000" dirty="0">
                <a:latin typeface="Courier New" panose="02070309020205020404" pitchFamily="49" charset="0"/>
                <a:cs typeface="Courier New" panose="02070309020205020404" pitchFamily="49" charset="0"/>
              </a:rPr>
              <a:t> -- --overwrite-data-of-peer primary </a:t>
            </a:r>
            <a:r>
              <a:rPr lang="en-US" sz="2000" dirty="0" smtClean="0">
                <a:latin typeface="Courier New" panose="02070309020205020404" pitchFamily="49" charset="0"/>
                <a:cs typeface="Courier New" panose="02070309020205020404" pitchFamily="49" charset="0"/>
              </a:rPr>
              <a:t>r0</a:t>
            </a:r>
          </a:p>
          <a:p>
            <a:pPr marL="0" indent="0">
              <a:spcBef>
                <a:spcPts val="0"/>
              </a:spcBef>
              <a:buNone/>
            </a:pPr>
            <a:endParaRPr lang="en-US" sz="2000" dirty="0"/>
          </a:p>
          <a:p>
            <a:pPr marL="0" indent="0">
              <a:spcBef>
                <a:spcPts val="0"/>
              </a:spcBef>
              <a:buNone/>
            </a:pPr>
            <a:r>
              <a:rPr lang="en-US" sz="2000" dirty="0"/>
              <a:t>Launch the command and wait until it’s finish </a:t>
            </a:r>
            <a:r>
              <a:rPr lang="en-US" sz="2000" dirty="0" smtClean="0"/>
              <a:t>synchronizing</a:t>
            </a:r>
          </a:p>
          <a:p>
            <a:pPr marL="0" indent="0">
              <a:spcBef>
                <a:spcPts val="0"/>
              </a:spcBef>
              <a:buNone/>
            </a:pPr>
            <a:endParaRPr lang="en-US" sz="2000" dirty="0"/>
          </a:p>
          <a:p>
            <a:pPr marL="0" indent="0">
              <a:spcBef>
                <a:spcPts val="0"/>
              </a:spcBef>
              <a:buNone/>
            </a:pPr>
            <a:r>
              <a:rPr lang="en-US" sz="2000" dirty="0">
                <a:latin typeface="Courier New" panose="02070309020205020404" pitchFamily="49" charset="0"/>
                <a:cs typeface="Courier New" panose="02070309020205020404" pitchFamily="49" charset="0"/>
              </a:rPr>
              <a:t>watch -n 1 cat /</a:t>
            </a:r>
            <a:r>
              <a:rPr lang="en-US" sz="2000" dirty="0" err="1" smtClean="0">
                <a:latin typeface="Courier New" panose="02070309020205020404" pitchFamily="49" charset="0"/>
                <a:cs typeface="Courier New" panose="02070309020205020404" pitchFamily="49" charset="0"/>
              </a:rPr>
              <a:t>proc</a:t>
            </a:r>
            <a:r>
              <a:rPr lang="en-US" sz="2000" dirty="0" smtClean="0">
                <a:latin typeface="Courier New" panose="02070309020205020404" pitchFamily="49" charset="0"/>
                <a:cs typeface="Courier New" panose="02070309020205020404" pitchFamily="49" charset="0"/>
              </a:rPr>
              <a:t>/</a:t>
            </a:r>
            <a:r>
              <a:rPr lang="en-US" sz="2000" dirty="0" err="1" smtClean="0">
                <a:latin typeface="Courier New" panose="02070309020205020404" pitchFamily="49" charset="0"/>
                <a:cs typeface="Courier New" panose="02070309020205020404" pitchFamily="49" charset="0"/>
              </a:rPr>
              <a:t>drbd</a:t>
            </a:r>
            <a:endParaRPr lang="en-US" sz="2000" dirty="0" smtClean="0">
              <a:latin typeface="Courier New" panose="02070309020205020404" pitchFamily="49" charset="0"/>
              <a:cs typeface="Courier New" panose="02070309020205020404" pitchFamily="49" charset="0"/>
            </a:endParaRPr>
          </a:p>
          <a:p>
            <a:pPr marL="0" indent="0">
              <a:spcBef>
                <a:spcPts val="0"/>
              </a:spcBef>
              <a:buNone/>
            </a:pPr>
            <a:endParaRPr lang="en-US" sz="2000" dirty="0">
              <a:latin typeface="Courier New" panose="02070309020205020404" pitchFamily="49" charset="0"/>
              <a:cs typeface="Courier New" panose="02070309020205020404" pitchFamily="49" charset="0"/>
            </a:endParaRPr>
          </a:p>
          <a:p>
            <a:pPr marL="0" indent="0">
              <a:spcBef>
                <a:spcPts val="0"/>
              </a:spcBef>
              <a:buNone/>
            </a:pPr>
            <a:r>
              <a:rPr lang="en-US" sz="2000" dirty="0"/>
              <a:t>We can now format /dev/drbd0 and mount it on </a:t>
            </a:r>
            <a:r>
              <a:rPr lang="en-US" sz="2000" dirty="0" smtClean="0"/>
              <a:t>active:</a:t>
            </a:r>
          </a:p>
          <a:p>
            <a:pPr marL="0" indent="0">
              <a:spcBef>
                <a:spcPts val="0"/>
              </a:spcBef>
              <a:buNone/>
            </a:pPr>
            <a:endParaRPr lang="en-US" sz="2000" dirty="0"/>
          </a:p>
          <a:p>
            <a:pPr marL="0" indent="0">
              <a:buNone/>
            </a:pPr>
            <a:r>
              <a:rPr lang="en-US" sz="2000" dirty="0">
                <a:latin typeface="Courier New" panose="02070309020205020404" pitchFamily="49" charset="0"/>
                <a:cs typeface="Courier New" panose="02070309020205020404" pitchFamily="49" charset="0"/>
              </a:rPr>
              <a:t>mkfs.ext3 /dev/drbd0</a:t>
            </a:r>
          </a:p>
          <a:p>
            <a:pPr marL="0" indent="0">
              <a:buNone/>
            </a:pPr>
            <a:r>
              <a:rPr lang="en-US" sz="2000" dirty="0" err="1">
                <a:latin typeface="Courier New" panose="02070309020205020404" pitchFamily="49" charset="0"/>
                <a:cs typeface="Courier New" panose="02070309020205020404" pitchFamily="49" charset="0"/>
              </a:rPr>
              <a:t>mkdir</a:t>
            </a:r>
            <a:r>
              <a:rPr lang="en-US" sz="2000" dirty="0">
                <a:latin typeface="Courier New" panose="02070309020205020404" pitchFamily="49" charset="0"/>
                <a:cs typeface="Courier New" panose="02070309020205020404" pitchFamily="49" charset="0"/>
              </a:rPr>
              <a:t> /replica</a:t>
            </a:r>
          </a:p>
          <a:p>
            <a:pPr marL="0" indent="0">
              <a:buNone/>
            </a:pPr>
            <a:r>
              <a:rPr lang="en-US" sz="2000" dirty="0">
                <a:latin typeface="Courier New" panose="02070309020205020404" pitchFamily="49" charset="0"/>
                <a:cs typeface="Courier New" panose="02070309020205020404" pitchFamily="49" charset="0"/>
              </a:rPr>
              <a:t>mount /dev/drbd0 /</a:t>
            </a:r>
            <a:r>
              <a:rPr lang="en-US" sz="2000" dirty="0" smtClean="0">
                <a:latin typeface="Courier New" panose="02070309020205020404" pitchFamily="49" charset="0"/>
                <a:cs typeface="Courier New" panose="02070309020205020404" pitchFamily="49" charset="0"/>
              </a:rPr>
              <a:t>replica</a:t>
            </a:r>
          </a:p>
          <a:p>
            <a:pPr marL="0" indent="0">
              <a:spcBef>
                <a:spcPts val="0"/>
              </a:spcBef>
              <a:buNone/>
            </a:pPr>
            <a:endParaRPr lang="en-US" sz="2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3650436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Replication Setup</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08418" y="1468192"/>
            <a:ext cx="9583582" cy="5388134"/>
          </a:xfrm>
          <a:prstGeom prst="rect">
            <a:avLst/>
          </a:prstGeom>
        </p:spPr>
      </p:pic>
    </p:spTree>
    <p:extLst>
      <p:ext uri="{BB962C8B-B14F-4D97-AF65-F5344CB8AC3E}">
        <p14:creationId xmlns:p14="http://schemas.microsoft.com/office/powerpoint/2010/main" val="37949865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Replication Setup</a:t>
            </a:r>
            <a:endParaRPr lang="en-US" dirty="0"/>
          </a:p>
        </p:txBody>
      </p:sp>
      <p:sp>
        <p:nvSpPr>
          <p:cNvPr id="3" name="Content Placeholder 2"/>
          <p:cNvSpPr>
            <a:spLocks noGrp="1"/>
          </p:cNvSpPr>
          <p:nvPr>
            <p:ph idx="1"/>
          </p:nvPr>
        </p:nvSpPr>
        <p:spPr/>
        <p:txBody>
          <a:bodyPr/>
          <a:lstStyle/>
          <a:p>
            <a:pPr marL="0" indent="0">
              <a:buNone/>
            </a:pPr>
            <a:r>
              <a:rPr lang="en-US" dirty="0"/>
              <a:t>We can determine the role of a server by executing the following</a:t>
            </a:r>
            <a:r>
              <a:rPr lang="en-US" dirty="0" smtClean="0"/>
              <a:t>;</a:t>
            </a:r>
          </a:p>
          <a:p>
            <a:pPr marL="0" indent="0">
              <a:buNone/>
            </a:pPr>
            <a:endParaRPr lang="en-US" dirty="0"/>
          </a:p>
          <a:p>
            <a:pPr marL="0" indent="0">
              <a:buNone/>
            </a:pPr>
            <a:r>
              <a:rPr lang="en-US" dirty="0" err="1">
                <a:latin typeface="Courier New" panose="02070309020205020404" pitchFamily="49" charset="0"/>
                <a:cs typeface="Courier New" panose="02070309020205020404" pitchFamily="49" charset="0"/>
              </a:rPr>
              <a:t>drbdadm</a:t>
            </a:r>
            <a:r>
              <a:rPr lang="en-US" dirty="0">
                <a:latin typeface="Courier New" panose="02070309020205020404" pitchFamily="49" charset="0"/>
                <a:cs typeface="Courier New" panose="02070309020205020404" pitchFamily="49" charset="0"/>
              </a:rPr>
              <a:t> role </a:t>
            </a:r>
            <a:r>
              <a:rPr lang="en-US" dirty="0" smtClean="0">
                <a:latin typeface="Courier New" panose="02070309020205020404" pitchFamily="49" charset="0"/>
                <a:cs typeface="Courier New" panose="02070309020205020404" pitchFamily="49" charset="0"/>
              </a:rPr>
              <a:t>r0</a:t>
            </a:r>
          </a:p>
          <a:p>
            <a:pPr marL="0" indent="0">
              <a:buNone/>
            </a:pPr>
            <a:endParaRPr lang="en-US" dirty="0"/>
          </a:p>
          <a:p>
            <a:pPr marL="0" indent="0">
              <a:buNone/>
            </a:pPr>
            <a:r>
              <a:rPr lang="en-US" dirty="0"/>
              <a:t>The primary server should return</a:t>
            </a:r>
            <a:r>
              <a:rPr lang="en-US" dirty="0" smtClean="0"/>
              <a:t>;</a:t>
            </a:r>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5728" y="5214465"/>
            <a:ext cx="11368556" cy="877240"/>
          </a:xfrm>
          <a:prstGeom prst="rect">
            <a:avLst/>
          </a:prstGeom>
        </p:spPr>
      </p:pic>
    </p:spTree>
    <p:extLst>
      <p:ext uri="{BB962C8B-B14F-4D97-AF65-F5344CB8AC3E}">
        <p14:creationId xmlns:p14="http://schemas.microsoft.com/office/powerpoint/2010/main" val="7839171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Replication Setup</a:t>
            </a:r>
            <a:endParaRPr lang="en-US" dirty="0"/>
          </a:p>
        </p:txBody>
      </p:sp>
      <p:sp>
        <p:nvSpPr>
          <p:cNvPr id="3" name="Content Placeholder 2"/>
          <p:cNvSpPr>
            <a:spLocks noGrp="1"/>
          </p:cNvSpPr>
          <p:nvPr>
            <p:ph idx="1"/>
          </p:nvPr>
        </p:nvSpPr>
        <p:spPr>
          <a:xfrm>
            <a:off x="838200" y="1477895"/>
            <a:ext cx="10515600" cy="4351338"/>
          </a:xfrm>
        </p:spPr>
        <p:txBody>
          <a:bodyPr>
            <a:noAutofit/>
          </a:bodyPr>
          <a:lstStyle/>
          <a:p>
            <a:pPr marL="0" indent="0">
              <a:spcBef>
                <a:spcPts val="0"/>
              </a:spcBef>
              <a:buNone/>
            </a:pPr>
            <a:r>
              <a:rPr lang="en-US" sz="1400" dirty="0"/>
              <a:t>Now we will copy all of the directories we want synchronized between the </a:t>
            </a:r>
            <a:r>
              <a:rPr lang="en-US" sz="1400" dirty="0" smtClean="0"/>
              <a:t>two servers </a:t>
            </a:r>
            <a:r>
              <a:rPr lang="en-US" sz="1400" dirty="0"/>
              <a:t>to our new partition, remove the original directories and then </a:t>
            </a:r>
            <a:r>
              <a:rPr lang="en-US" sz="1400" dirty="0" smtClean="0"/>
              <a:t>create symbolic </a:t>
            </a:r>
            <a:r>
              <a:rPr lang="en-US" sz="1400" dirty="0"/>
              <a:t>links to replace them on </a:t>
            </a:r>
            <a:r>
              <a:rPr lang="en-US" sz="1400" dirty="0" smtClean="0"/>
              <a:t>“active”.</a:t>
            </a:r>
          </a:p>
          <a:p>
            <a:pPr marL="0" indent="0">
              <a:spcBef>
                <a:spcPts val="0"/>
              </a:spcBef>
              <a:buNone/>
            </a:pPr>
            <a:endParaRPr lang="en-US" sz="1400" dirty="0"/>
          </a:p>
          <a:p>
            <a:pPr marL="0" indent="0">
              <a:spcBef>
                <a:spcPts val="0"/>
              </a:spcBef>
              <a:buNone/>
            </a:pPr>
            <a:r>
              <a:rPr lang="en-US" sz="1400" dirty="0" smtClean="0">
                <a:latin typeface="Courier New" panose="02070309020205020404" pitchFamily="49" charset="0"/>
                <a:cs typeface="Courier New" panose="02070309020205020404" pitchFamily="49" charset="0"/>
              </a:rPr>
              <a:t>cd /replica</a:t>
            </a:r>
          </a:p>
          <a:p>
            <a:pPr marL="0" indent="0">
              <a:spcBef>
                <a:spcPts val="0"/>
              </a:spcBef>
              <a:buNone/>
            </a:pPr>
            <a:endParaRPr lang="en-US" sz="1400" dirty="0" smtClean="0">
              <a:latin typeface="Courier New" panose="02070309020205020404" pitchFamily="49" charset="0"/>
              <a:cs typeface="Courier New" panose="02070309020205020404" pitchFamily="49" charset="0"/>
            </a:endParaRPr>
          </a:p>
          <a:p>
            <a:pPr marL="0" indent="0">
              <a:spcBef>
                <a:spcPts val="0"/>
              </a:spcBef>
              <a:buNone/>
            </a:pPr>
            <a:r>
              <a:rPr lang="en-US" sz="1400" dirty="0" err="1" smtClean="0">
                <a:latin typeface="Courier New" panose="02070309020205020404" pitchFamily="49" charset="0"/>
                <a:cs typeface="Courier New" panose="02070309020205020404" pitchFamily="49" charset="0"/>
              </a:rPr>
              <a:t>amportal</a:t>
            </a:r>
            <a:r>
              <a:rPr lang="en-US" sz="1400" dirty="0" smtClean="0">
                <a:latin typeface="Courier New" panose="02070309020205020404" pitchFamily="49" charset="0"/>
                <a:cs typeface="Courier New" panose="02070309020205020404" pitchFamily="49" charset="0"/>
              </a:rPr>
              <a:t> </a:t>
            </a:r>
            <a:r>
              <a:rPr lang="en-US" sz="1400" dirty="0" err="1" smtClean="0">
                <a:latin typeface="Courier New" panose="02070309020205020404" pitchFamily="49" charset="0"/>
                <a:cs typeface="Courier New" panose="02070309020205020404" pitchFamily="49" charset="0"/>
              </a:rPr>
              <a:t>chown</a:t>
            </a:r>
            <a:endParaRPr lang="en-US" sz="1400" dirty="0" smtClean="0">
              <a:latin typeface="Courier New" panose="02070309020205020404" pitchFamily="49" charset="0"/>
              <a:cs typeface="Courier New" panose="02070309020205020404" pitchFamily="49" charset="0"/>
            </a:endParaRPr>
          </a:p>
          <a:p>
            <a:pPr marL="0" indent="0">
              <a:spcBef>
                <a:spcPts val="0"/>
              </a:spcBef>
              <a:buNone/>
            </a:pPr>
            <a:endParaRPr lang="en-US" sz="1400" dirty="0" smtClean="0"/>
          </a:p>
          <a:p>
            <a:pPr marL="0" indent="0">
              <a:spcBef>
                <a:spcPts val="0"/>
              </a:spcBef>
              <a:buNone/>
            </a:pPr>
            <a:r>
              <a:rPr lang="en-US" sz="1400" dirty="0" smtClean="0"/>
              <a:t>"</a:t>
            </a:r>
            <a:r>
              <a:rPr lang="en-US" sz="1400" dirty="0" err="1"/>
              <a:t>amportal</a:t>
            </a:r>
            <a:r>
              <a:rPr lang="en-US" sz="1400" dirty="0"/>
              <a:t>" is the Linux command that controls </a:t>
            </a:r>
            <a:r>
              <a:rPr lang="en-US" sz="1400" dirty="0" err="1"/>
              <a:t>FreePBX</a:t>
            </a:r>
            <a:r>
              <a:rPr lang="en-US" sz="1400" dirty="0"/>
              <a:t> from the Linux command prompt. This will change ownership of all files and directories that </a:t>
            </a:r>
            <a:r>
              <a:rPr lang="en-US" sz="1400" dirty="0" err="1"/>
              <a:t>FreePBX</a:t>
            </a:r>
            <a:r>
              <a:rPr lang="en-US" sz="1400" dirty="0"/>
              <a:t> needs to be owned by the apache user</a:t>
            </a:r>
            <a:r>
              <a:rPr lang="en-US" sz="1400" dirty="0" smtClean="0"/>
              <a:t>.</a:t>
            </a:r>
          </a:p>
          <a:p>
            <a:pPr marL="0" indent="0">
              <a:spcBef>
                <a:spcPts val="0"/>
              </a:spcBef>
              <a:buNone/>
            </a:pPr>
            <a:endParaRPr lang="en-US" sz="1400" dirty="0" smtClean="0">
              <a:latin typeface="Courier New" panose="02070309020205020404" pitchFamily="49" charset="0"/>
              <a:cs typeface="Courier New" panose="02070309020205020404" pitchFamily="49" charset="0"/>
            </a:endParaRPr>
          </a:p>
          <a:p>
            <a:pPr marL="0" indent="0">
              <a:spcBef>
                <a:spcPts val="0"/>
              </a:spcBef>
              <a:buNone/>
            </a:pPr>
            <a:r>
              <a:rPr lang="en-US" sz="1400" dirty="0" smtClean="0">
                <a:latin typeface="Courier New" panose="02070309020205020404" pitchFamily="49" charset="0"/>
                <a:cs typeface="Courier New" panose="02070309020205020404" pitchFamily="49" charset="0"/>
              </a:rPr>
              <a:t>tar -</a:t>
            </a:r>
            <a:r>
              <a:rPr lang="en-US" sz="1400" dirty="0" err="1" smtClean="0">
                <a:latin typeface="Courier New" panose="02070309020205020404" pitchFamily="49" charset="0"/>
                <a:cs typeface="Courier New" panose="02070309020205020404" pitchFamily="49" charset="0"/>
              </a:rPr>
              <a:t>zcvf</a:t>
            </a:r>
            <a:r>
              <a:rPr lang="en-US" sz="1400" dirty="0" smtClean="0">
                <a:latin typeface="Courier New" panose="02070309020205020404" pitchFamily="49" charset="0"/>
                <a:cs typeface="Courier New" panose="02070309020205020404" pitchFamily="49" charset="0"/>
              </a:rPr>
              <a:t> etc-asterisk.tgz /</a:t>
            </a:r>
            <a:r>
              <a:rPr lang="en-US" sz="1400" dirty="0" err="1" smtClean="0">
                <a:latin typeface="Courier New" panose="02070309020205020404" pitchFamily="49" charset="0"/>
                <a:cs typeface="Courier New" panose="02070309020205020404" pitchFamily="49" charset="0"/>
              </a:rPr>
              <a:t>etc</a:t>
            </a:r>
            <a:r>
              <a:rPr lang="en-US" sz="1400" dirty="0" smtClean="0">
                <a:latin typeface="Courier New" panose="02070309020205020404" pitchFamily="49" charset="0"/>
                <a:cs typeface="Courier New" panose="02070309020205020404" pitchFamily="49" charset="0"/>
              </a:rPr>
              <a:t>/asterisk</a:t>
            </a:r>
          </a:p>
          <a:p>
            <a:pPr marL="0" indent="0">
              <a:spcBef>
                <a:spcPts val="0"/>
              </a:spcBef>
              <a:buNone/>
            </a:pPr>
            <a:r>
              <a:rPr lang="en-US" sz="1400" dirty="0" smtClean="0">
                <a:latin typeface="Courier New" panose="02070309020205020404" pitchFamily="49" charset="0"/>
                <a:cs typeface="Courier New" panose="02070309020205020404" pitchFamily="49" charset="0"/>
              </a:rPr>
              <a:t>tar -</a:t>
            </a:r>
            <a:r>
              <a:rPr lang="en-US" sz="1400" dirty="0" err="1" smtClean="0">
                <a:latin typeface="Courier New" panose="02070309020205020404" pitchFamily="49" charset="0"/>
                <a:cs typeface="Courier New" panose="02070309020205020404" pitchFamily="49" charset="0"/>
              </a:rPr>
              <a:t>zxvf</a:t>
            </a:r>
            <a:r>
              <a:rPr lang="en-US" sz="1400" dirty="0" smtClean="0">
                <a:latin typeface="Courier New" panose="02070309020205020404" pitchFamily="49" charset="0"/>
                <a:cs typeface="Courier New" panose="02070309020205020404" pitchFamily="49" charset="0"/>
              </a:rPr>
              <a:t> etc-asterisk.tgz</a:t>
            </a:r>
          </a:p>
          <a:p>
            <a:pPr marL="0" indent="0">
              <a:spcBef>
                <a:spcPts val="0"/>
              </a:spcBef>
              <a:buNone/>
            </a:pPr>
            <a:r>
              <a:rPr lang="en-US" sz="1400" dirty="0" smtClean="0">
                <a:latin typeface="Courier New" panose="02070309020205020404" pitchFamily="49" charset="0"/>
                <a:cs typeface="Courier New" panose="02070309020205020404" pitchFamily="49" charset="0"/>
              </a:rPr>
              <a:t>tar -</a:t>
            </a:r>
            <a:r>
              <a:rPr lang="en-US" sz="1400" dirty="0" err="1" smtClean="0">
                <a:latin typeface="Courier New" panose="02070309020205020404" pitchFamily="49" charset="0"/>
                <a:cs typeface="Courier New" panose="02070309020205020404" pitchFamily="49" charset="0"/>
              </a:rPr>
              <a:t>zcvf</a:t>
            </a:r>
            <a:r>
              <a:rPr lang="en-US" sz="1400" dirty="0" smtClean="0">
                <a:latin typeface="Courier New" panose="02070309020205020404" pitchFamily="49" charset="0"/>
                <a:cs typeface="Courier New" panose="02070309020205020404" pitchFamily="49" charset="0"/>
              </a:rPr>
              <a:t> var-lib-asterisk.tgz /</a:t>
            </a:r>
            <a:r>
              <a:rPr lang="en-US" sz="1400" dirty="0" err="1" smtClean="0">
                <a:latin typeface="Courier New" panose="02070309020205020404" pitchFamily="49" charset="0"/>
                <a:cs typeface="Courier New" panose="02070309020205020404" pitchFamily="49" charset="0"/>
              </a:rPr>
              <a:t>var</a:t>
            </a:r>
            <a:r>
              <a:rPr lang="en-US" sz="1400" dirty="0" smtClean="0">
                <a:latin typeface="Courier New" panose="02070309020205020404" pitchFamily="49" charset="0"/>
                <a:cs typeface="Courier New" panose="02070309020205020404" pitchFamily="49" charset="0"/>
              </a:rPr>
              <a:t>/lib/asterisk</a:t>
            </a:r>
          </a:p>
          <a:p>
            <a:pPr marL="0" indent="0">
              <a:spcBef>
                <a:spcPts val="0"/>
              </a:spcBef>
              <a:buNone/>
            </a:pPr>
            <a:r>
              <a:rPr lang="en-US" sz="1400" dirty="0" smtClean="0">
                <a:latin typeface="Courier New" panose="02070309020205020404" pitchFamily="49" charset="0"/>
                <a:cs typeface="Courier New" panose="02070309020205020404" pitchFamily="49" charset="0"/>
              </a:rPr>
              <a:t>tar -</a:t>
            </a:r>
            <a:r>
              <a:rPr lang="en-US" sz="1400" dirty="0" err="1" smtClean="0">
                <a:latin typeface="Courier New" panose="02070309020205020404" pitchFamily="49" charset="0"/>
                <a:cs typeface="Courier New" panose="02070309020205020404" pitchFamily="49" charset="0"/>
              </a:rPr>
              <a:t>zxvf</a:t>
            </a:r>
            <a:r>
              <a:rPr lang="en-US" sz="1400" dirty="0" smtClean="0">
                <a:latin typeface="Courier New" panose="02070309020205020404" pitchFamily="49" charset="0"/>
                <a:cs typeface="Courier New" panose="02070309020205020404" pitchFamily="49" charset="0"/>
              </a:rPr>
              <a:t> var-lib-asterisk.tgz</a:t>
            </a:r>
          </a:p>
          <a:p>
            <a:pPr marL="0" indent="0">
              <a:spcBef>
                <a:spcPts val="0"/>
              </a:spcBef>
              <a:buNone/>
            </a:pPr>
            <a:r>
              <a:rPr lang="en-US" sz="1400" dirty="0" smtClean="0">
                <a:latin typeface="Courier New" panose="02070309020205020404" pitchFamily="49" charset="0"/>
                <a:cs typeface="Courier New" panose="02070309020205020404" pitchFamily="49" charset="0"/>
              </a:rPr>
              <a:t>tar -</a:t>
            </a:r>
            <a:r>
              <a:rPr lang="en-US" sz="1400" dirty="0" err="1" smtClean="0">
                <a:latin typeface="Courier New" panose="02070309020205020404" pitchFamily="49" charset="0"/>
                <a:cs typeface="Courier New" panose="02070309020205020404" pitchFamily="49" charset="0"/>
              </a:rPr>
              <a:t>zcvf</a:t>
            </a:r>
            <a:r>
              <a:rPr lang="en-US" sz="1400" dirty="0" smtClean="0">
                <a:latin typeface="Courier New" panose="02070309020205020404" pitchFamily="49" charset="0"/>
                <a:cs typeface="Courier New" panose="02070309020205020404" pitchFamily="49" charset="0"/>
              </a:rPr>
              <a:t> usr-lib-asterisk.tgz /</a:t>
            </a:r>
            <a:r>
              <a:rPr lang="en-US" sz="1400" dirty="0" err="1" smtClean="0">
                <a:latin typeface="Courier New" panose="02070309020205020404" pitchFamily="49" charset="0"/>
                <a:cs typeface="Courier New" panose="02070309020205020404" pitchFamily="49" charset="0"/>
              </a:rPr>
              <a:t>usr</a:t>
            </a:r>
            <a:r>
              <a:rPr lang="en-US" sz="1400" dirty="0" smtClean="0">
                <a:latin typeface="Courier New" panose="02070309020205020404" pitchFamily="49" charset="0"/>
                <a:cs typeface="Courier New" panose="02070309020205020404" pitchFamily="49" charset="0"/>
              </a:rPr>
              <a:t>/lib/asterisk/</a:t>
            </a:r>
          </a:p>
          <a:p>
            <a:pPr marL="0" indent="0">
              <a:spcBef>
                <a:spcPts val="0"/>
              </a:spcBef>
              <a:buNone/>
            </a:pPr>
            <a:r>
              <a:rPr lang="en-US" sz="1400" dirty="0" smtClean="0">
                <a:latin typeface="Courier New" panose="02070309020205020404" pitchFamily="49" charset="0"/>
                <a:cs typeface="Courier New" panose="02070309020205020404" pitchFamily="49" charset="0"/>
              </a:rPr>
              <a:t>tar -</a:t>
            </a:r>
            <a:r>
              <a:rPr lang="en-US" sz="1400" dirty="0" err="1" smtClean="0">
                <a:latin typeface="Courier New" panose="02070309020205020404" pitchFamily="49" charset="0"/>
                <a:cs typeface="Courier New" panose="02070309020205020404" pitchFamily="49" charset="0"/>
              </a:rPr>
              <a:t>zxvf</a:t>
            </a:r>
            <a:r>
              <a:rPr lang="en-US" sz="1400" dirty="0" smtClean="0">
                <a:latin typeface="Courier New" panose="02070309020205020404" pitchFamily="49" charset="0"/>
                <a:cs typeface="Courier New" panose="02070309020205020404" pitchFamily="49" charset="0"/>
              </a:rPr>
              <a:t> usr-lib-asterisk.tgz</a:t>
            </a:r>
          </a:p>
          <a:p>
            <a:pPr marL="0" indent="0">
              <a:spcBef>
                <a:spcPts val="0"/>
              </a:spcBef>
              <a:buNone/>
            </a:pPr>
            <a:r>
              <a:rPr lang="en-US" sz="1400" dirty="0" smtClean="0">
                <a:latin typeface="Courier New" panose="02070309020205020404" pitchFamily="49" charset="0"/>
                <a:cs typeface="Courier New" panose="02070309020205020404" pitchFamily="49" charset="0"/>
              </a:rPr>
              <a:t>tar -</a:t>
            </a:r>
            <a:r>
              <a:rPr lang="en-US" sz="1400" dirty="0" err="1" smtClean="0">
                <a:latin typeface="Courier New" panose="02070309020205020404" pitchFamily="49" charset="0"/>
                <a:cs typeface="Courier New" panose="02070309020205020404" pitchFamily="49" charset="0"/>
              </a:rPr>
              <a:t>zcvf</a:t>
            </a:r>
            <a:r>
              <a:rPr lang="en-US" sz="1400" dirty="0" smtClean="0">
                <a:latin typeface="Courier New" panose="02070309020205020404" pitchFamily="49" charset="0"/>
                <a:cs typeface="Courier New" panose="02070309020205020404" pitchFamily="49" charset="0"/>
              </a:rPr>
              <a:t> var-spool-asterisk.tgz /</a:t>
            </a:r>
            <a:r>
              <a:rPr lang="en-US" sz="1400" dirty="0" err="1" smtClean="0">
                <a:latin typeface="Courier New" panose="02070309020205020404" pitchFamily="49" charset="0"/>
                <a:cs typeface="Courier New" panose="02070309020205020404" pitchFamily="49" charset="0"/>
              </a:rPr>
              <a:t>var</a:t>
            </a:r>
            <a:r>
              <a:rPr lang="en-US" sz="1400" dirty="0" smtClean="0">
                <a:latin typeface="Courier New" panose="02070309020205020404" pitchFamily="49" charset="0"/>
                <a:cs typeface="Courier New" panose="02070309020205020404" pitchFamily="49" charset="0"/>
              </a:rPr>
              <a:t>/spool/asterisk/</a:t>
            </a:r>
          </a:p>
          <a:p>
            <a:pPr marL="0" indent="0">
              <a:spcBef>
                <a:spcPts val="0"/>
              </a:spcBef>
              <a:buNone/>
            </a:pPr>
            <a:r>
              <a:rPr lang="en-US" sz="1400" dirty="0" smtClean="0">
                <a:latin typeface="Courier New" panose="02070309020205020404" pitchFamily="49" charset="0"/>
                <a:cs typeface="Courier New" panose="02070309020205020404" pitchFamily="49" charset="0"/>
              </a:rPr>
              <a:t>tar -</a:t>
            </a:r>
            <a:r>
              <a:rPr lang="en-US" sz="1400" dirty="0" err="1" smtClean="0">
                <a:latin typeface="Courier New" panose="02070309020205020404" pitchFamily="49" charset="0"/>
                <a:cs typeface="Courier New" panose="02070309020205020404" pitchFamily="49" charset="0"/>
              </a:rPr>
              <a:t>zxvf</a:t>
            </a:r>
            <a:r>
              <a:rPr lang="en-US" sz="1400" dirty="0" smtClean="0">
                <a:latin typeface="Courier New" panose="02070309020205020404" pitchFamily="49" charset="0"/>
                <a:cs typeface="Courier New" panose="02070309020205020404" pitchFamily="49" charset="0"/>
              </a:rPr>
              <a:t> var-spool-asterisk.tgz</a:t>
            </a:r>
          </a:p>
          <a:p>
            <a:pPr marL="0" indent="0">
              <a:spcBef>
                <a:spcPts val="0"/>
              </a:spcBef>
              <a:buNone/>
            </a:pPr>
            <a:r>
              <a:rPr lang="en-US" sz="1400" dirty="0" smtClean="0">
                <a:latin typeface="Courier New" panose="02070309020205020404" pitchFamily="49" charset="0"/>
                <a:cs typeface="Courier New" panose="02070309020205020404" pitchFamily="49" charset="0"/>
              </a:rPr>
              <a:t>tar -</a:t>
            </a:r>
            <a:r>
              <a:rPr lang="en-US" sz="1400" dirty="0" err="1" smtClean="0">
                <a:latin typeface="Courier New" panose="02070309020205020404" pitchFamily="49" charset="0"/>
                <a:cs typeface="Courier New" panose="02070309020205020404" pitchFamily="49" charset="0"/>
              </a:rPr>
              <a:t>zcvf</a:t>
            </a:r>
            <a:r>
              <a:rPr lang="en-US" sz="1400" dirty="0" smtClean="0">
                <a:latin typeface="Courier New" panose="02070309020205020404" pitchFamily="49" charset="0"/>
                <a:cs typeface="Courier New" panose="02070309020205020404" pitchFamily="49" charset="0"/>
              </a:rPr>
              <a:t> var-lib-mysql.tgz /</a:t>
            </a:r>
            <a:r>
              <a:rPr lang="en-US" sz="1400" dirty="0" err="1" smtClean="0">
                <a:latin typeface="Courier New" panose="02070309020205020404" pitchFamily="49" charset="0"/>
                <a:cs typeface="Courier New" panose="02070309020205020404" pitchFamily="49" charset="0"/>
              </a:rPr>
              <a:t>var</a:t>
            </a:r>
            <a:r>
              <a:rPr lang="en-US" sz="1400" dirty="0" smtClean="0">
                <a:latin typeface="Courier New" panose="02070309020205020404" pitchFamily="49" charset="0"/>
                <a:cs typeface="Courier New" panose="02070309020205020404" pitchFamily="49" charset="0"/>
              </a:rPr>
              <a:t>/lib/</a:t>
            </a:r>
            <a:r>
              <a:rPr lang="en-US" sz="1400" dirty="0" err="1" smtClean="0">
                <a:latin typeface="Courier New" panose="02070309020205020404" pitchFamily="49" charset="0"/>
                <a:cs typeface="Courier New" panose="02070309020205020404" pitchFamily="49" charset="0"/>
              </a:rPr>
              <a:t>mysql</a:t>
            </a:r>
            <a:r>
              <a:rPr lang="en-US" sz="1400" dirty="0" smtClean="0">
                <a:latin typeface="Courier New" panose="02070309020205020404" pitchFamily="49" charset="0"/>
                <a:cs typeface="Courier New" panose="02070309020205020404" pitchFamily="49" charset="0"/>
              </a:rPr>
              <a:t>/</a:t>
            </a:r>
          </a:p>
          <a:p>
            <a:pPr marL="0" indent="0">
              <a:spcBef>
                <a:spcPts val="0"/>
              </a:spcBef>
              <a:buNone/>
            </a:pPr>
            <a:r>
              <a:rPr lang="en-US" sz="1400" dirty="0" smtClean="0">
                <a:latin typeface="Courier New" panose="02070309020205020404" pitchFamily="49" charset="0"/>
                <a:cs typeface="Courier New" panose="02070309020205020404" pitchFamily="49" charset="0"/>
              </a:rPr>
              <a:t>tar -</a:t>
            </a:r>
            <a:r>
              <a:rPr lang="en-US" sz="1400" dirty="0" err="1" smtClean="0">
                <a:latin typeface="Courier New" panose="02070309020205020404" pitchFamily="49" charset="0"/>
                <a:cs typeface="Courier New" panose="02070309020205020404" pitchFamily="49" charset="0"/>
              </a:rPr>
              <a:t>zxvf</a:t>
            </a:r>
            <a:r>
              <a:rPr lang="en-US" sz="1400" dirty="0" smtClean="0">
                <a:latin typeface="Courier New" panose="02070309020205020404" pitchFamily="49" charset="0"/>
                <a:cs typeface="Courier New" panose="02070309020205020404" pitchFamily="49" charset="0"/>
              </a:rPr>
              <a:t> var-lib-mysql.tgz</a:t>
            </a:r>
          </a:p>
          <a:p>
            <a:pPr marL="0" indent="0">
              <a:spcBef>
                <a:spcPts val="0"/>
              </a:spcBef>
              <a:buNone/>
            </a:pPr>
            <a:r>
              <a:rPr lang="en-US" sz="1400" dirty="0" smtClean="0">
                <a:latin typeface="Courier New" panose="02070309020205020404" pitchFamily="49" charset="0"/>
                <a:cs typeface="Courier New" panose="02070309020205020404" pitchFamily="49" charset="0"/>
              </a:rPr>
              <a:t>tar -</a:t>
            </a:r>
            <a:r>
              <a:rPr lang="en-US" sz="1400" dirty="0" err="1" smtClean="0">
                <a:latin typeface="Courier New" panose="02070309020205020404" pitchFamily="49" charset="0"/>
                <a:cs typeface="Courier New" panose="02070309020205020404" pitchFamily="49" charset="0"/>
              </a:rPr>
              <a:t>zcvf</a:t>
            </a:r>
            <a:r>
              <a:rPr lang="en-US" sz="1400" dirty="0" smtClean="0">
                <a:latin typeface="Courier New" panose="02070309020205020404" pitchFamily="49" charset="0"/>
                <a:cs typeface="Courier New" panose="02070309020205020404" pitchFamily="49" charset="0"/>
              </a:rPr>
              <a:t> var-log-asterisk.tgz /</a:t>
            </a:r>
            <a:r>
              <a:rPr lang="en-US" sz="1400" dirty="0" err="1" smtClean="0">
                <a:latin typeface="Courier New" panose="02070309020205020404" pitchFamily="49" charset="0"/>
                <a:cs typeface="Courier New" panose="02070309020205020404" pitchFamily="49" charset="0"/>
              </a:rPr>
              <a:t>var</a:t>
            </a:r>
            <a:r>
              <a:rPr lang="en-US" sz="1400" dirty="0" smtClean="0">
                <a:latin typeface="Courier New" panose="02070309020205020404" pitchFamily="49" charset="0"/>
                <a:cs typeface="Courier New" panose="02070309020205020404" pitchFamily="49" charset="0"/>
              </a:rPr>
              <a:t>/log/asterisk/</a:t>
            </a:r>
          </a:p>
          <a:p>
            <a:pPr marL="0" indent="0">
              <a:spcBef>
                <a:spcPts val="0"/>
              </a:spcBef>
              <a:buNone/>
            </a:pPr>
            <a:r>
              <a:rPr lang="en-US" sz="1400" dirty="0" smtClean="0">
                <a:latin typeface="Courier New" panose="02070309020205020404" pitchFamily="49" charset="0"/>
                <a:cs typeface="Courier New" panose="02070309020205020404" pitchFamily="49" charset="0"/>
              </a:rPr>
              <a:t>tar -</a:t>
            </a:r>
            <a:r>
              <a:rPr lang="en-US" sz="1400" dirty="0" err="1" smtClean="0">
                <a:latin typeface="Courier New" panose="02070309020205020404" pitchFamily="49" charset="0"/>
                <a:cs typeface="Courier New" panose="02070309020205020404" pitchFamily="49" charset="0"/>
              </a:rPr>
              <a:t>zxvf</a:t>
            </a:r>
            <a:r>
              <a:rPr lang="en-US" sz="1400" dirty="0" smtClean="0">
                <a:latin typeface="Courier New" panose="02070309020205020404" pitchFamily="49" charset="0"/>
                <a:cs typeface="Courier New" panose="02070309020205020404" pitchFamily="49" charset="0"/>
              </a:rPr>
              <a:t> var-log-asterisk.tgz</a:t>
            </a:r>
          </a:p>
          <a:p>
            <a:pPr marL="0" indent="0">
              <a:spcBef>
                <a:spcPts val="0"/>
              </a:spcBef>
              <a:buNone/>
            </a:pPr>
            <a:r>
              <a:rPr lang="en-US" sz="1400" dirty="0" smtClean="0">
                <a:latin typeface="Courier New" panose="02070309020205020404" pitchFamily="49" charset="0"/>
                <a:cs typeface="Courier New" panose="02070309020205020404" pitchFamily="49" charset="0"/>
              </a:rPr>
              <a:t>tar -</a:t>
            </a:r>
            <a:r>
              <a:rPr lang="en-US" sz="1400" dirty="0" err="1" smtClean="0">
                <a:latin typeface="Courier New" panose="02070309020205020404" pitchFamily="49" charset="0"/>
                <a:cs typeface="Courier New" panose="02070309020205020404" pitchFamily="49" charset="0"/>
              </a:rPr>
              <a:t>zcvf</a:t>
            </a:r>
            <a:r>
              <a:rPr lang="en-US" sz="1400" dirty="0" smtClean="0">
                <a:latin typeface="Courier New" panose="02070309020205020404" pitchFamily="49" charset="0"/>
                <a:cs typeface="Courier New" panose="02070309020205020404" pitchFamily="49" charset="0"/>
              </a:rPr>
              <a:t> var-www.tgz /</a:t>
            </a:r>
            <a:r>
              <a:rPr lang="en-US" sz="1400" dirty="0" err="1" smtClean="0">
                <a:latin typeface="Courier New" panose="02070309020205020404" pitchFamily="49" charset="0"/>
                <a:cs typeface="Courier New" panose="02070309020205020404" pitchFamily="49" charset="0"/>
              </a:rPr>
              <a:t>var</a:t>
            </a:r>
            <a:r>
              <a:rPr lang="en-US" sz="1400" dirty="0" smtClean="0">
                <a:latin typeface="Courier New" panose="02070309020205020404" pitchFamily="49" charset="0"/>
                <a:cs typeface="Courier New" panose="02070309020205020404" pitchFamily="49" charset="0"/>
              </a:rPr>
              <a:t>/www/</a:t>
            </a:r>
          </a:p>
          <a:p>
            <a:pPr marL="0" indent="0">
              <a:spcBef>
                <a:spcPts val="0"/>
              </a:spcBef>
              <a:buNone/>
            </a:pPr>
            <a:r>
              <a:rPr lang="en-US" sz="1400" dirty="0" smtClean="0">
                <a:latin typeface="Courier New" panose="02070309020205020404" pitchFamily="49" charset="0"/>
                <a:cs typeface="Courier New" panose="02070309020205020404" pitchFamily="49" charset="0"/>
              </a:rPr>
              <a:t>tar -</a:t>
            </a:r>
            <a:r>
              <a:rPr lang="en-US" sz="1400" dirty="0" err="1" smtClean="0">
                <a:latin typeface="Courier New" panose="02070309020205020404" pitchFamily="49" charset="0"/>
                <a:cs typeface="Courier New" panose="02070309020205020404" pitchFamily="49" charset="0"/>
              </a:rPr>
              <a:t>zxvf</a:t>
            </a:r>
            <a:r>
              <a:rPr lang="en-US" sz="1400" dirty="0" smtClean="0">
                <a:latin typeface="Courier New" panose="02070309020205020404" pitchFamily="49" charset="0"/>
                <a:cs typeface="Courier New" panose="02070309020205020404" pitchFamily="49" charset="0"/>
              </a:rPr>
              <a:t> var-www.tgz</a:t>
            </a:r>
          </a:p>
          <a:p>
            <a:pPr marL="0" indent="0">
              <a:spcBef>
                <a:spcPts val="0"/>
              </a:spcBef>
              <a:buNone/>
            </a:pPr>
            <a:endParaRPr lang="en-US" sz="1400" dirty="0">
              <a:latin typeface="Courier New" panose="02070309020205020404" pitchFamily="49" charset="0"/>
              <a:cs typeface="Courier New" panose="02070309020205020404" pitchFamily="49" charset="0"/>
            </a:endParaRPr>
          </a:p>
          <a:p>
            <a:pPr marL="0" indent="0">
              <a:spcBef>
                <a:spcPts val="0"/>
              </a:spcBef>
              <a:buNone/>
            </a:pPr>
            <a:r>
              <a:rPr lang="en-US" sz="1400" dirty="0" smtClean="0">
                <a:cs typeface="Courier New" panose="02070309020205020404" pitchFamily="49" charset="0"/>
              </a:rPr>
              <a:t>Compressing files and moving them to </a:t>
            </a:r>
            <a:r>
              <a:rPr lang="en-US" sz="1400" dirty="0" smtClean="0">
                <a:latin typeface="Courier New" panose="02070309020205020404" pitchFamily="49" charset="0"/>
                <a:cs typeface="Courier New" panose="02070309020205020404" pitchFamily="49" charset="0"/>
              </a:rPr>
              <a:t>/replica</a:t>
            </a:r>
            <a:r>
              <a:rPr lang="en-US" sz="1400" dirty="0" smtClean="0">
                <a:cs typeface="Courier New" panose="02070309020205020404" pitchFamily="49" charset="0"/>
              </a:rPr>
              <a:t> and then uncompressing them.</a:t>
            </a:r>
          </a:p>
        </p:txBody>
      </p:sp>
    </p:spTree>
    <p:extLst>
      <p:ext uri="{BB962C8B-B14F-4D97-AF65-F5344CB8AC3E}">
        <p14:creationId xmlns:p14="http://schemas.microsoft.com/office/powerpoint/2010/main" val="4270463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Replication Setup</a:t>
            </a:r>
            <a:endParaRPr lang="en-US" dirty="0"/>
          </a:p>
        </p:txBody>
      </p:sp>
      <p:sp>
        <p:nvSpPr>
          <p:cNvPr id="3" name="Content Placeholder 2"/>
          <p:cNvSpPr>
            <a:spLocks noGrp="1"/>
          </p:cNvSpPr>
          <p:nvPr>
            <p:ph idx="1"/>
          </p:nvPr>
        </p:nvSpPr>
        <p:spPr/>
        <p:txBody>
          <a:bodyPr>
            <a:normAutofit fontScale="77500" lnSpcReduction="20000"/>
          </a:bodyPr>
          <a:lstStyle/>
          <a:p>
            <a:pPr marL="0" indent="0">
              <a:spcBef>
                <a:spcPts val="0"/>
              </a:spcBef>
              <a:buNone/>
            </a:pPr>
            <a:r>
              <a:rPr lang="en-US" dirty="0" smtClean="0"/>
              <a:t>Now deleting the original folder files that we moved &amp; creating them as symbolic links to the new location.</a:t>
            </a:r>
          </a:p>
          <a:p>
            <a:pPr marL="0" indent="0">
              <a:spcBef>
                <a:spcPts val="0"/>
              </a:spcBef>
              <a:buNone/>
            </a:pPr>
            <a:endParaRPr lang="en-US" dirty="0"/>
          </a:p>
          <a:p>
            <a:pPr marL="0" indent="0">
              <a:spcBef>
                <a:spcPts val="0"/>
              </a:spcBef>
              <a:buNone/>
            </a:pPr>
            <a:r>
              <a:rPr lang="en-US" dirty="0" err="1" smtClean="0">
                <a:latin typeface="Courier New" panose="02070309020205020404" pitchFamily="49" charset="0"/>
                <a:cs typeface="Courier New" panose="02070309020205020404" pitchFamily="49" charset="0"/>
              </a:rPr>
              <a:t>rm</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rf</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etc</a:t>
            </a:r>
            <a:r>
              <a:rPr lang="en-US" dirty="0" smtClean="0">
                <a:latin typeface="Courier New" panose="02070309020205020404" pitchFamily="49" charset="0"/>
                <a:cs typeface="Courier New" panose="02070309020205020404" pitchFamily="49" charset="0"/>
              </a:rPr>
              <a:t>/asterisk</a:t>
            </a:r>
          </a:p>
          <a:p>
            <a:pPr marL="0" indent="0">
              <a:spcBef>
                <a:spcPts val="0"/>
              </a:spcBef>
              <a:buNone/>
            </a:pPr>
            <a:r>
              <a:rPr lang="en-US" dirty="0" err="1" smtClean="0">
                <a:latin typeface="Courier New" panose="02070309020205020404" pitchFamily="49" charset="0"/>
                <a:cs typeface="Courier New" panose="02070309020205020404" pitchFamily="49" charset="0"/>
              </a:rPr>
              <a:t>rm</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rf</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var</a:t>
            </a:r>
            <a:r>
              <a:rPr lang="en-US" dirty="0" smtClean="0">
                <a:latin typeface="Courier New" panose="02070309020205020404" pitchFamily="49" charset="0"/>
                <a:cs typeface="Courier New" panose="02070309020205020404" pitchFamily="49" charset="0"/>
              </a:rPr>
              <a:t>/lib/asterisk</a:t>
            </a:r>
          </a:p>
          <a:p>
            <a:pPr marL="0" indent="0">
              <a:spcBef>
                <a:spcPts val="0"/>
              </a:spcBef>
              <a:buNone/>
            </a:pPr>
            <a:r>
              <a:rPr lang="en-US" dirty="0" err="1" smtClean="0">
                <a:latin typeface="Courier New" panose="02070309020205020404" pitchFamily="49" charset="0"/>
                <a:cs typeface="Courier New" panose="02070309020205020404" pitchFamily="49" charset="0"/>
              </a:rPr>
              <a:t>rm</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rf</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usr</a:t>
            </a:r>
            <a:r>
              <a:rPr lang="en-US" dirty="0" smtClean="0">
                <a:latin typeface="Courier New" panose="02070309020205020404" pitchFamily="49" charset="0"/>
                <a:cs typeface="Courier New" panose="02070309020205020404" pitchFamily="49" charset="0"/>
              </a:rPr>
              <a:t>/lib/asterisk/</a:t>
            </a:r>
          </a:p>
          <a:p>
            <a:pPr marL="0" indent="0">
              <a:spcBef>
                <a:spcPts val="0"/>
              </a:spcBef>
              <a:buNone/>
            </a:pPr>
            <a:r>
              <a:rPr lang="en-US" dirty="0" err="1" smtClean="0">
                <a:latin typeface="Courier New" panose="02070309020205020404" pitchFamily="49" charset="0"/>
                <a:cs typeface="Courier New" panose="02070309020205020404" pitchFamily="49" charset="0"/>
              </a:rPr>
              <a:t>rm</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rf</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var</a:t>
            </a:r>
            <a:r>
              <a:rPr lang="en-US" dirty="0" smtClean="0">
                <a:latin typeface="Courier New" panose="02070309020205020404" pitchFamily="49" charset="0"/>
                <a:cs typeface="Courier New" panose="02070309020205020404" pitchFamily="49" charset="0"/>
              </a:rPr>
              <a:t>/spool/asterisk</a:t>
            </a:r>
          </a:p>
          <a:p>
            <a:pPr marL="0" indent="0">
              <a:spcBef>
                <a:spcPts val="0"/>
              </a:spcBef>
              <a:buNone/>
            </a:pPr>
            <a:r>
              <a:rPr lang="en-US" dirty="0" err="1" smtClean="0">
                <a:latin typeface="Courier New" panose="02070309020205020404" pitchFamily="49" charset="0"/>
                <a:cs typeface="Courier New" panose="02070309020205020404" pitchFamily="49" charset="0"/>
              </a:rPr>
              <a:t>rm</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rf</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var</a:t>
            </a:r>
            <a:r>
              <a:rPr lang="en-US" dirty="0" smtClean="0">
                <a:latin typeface="Courier New" panose="02070309020205020404" pitchFamily="49" charset="0"/>
                <a:cs typeface="Courier New" panose="02070309020205020404" pitchFamily="49" charset="0"/>
              </a:rPr>
              <a:t>/www</a:t>
            </a:r>
          </a:p>
          <a:p>
            <a:pPr marL="0" indent="0">
              <a:spcBef>
                <a:spcPts val="0"/>
              </a:spcBef>
              <a:buNone/>
            </a:pPr>
            <a:r>
              <a:rPr lang="en-US" dirty="0" err="1" smtClean="0">
                <a:latin typeface="Courier New" panose="02070309020205020404" pitchFamily="49" charset="0"/>
                <a:cs typeface="Courier New" panose="02070309020205020404" pitchFamily="49" charset="0"/>
              </a:rPr>
              <a:t>rm</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rf</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var</a:t>
            </a:r>
            <a:r>
              <a:rPr lang="en-US" dirty="0" smtClean="0">
                <a:latin typeface="Courier New" panose="02070309020205020404" pitchFamily="49" charset="0"/>
                <a:cs typeface="Courier New" panose="02070309020205020404" pitchFamily="49" charset="0"/>
              </a:rPr>
              <a:t>/lib/</a:t>
            </a:r>
            <a:r>
              <a:rPr lang="en-US" dirty="0" err="1" smtClean="0">
                <a:latin typeface="Courier New" panose="02070309020205020404" pitchFamily="49" charset="0"/>
                <a:cs typeface="Courier New" panose="02070309020205020404" pitchFamily="49" charset="0"/>
              </a:rPr>
              <a:t>mysql</a:t>
            </a:r>
            <a:r>
              <a:rPr lang="en-US" dirty="0" smtClean="0">
                <a:latin typeface="Courier New" panose="02070309020205020404" pitchFamily="49" charset="0"/>
                <a:cs typeface="Courier New" panose="02070309020205020404" pitchFamily="49" charset="0"/>
              </a:rPr>
              <a:t>/</a:t>
            </a:r>
          </a:p>
          <a:p>
            <a:pPr marL="0" indent="0">
              <a:spcBef>
                <a:spcPts val="0"/>
              </a:spcBef>
              <a:buNone/>
            </a:pPr>
            <a:r>
              <a:rPr lang="en-US" dirty="0" err="1" smtClean="0">
                <a:latin typeface="Courier New" panose="02070309020205020404" pitchFamily="49" charset="0"/>
                <a:cs typeface="Courier New" panose="02070309020205020404" pitchFamily="49" charset="0"/>
              </a:rPr>
              <a:t>rm</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rf</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var</a:t>
            </a:r>
            <a:r>
              <a:rPr lang="en-US" dirty="0" smtClean="0">
                <a:latin typeface="Courier New" panose="02070309020205020404" pitchFamily="49" charset="0"/>
                <a:cs typeface="Courier New" panose="02070309020205020404" pitchFamily="49" charset="0"/>
              </a:rPr>
              <a:t>/log/asterisk/</a:t>
            </a:r>
          </a:p>
          <a:p>
            <a:pPr marL="0" indent="0">
              <a:spcBef>
                <a:spcPts val="0"/>
              </a:spcBef>
              <a:buNone/>
            </a:pPr>
            <a:r>
              <a:rPr lang="en-US" dirty="0" smtClean="0">
                <a:latin typeface="Courier New" panose="02070309020205020404" pitchFamily="49" charset="0"/>
                <a:cs typeface="Courier New" panose="02070309020205020404" pitchFamily="49" charset="0"/>
              </a:rPr>
              <a:t>ln -s /replica/</a:t>
            </a:r>
            <a:r>
              <a:rPr lang="en-US" dirty="0" err="1" smtClean="0">
                <a:latin typeface="Courier New" panose="02070309020205020404" pitchFamily="49" charset="0"/>
                <a:cs typeface="Courier New" panose="02070309020205020404" pitchFamily="49" charset="0"/>
              </a:rPr>
              <a:t>etc</a:t>
            </a:r>
            <a:r>
              <a:rPr lang="en-US" dirty="0" smtClean="0">
                <a:latin typeface="Courier New" panose="02070309020205020404" pitchFamily="49" charset="0"/>
                <a:cs typeface="Courier New" panose="02070309020205020404" pitchFamily="49" charset="0"/>
              </a:rPr>
              <a:t>/asterisk/ /</a:t>
            </a:r>
            <a:r>
              <a:rPr lang="en-US" dirty="0" err="1" smtClean="0">
                <a:latin typeface="Courier New" panose="02070309020205020404" pitchFamily="49" charset="0"/>
                <a:cs typeface="Courier New" panose="02070309020205020404" pitchFamily="49" charset="0"/>
              </a:rPr>
              <a:t>etc</a:t>
            </a:r>
            <a:r>
              <a:rPr lang="en-US" dirty="0" smtClean="0">
                <a:latin typeface="Courier New" panose="02070309020205020404" pitchFamily="49" charset="0"/>
                <a:cs typeface="Courier New" panose="02070309020205020404" pitchFamily="49" charset="0"/>
              </a:rPr>
              <a:t>/asterisk</a:t>
            </a:r>
          </a:p>
          <a:p>
            <a:pPr marL="0" indent="0">
              <a:spcBef>
                <a:spcPts val="0"/>
              </a:spcBef>
              <a:buNone/>
            </a:pPr>
            <a:r>
              <a:rPr lang="en-US" dirty="0" smtClean="0">
                <a:latin typeface="Courier New" panose="02070309020205020404" pitchFamily="49" charset="0"/>
                <a:cs typeface="Courier New" panose="02070309020205020404" pitchFamily="49" charset="0"/>
              </a:rPr>
              <a:t>ln -s /replica/</a:t>
            </a:r>
            <a:r>
              <a:rPr lang="en-US" dirty="0" err="1" smtClean="0">
                <a:latin typeface="Courier New" panose="02070309020205020404" pitchFamily="49" charset="0"/>
                <a:cs typeface="Courier New" panose="02070309020205020404" pitchFamily="49" charset="0"/>
              </a:rPr>
              <a:t>var</a:t>
            </a:r>
            <a:r>
              <a:rPr lang="en-US" dirty="0" smtClean="0">
                <a:latin typeface="Courier New" panose="02070309020205020404" pitchFamily="49" charset="0"/>
                <a:cs typeface="Courier New" panose="02070309020205020404" pitchFamily="49" charset="0"/>
              </a:rPr>
              <a:t>/lib/asterisk/ /</a:t>
            </a:r>
            <a:r>
              <a:rPr lang="en-US" dirty="0" err="1" smtClean="0">
                <a:latin typeface="Courier New" panose="02070309020205020404" pitchFamily="49" charset="0"/>
                <a:cs typeface="Courier New" panose="02070309020205020404" pitchFamily="49" charset="0"/>
              </a:rPr>
              <a:t>var</a:t>
            </a:r>
            <a:r>
              <a:rPr lang="en-US" dirty="0" smtClean="0">
                <a:latin typeface="Courier New" panose="02070309020205020404" pitchFamily="49" charset="0"/>
                <a:cs typeface="Courier New" panose="02070309020205020404" pitchFamily="49" charset="0"/>
              </a:rPr>
              <a:t>/lib/asterisk</a:t>
            </a:r>
          </a:p>
          <a:p>
            <a:pPr marL="0" indent="0">
              <a:spcBef>
                <a:spcPts val="0"/>
              </a:spcBef>
              <a:buNone/>
            </a:pPr>
            <a:r>
              <a:rPr lang="en-US" dirty="0" smtClean="0">
                <a:latin typeface="Courier New" panose="02070309020205020404" pitchFamily="49" charset="0"/>
                <a:cs typeface="Courier New" panose="02070309020205020404" pitchFamily="49" charset="0"/>
              </a:rPr>
              <a:t>ln -s /replica/</a:t>
            </a:r>
            <a:r>
              <a:rPr lang="en-US" dirty="0" err="1" smtClean="0">
                <a:latin typeface="Courier New" panose="02070309020205020404" pitchFamily="49" charset="0"/>
                <a:cs typeface="Courier New" panose="02070309020205020404" pitchFamily="49" charset="0"/>
              </a:rPr>
              <a:t>usr</a:t>
            </a:r>
            <a:r>
              <a:rPr lang="en-US" dirty="0" smtClean="0">
                <a:latin typeface="Courier New" panose="02070309020205020404" pitchFamily="49" charset="0"/>
                <a:cs typeface="Courier New" panose="02070309020205020404" pitchFamily="49" charset="0"/>
              </a:rPr>
              <a:t>/lib/asterisk/ /</a:t>
            </a:r>
            <a:r>
              <a:rPr lang="en-US" dirty="0" err="1" smtClean="0">
                <a:latin typeface="Courier New" panose="02070309020205020404" pitchFamily="49" charset="0"/>
                <a:cs typeface="Courier New" panose="02070309020205020404" pitchFamily="49" charset="0"/>
              </a:rPr>
              <a:t>usr</a:t>
            </a:r>
            <a:r>
              <a:rPr lang="en-US" dirty="0" smtClean="0">
                <a:latin typeface="Courier New" panose="02070309020205020404" pitchFamily="49" charset="0"/>
                <a:cs typeface="Courier New" panose="02070309020205020404" pitchFamily="49" charset="0"/>
              </a:rPr>
              <a:t>/lib/asterisk</a:t>
            </a:r>
          </a:p>
          <a:p>
            <a:pPr marL="0" indent="0">
              <a:spcBef>
                <a:spcPts val="0"/>
              </a:spcBef>
              <a:buNone/>
            </a:pPr>
            <a:r>
              <a:rPr lang="en-US" dirty="0" smtClean="0">
                <a:latin typeface="Courier New" panose="02070309020205020404" pitchFamily="49" charset="0"/>
                <a:cs typeface="Courier New" panose="02070309020205020404" pitchFamily="49" charset="0"/>
              </a:rPr>
              <a:t>ln -s /replica/</a:t>
            </a:r>
            <a:r>
              <a:rPr lang="en-US" dirty="0" err="1" smtClean="0">
                <a:latin typeface="Courier New" panose="02070309020205020404" pitchFamily="49" charset="0"/>
                <a:cs typeface="Courier New" panose="02070309020205020404" pitchFamily="49" charset="0"/>
              </a:rPr>
              <a:t>var</a:t>
            </a:r>
            <a:r>
              <a:rPr lang="en-US" dirty="0" smtClean="0">
                <a:latin typeface="Courier New" panose="02070309020205020404" pitchFamily="49" charset="0"/>
                <a:cs typeface="Courier New" panose="02070309020205020404" pitchFamily="49" charset="0"/>
              </a:rPr>
              <a:t>/spool/asterisk/ /</a:t>
            </a:r>
            <a:r>
              <a:rPr lang="en-US" dirty="0" err="1" smtClean="0">
                <a:latin typeface="Courier New" panose="02070309020205020404" pitchFamily="49" charset="0"/>
                <a:cs typeface="Courier New" panose="02070309020205020404" pitchFamily="49" charset="0"/>
              </a:rPr>
              <a:t>var</a:t>
            </a:r>
            <a:r>
              <a:rPr lang="en-US" dirty="0" smtClean="0">
                <a:latin typeface="Courier New" panose="02070309020205020404" pitchFamily="49" charset="0"/>
                <a:cs typeface="Courier New" panose="02070309020205020404" pitchFamily="49" charset="0"/>
              </a:rPr>
              <a:t>/spool/asterisk</a:t>
            </a:r>
          </a:p>
          <a:p>
            <a:pPr marL="0" indent="0">
              <a:spcBef>
                <a:spcPts val="0"/>
              </a:spcBef>
              <a:buNone/>
            </a:pPr>
            <a:r>
              <a:rPr lang="en-US" dirty="0" smtClean="0">
                <a:latin typeface="Courier New" panose="02070309020205020404" pitchFamily="49" charset="0"/>
                <a:cs typeface="Courier New" panose="02070309020205020404" pitchFamily="49" charset="0"/>
              </a:rPr>
              <a:t>ln -s /replica/</a:t>
            </a:r>
            <a:r>
              <a:rPr lang="en-US" dirty="0" err="1" smtClean="0">
                <a:latin typeface="Courier New" panose="02070309020205020404" pitchFamily="49" charset="0"/>
                <a:cs typeface="Courier New" panose="02070309020205020404" pitchFamily="49" charset="0"/>
              </a:rPr>
              <a:t>var</a:t>
            </a:r>
            <a:r>
              <a:rPr lang="en-US" dirty="0" smtClean="0">
                <a:latin typeface="Courier New" panose="02070309020205020404" pitchFamily="49" charset="0"/>
                <a:cs typeface="Courier New" panose="02070309020205020404" pitchFamily="49" charset="0"/>
              </a:rPr>
              <a:t>/lib/</a:t>
            </a:r>
            <a:r>
              <a:rPr lang="en-US" dirty="0" err="1" smtClean="0">
                <a:latin typeface="Courier New" panose="02070309020205020404" pitchFamily="49" charset="0"/>
                <a:cs typeface="Courier New" panose="02070309020205020404" pitchFamily="49" charset="0"/>
              </a:rPr>
              <a:t>mysql</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var</a:t>
            </a:r>
            <a:r>
              <a:rPr lang="en-US" dirty="0" smtClean="0">
                <a:latin typeface="Courier New" panose="02070309020205020404" pitchFamily="49" charset="0"/>
                <a:cs typeface="Courier New" panose="02070309020205020404" pitchFamily="49" charset="0"/>
              </a:rPr>
              <a:t>/lib/</a:t>
            </a:r>
            <a:r>
              <a:rPr lang="en-US" dirty="0" err="1" smtClean="0">
                <a:latin typeface="Courier New" panose="02070309020205020404" pitchFamily="49" charset="0"/>
                <a:cs typeface="Courier New" panose="02070309020205020404" pitchFamily="49" charset="0"/>
              </a:rPr>
              <a:t>mysql</a:t>
            </a:r>
            <a:endParaRPr lang="en-US" dirty="0" smtClean="0">
              <a:latin typeface="Courier New" panose="02070309020205020404" pitchFamily="49" charset="0"/>
              <a:cs typeface="Courier New" panose="02070309020205020404" pitchFamily="49" charset="0"/>
            </a:endParaRPr>
          </a:p>
          <a:p>
            <a:pPr marL="0" indent="0">
              <a:spcBef>
                <a:spcPts val="0"/>
              </a:spcBef>
              <a:buNone/>
            </a:pPr>
            <a:r>
              <a:rPr lang="en-US" dirty="0" smtClean="0">
                <a:latin typeface="Courier New" panose="02070309020205020404" pitchFamily="49" charset="0"/>
                <a:cs typeface="Courier New" panose="02070309020205020404" pitchFamily="49" charset="0"/>
              </a:rPr>
              <a:t>ln -s /replica/</a:t>
            </a:r>
            <a:r>
              <a:rPr lang="en-US" dirty="0" err="1" smtClean="0">
                <a:latin typeface="Courier New" panose="02070309020205020404" pitchFamily="49" charset="0"/>
                <a:cs typeface="Courier New" panose="02070309020205020404" pitchFamily="49" charset="0"/>
              </a:rPr>
              <a:t>var</a:t>
            </a:r>
            <a:r>
              <a:rPr lang="en-US" dirty="0" smtClean="0">
                <a:latin typeface="Courier New" panose="02070309020205020404" pitchFamily="49" charset="0"/>
                <a:cs typeface="Courier New" panose="02070309020205020404" pitchFamily="49" charset="0"/>
              </a:rPr>
              <a:t>/log/asterisk/ /</a:t>
            </a:r>
            <a:r>
              <a:rPr lang="en-US" dirty="0" err="1" smtClean="0">
                <a:latin typeface="Courier New" panose="02070309020205020404" pitchFamily="49" charset="0"/>
                <a:cs typeface="Courier New" panose="02070309020205020404" pitchFamily="49" charset="0"/>
              </a:rPr>
              <a:t>var</a:t>
            </a:r>
            <a:r>
              <a:rPr lang="en-US" dirty="0" smtClean="0">
                <a:latin typeface="Courier New" panose="02070309020205020404" pitchFamily="49" charset="0"/>
                <a:cs typeface="Courier New" panose="02070309020205020404" pitchFamily="49" charset="0"/>
              </a:rPr>
              <a:t>/log/asterisk</a:t>
            </a:r>
          </a:p>
          <a:p>
            <a:pPr marL="0" indent="0">
              <a:spcBef>
                <a:spcPts val="0"/>
              </a:spcBef>
              <a:buNone/>
            </a:pPr>
            <a:r>
              <a:rPr lang="en-US" dirty="0" smtClean="0">
                <a:latin typeface="Courier New" panose="02070309020205020404" pitchFamily="49" charset="0"/>
                <a:cs typeface="Courier New" panose="02070309020205020404" pitchFamily="49" charset="0"/>
              </a:rPr>
              <a:t>ln -s /replica/</a:t>
            </a:r>
            <a:r>
              <a:rPr lang="en-US" dirty="0" err="1" smtClean="0">
                <a:latin typeface="Courier New" panose="02070309020205020404" pitchFamily="49" charset="0"/>
                <a:cs typeface="Courier New" panose="02070309020205020404" pitchFamily="49" charset="0"/>
              </a:rPr>
              <a:t>var</a:t>
            </a:r>
            <a:r>
              <a:rPr lang="en-US" dirty="0" smtClean="0">
                <a:latin typeface="Courier New" panose="02070309020205020404" pitchFamily="49" charset="0"/>
                <a:cs typeface="Courier New" panose="02070309020205020404" pitchFamily="49" charset="0"/>
              </a:rPr>
              <a:t>/www /</a:t>
            </a:r>
            <a:r>
              <a:rPr lang="en-US" dirty="0" err="1" smtClean="0">
                <a:latin typeface="Courier New" panose="02070309020205020404" pitchFamily="49" charset="0"/>
                <a:cs typeface="Courier New" panose="02070309020205020404" pitchFamily="49" charset="0"/>
              </a:rPr>
              <a:t>var</a:t>
            </a:r>
            <a:r>
              <a:rPr lang="en-US" dirty="0" smtClean="0">
                <a:latin typeface="Courier New" panose="02070309020205020404" pitchFamily="49" charset="0"/>
                <a:cs typeface="Courier New" panose="02070309020205020404" pitchFamily="49" charset="0"/>
              </a:rPr>
              <a:t>/www</a:t>
            </a:r>
          </a:p>
          <a:p>
            <a:pPr marL="0" indent="0">
              <a:spcBef>
                <a:spcPts val="0"/>
              </a:spcBef>
              <a:buNone/>
            </a:pPr>
            <a:r>
              <a:rPr lang="en-US" dirty="0" smtClean="0">
                <a:latin typeface="Courier New" panose="02070309020205020404" pitchFamily="49" charset="0"/>
                <a:cs typeface="Courier New" panose="02070309020205020404" pitchFamily="49" charset="0"/>
              </a:rPr>
              <a:t>cd /</a:t>
            </a:r>
            <a:endParaRPr lang="en-US"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5813816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Agenda</a:t>
            </a:r>
            <a:endParaRPr lang="en-US" dirty="0"/>
          </a:p>
        </p:txBody>
      </p:sp>
      <p:sp>
        <p:nvSpPr>
          <p:cNvPr id="3" name="Content Placeholder 2"/>
          <p:cNvSpPr>
            <a:spLocks noGrp="1"/>
          </p:cNvSpPr>
          <p:nvPr>
            <p:ph idx="1"/>
          </p:nvPr>
        </p:nvSpPr>
        <p:spPr/>
        <p:txBody>
          <a:bodyPr>
            <a:normAutofit/>
          </a:bodyPr>
          <a:lstStyle/>
          <a:p>
            <a:r>
              <a:rPr lang="en-US" dirty="0" smtClean="0"/>
              <a:t>Replication</a:t>
            </a:r>
          </a:p>
          <a:p>
            <a:r>
              <a:rPr lang="en-US" dirty="0" smtClean="0"/>
              <a:t>High availability</a:t>
            </a:r>
          </a:p>
          <a:p>
            <a:r>
              <a:rPr lang="en-US" dirty="0" smtClean="0"/>
              <a:t>Replication Setup</a:t>
            </a:r>
          </a:p>
          <a:p>
            <a:r>
              <a:rPr lang="en-US" dirty="0" smtClean="0"/>
              <a:t>High Availability Setup</a:t>
            </a:r>
          </a:p>
          <a:p>
            <a:r>
              <a:rPr lang="en-US" dirty="0" smtClean="0"/>
              <a:t>Final Tips</a:t>
            </a:r>
            <a:endParaRPr lang="en-US" dirty="0"/>
          </a:p>
        </p:txBody>
      </p:sp>
    </p:spTree>
    <p:extLst>
      <p:ext uri="{BB962C8B-B14F-4D97-AF65-F5344CB8AC3E}">
        <p14:creationId xmlns:p14="http://schemas.microsoft.com/office/powerpoint/2010/main" val="23435140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Replication Setup</a:t>
            </a:r>
            <a:endParaRPr lang="en-US" dirty="0"/>
          </a:p>
        </p:txBody>
      </p:sp>
      <p:sp>
        <p:nvSpPr>
          <p:cNvPr id="3" name="Content Placeholder 2"/>
          <p:cNvSpPr>
            <a:spLocks noGrp="1"/>
          </p:cNvSpPr>
          <p:nvPr>
            <p:ph idx="1"/>
          </p:nvPr>
        </p:nvSpPr>
        <p:spPr/>
        <p:txBody>
          <a:bodyPr>
            <a:normAutofit fontScale="92500" lnSpcReduction="10000"/>
          </a:bodyPr>
          <a:lstStyle/>
          <a:p>
            <a:pPr marL="0" indent="0">
              <a:spcBef>
                <a:spcPts val="0"/>
              </a:spcBef>
              <a:buNone/>
            </a:pPr>
            <a:r>
              <a:rPr lang="en-US" dirty="0"/>
              <a:t>Stop </a:t>
            </a:r>
            <a:r>
              <a:rPr lang="en-US" dirty="0" err="1"/>
              <a:t>mysqld</a:t>
            </a:r>
            <a:r>
              <a:rPr lang="en-US" dirty="0"/>
              <a:t>, asterisk and </a:t>
            </a:r>
            <a:r>
              <a:rPr lang="en-US" dirty="0" err="1"/>
              <a:t>httpd</a:t>
            </a:r>
            <a:r>
              <a:rPr lang="en-US" dirty="0"/>
              <a:t> services on </a:t>
            </a:r>
            <a:r>
              <a:rPr lang="en-US" dirty="0" smtClean="0"/>
              <a:t>active</a:t>
            </a:r>
          </a:p>
          <a:p>
            <a:pPr marL="0" indent="0">
              <a:spcBef>
                <a:spcPts val="0"/>
              </a:spcBef>
              <a:buNone/>
            </a:pPr>
            <a:endParaRPr lang="en-US" dirty="0"/>
          </a:p>
          <a:p>
            <a:pPr marL="0" indent="0">
              <a:spcBef>
                <a:spcPts val="0"/>
              </a:spcBef>
              <a:buNone/>
            </a:pPr>
            <a:r>
              <a:rPr lang="en-US" sz="1700" dirty="0">
                <a:latin typeface="Courier New" panose="02070309020205020404" pitchFamily="49" charset="0"/>
                <a:cs typeface="Courier New" panose="02070309020205020404" pitchFamily="49" charset="0"/>
              </a:rPr>
              <a:t>service </a:t>
            </a:r>
            <a:r>
              <a:rPr lang="en-US" sz="1700" dirty="0" err="1">
                <a:latin typeface="Courier New" panose="02070309020205020404" pitchFamily="49" charset="0"/>
                <a:cs typeface="Courier New" panose="02070309020205020404" pitchFamily="49" charset="0"/>
              </a:rPr>
              <a:t>mysqld</a:t>
            </a:r>
            <a:r>
              <a:rPr lang="en-US" sz="1700" dirty="0">
                <a:latin typeface="Courier New" panose="02070309020205020404" pitchFamily="49" charset="0"/>
                <a:cs typeface="Courier New" panose="02070309020205020404" pitchFamily="49" charset="0"/>
              </a:rPr>
              <a:t> restart</a:t>
            </a:r>
          </a:p>
          <a:p>
            <a:pPr marL="0" indent="0">
              <a:spcBef>
                <a:spcPts val="0"/>
              </a:spcBef>
              <a:buNone/>
            </a:pPr>
            <a:r>
              <a:rPr lang="en-US" sz="1700" dirty="0">
                <a:latin typeface="Courier New" panose="02070309020205020404" pitchFamily="49" charset="0"/>
                <a:cs typeface="Courier New" panose="02070309020205020404" pitchFamily="49" charset="0"/>
              </a:rPr>
              <a:t>service </a:t>
            </a:r>
            <a:r>
              <a:rPr lang="en-US" sz="1700" dirty="0" err="1">
                <a:latin typeface="Courier New" panose="02070309020205020404" pitchFamily="49" charset="0"/>
                <a:cs typeface="Courier New" panose="02070309020205020404" pitchFamily="49" charset="0"/>
              </a:rPr>
              <a:t>mysqld</a:t>
            </a:r>
            <a:r>
              <a:rPr lang="en-US" sz="1700" dirty="0">
                <a:latin typeface="Courier New" panose="02070309020205020404" pitchFamily="49" charset="0"/>
                <a:cs typeface="Courier New" panose="02070309020205020404" pitchFamily="49" charset="0"/>
              </a:rPr>
              <a:t> stop</a:t>
            </a:r>
          </a:p>
          <a:p>
            <a:pPr marL="0" indent="0">
              <a:spcBef>
                <a:spcPts val="0"/>
              </a:spcBef>
              <a:buNone/>
            </a:pPr>
            <a:r>
              <a:rPr lang="en-US" sz="1700" dirty="0">
                <a:latin typeface="Courier New" panose="02070309020205020404" pitchFamily="49" charset="0"/>
                <a:cs typeface="Courier New" panose="02070309020205020404" pitchFamily="49" charset="0"/>
              </a:rPr>
              <a:t>service asterisk stop</a:t>
            </a:r>
          </a:p>
          <a:p>
            <a:pPr marL="0" indent="0">
              <a:spcBef>
                <a:spcPts val="0"/>
              </a:spcBef>
              <a:buNone/>
            </a:pPr>
            <a:r>
              <a:rPr lang="en-US" sz="1700" dirty="0">
                <a:latin typeface="Courier New" panose="02070309020205020404" pitchFamily="49" charset="0"/>
                <a:cs typeface="Courier New" panose="02070309020205020404" pitchFamily="49" charset="0"/>
              </a:rPr>
              <a:t>service </a:t>
            </a:r>
            <a:r>
              <a:rPr lang="en-US" sz="1700" dirty="0" err="1">
                <a:latin typeface="Courier New" panose="02070309020205020404" pitchFamily="49" charset="0"/>
                <a:cs typeface="Courier New" panose="02070309020205020404" pitchFamily="49" charset="0"/>
              </a:rPr>
              <a:t>httpd</a:t>
            </a:r>
            <a:r>
              <a:rPr lang="en-US" sz="1700" dirty="0">
                <a:latin typeface="Courier New" panose="02070309020205020404" pitchFamily="49" charset="0"/>
                <a:cs typeface="Courier New" panose="02070309020205020404" pitchFamily="49" charset="0"/>
              </a:rPr>
              <a:t> </a:t>
            </a:r>
            <a:r>
              <a:rPr lang="en-US" sz="1700" dirty="0" smtClean="0">
                <a:latin typeface="Courier New" panose="02070309020205020404" pitchFamily="49" charset="0"/>
                <a:cs typeface="Courier New" panose="02070309020205020404" pitchFamily="49" charset="0"/>
              </a:rPr>
              <a:t>stop</a:t>
            </a:r>
          </a:p>
          <a:p>
            <a:pPr marL="0" indent="0">
              <a:spcBef>
                <a:spcPts val="0"/>
              </a:spcBef>
              <a:buNone/>
            </a:pPr>
            <a:endParaRPr lang="en-US" dirty="0"/>
          </a:p>
          <a:p>
            <a:pPr marL="0" indent="0">
              <a:spcBef>
                <a:spcPts val="0"/>
              </a:spcBef>
              <a:buNone/>
            </a:pPr>
            <a:r>
              <a:rPr lang="en-US" dirty="0"/>
              <a:t>Verify services are down and proceed to switch manually to the second server</a:t>
            </a:r>
            <a:r>
              <a:rPr lang="en-US" dirty="0" smtClean="0"/>
              <a:t>:</a:t>
            </a:r>
          </a:p>
          <a:p>
            <a:pPr marL="0" indent="0">
              <a:spcBef>
                <a:spcPts val="0"/>
              </a:spcBef>
              <a:buNone/>
            </a:pPr>
            <a:endParaRPr lang="en-US" dirty="0"/>
          </a:p>
          <a:p>
            <a:pPr marL="0" indent="0">
              <a:spcBef>
                <a:spcPts val="0"/>
              </a:spcBef>
              <a:buNone/>
            </a:pPr>
            <a:r>
              <a:rPr lang="en-US" sz="1700" dirty="0">
                <a:latin typeface="Courier New" panose="02070309020205020404" pitchFamily="49" charset="0"/>
                <a:cs typeface="Courier New" panose="02070309020205020404" pitchFamily="49" charset="0"/>
              </a:rPr>
              <a:t>[</a:t>
            </a:r>
            <a:r>
              <a:rPr lang="en-US" sz="1700" dirty="0" err="1" smtClean="0">
                <a:latin typeface="Courier New" panose="02070309020205020404" pitchFamily="49" charset="0"/>
                <a:cs typeface="Courier New" panose="02070309020205020404" pitchFamily="49" charset="0"/>
              </a:rPr>
              <a:t>root@active</a:t>
            </a:r>
            <a:r>
              <a:rPr lang="en-US" sz="1700" dirty="0" smtClean="0">
                <a:latin typeface="Courier New" panose="02070309020205020404" pitchFamily="49" charset="0"/>
                <a:cs typeface="Courier New" panose="02070309020205020404" pitchFamily="49" charset="0"/>
              </a:rPr>
              <a:t> /]# </a:t>
            </a:r>
            <a:r>
              <a:rPr lang="en-US" sz="1700" dirty="0" err="1">
                <a:latin typeface="Courier New" panose="02070309020205020404" pitchFamily="49" charset="0"/>
                <a:cs typeface="Courier New" panose="02070309020205020404" pitchFamily="49" charset="0"/>
              </a:rPr>
              <a:t>umount</a:t>
            </a:r>
            <a:r>
              <a:rPr lang="en-US" sz="1700" dirty="0">
                <a:latin typeface="Courier New" panose="02070309020205020404" pitchFamily="49" charset="0"/>
                <a:cs typeface="Courier New" panose="02070309020205020404" pitchFamily="49" charset="0"/>
              </a:rPr>
              <a:t> /replica ; </a:t>
            </a:r>
            <a:r>
              <a:rPr lang="en-US" sz="1700" dirty="0" err="1">
                <a:latin typeface="Courier New" panose="02070309020205020404" pitchFamily="49" charset="0"/>
                <a:cs typeface="Courier New" panose="02070309020205020404" pitchFamily="49" charset="0"/>
              </a:rPr>
              <a:t>drbdadm</a:t>
            </a:r>
            <a:r>
              <a:rPr lang="en-US" sz="1700" dirty="0">
                <a:latin typeface="Courier New" panose="02070309020205020404" pitchFamily="49" charset="0"/>
                <a:cs typeface="Courier New" panose="02070309020205020404" pitchFamily="49" charset="0"/>
              </a:rPr>
              <a:t> secondary </a:t>
            </a:r>
            <a:r>
              <a:rPr lang="en-US" sz="1700" dirty="0" smtClean="0">
                <a:latin typeface="Courier New" panose="02070309020205020404" pitchFamily="49" charset="0"/>
                <a:cs typeface="Courier New" panose="02070309020205020404" pitchFamily="49" charset="0"/>
              </a:rPr>
              <a:t>r0</a:t>
            </a:r>
          </a:p>
          <a:p>
            <a:pPr marL="0" indent="0">
              <a:spcBef>
                <a:spcPts val="0"/>
              </a:spcBef>
              <a:buNone/>
            </a:pPr>
            <a:endParaRPr lang="en-US" dirty="0"/>
          </a:p>
          <a:p>
            <a:pPr marL="0" indent="0">
              <a:spcBef>
                <a:spcPts val="0"/>
              </a:spcBef>
              <a:buNone/>
            </a:pPr>
            <a:r>
              <a:rPr lang="en-US" dirty="0"/>
              <a:t>Now switch to the </a:t>
            </a:r>
            <a:r>
              <a:rPr lang="en-US" dirty="0" smtClean="0"/>
              <a:t>STANDBY</a:t>
            </a:r>
            <a:r>
              <a:rPr lang="en-US" dirty="0" smtClean="0"/>
              <a:t> </a:t>
            </a:r>
            <a:r>
              <a:rPr lang="en-US" dirty="0" smtClean="0"/>
              <a:t>server</a:t>
            </a:r>
          </a:p>
          <a:p>
            <a:pPr marL="0" indent="0">
              <a:spcBef>
                <a:spcPts val="0"/>
              </a:spcBef>
              <a:buNone/>
            </a:pPr>
            <a:endParaRPr lang="en-US" dirty="0"/>
          </a:p>
          <a:p>
            <a:pPr marL="0" indent="0">
              <a:spcBef>
                <a:spcPts val="0"/>
              </a:spcBef>
              <a:buNone/>
            </a:pPr>
            <a:r>
              <a:rPr lang="en-US" sz="1600" dirty="0">
                <a:latin typeface="Courier New" panose="02070309020205020404" pitchFamily="49" charset="0"/>
                <a:cs typeface="Courier New" panose="02070309020205020404" pitchFamily="49" charset="0"/>
              </a:rPr>
              <a:t>[</a:t>
            </a:r>
            <a:r>
              <a:rPr lang="en-US" sz="1600" dirty="0" smtClean="0">
                <a:latin typeface="Courier New" panose="02070309020205020404" pitchFamily="49" charset="0"/>
                <a:cs typeface="Courier New" panose="02070309020205020404" pitchFamily="49" charset="0"/>
              </a:rPr>
              <a:t>root@standby /]# </a:t>
            </a:r>
            <a:r>
              <a:rPr lang="en-US" sz="1600" dirty="0" err="1">
                <a:latin typeface="Courier New" panose="02070309020205020404" pitchFamily="49" charset="0"/>
                <a:cs typeface="Courier New" panose="02070309020205020404" pitchFamily="49" charset="0"/>
              </a:rPr>
              <a:t>mkdir</a:t>
            </a:r>
            <a:r>
              <a:rPr lang="en-US" sz="1600" dirty="0">
                <a:latin typeface="Courier New" panose="02070309020205020404" pitchFamily="49" charset="0"/>
                <a:cs typeface="Courier New" panose="02070309020205020404" pitchFamily="49" charset="0"/>
              </a:rPr>
              <a:t> /replica ; </a:t>
            </a:r>
            <a:r>
              <a:rPr lang="en-US" sz="1600" dirty="0" err="1">
                <a:latin typeface="Courier New" panose="02070309020205020404" pitchFamily="49" charset="0"/>
                <a:cs typeface="Courier New" panose="02070309020205020404" pitchFamily="49" charset="0"/>
              </a:rPr>
              <a:t>drbdadm</a:t>
            </a:r>
            <a:r>
              <a:rPr lang="en-US" sz="1600" dirty="0">
                <a:latin typeface="Courier New" panose="02070309020205020404" pitchFamily="49" charset="0"/>
                <a:cs typeface="Courier New" panose="02070309020205020404" pitchFamily="49" charset="0"/>
              </a:rPr>
              <a:t> primary r0 ; mount /dev/drbd0 /replica</a:t>
            </a:r>
            <a:endParaRPr lang="en-US" sz="1600" dirty="0" smtClean="0">
              <a:latin typeface="Courier New" panose="02070309020205020404" pitchFamily="49" charset="0"/>
              <a:cs typeface="Courier New" panose="02070309020205020404" pitchFamily="49" charset="0"/>
            </a:endParaRPr>
          </a:p>
          <a:p>
            <a:pPr marL="0" indent="0">
              <a:spcBef>
                <a:spcPts val="0"/>
              </a:spcBef>
              <a:buNone/>
            </a:pPr>
            <a:r>
              <a:rPr lang="en-US" sz="1600" dirty="0">
                <a:latin typeface="Courier New" panose="02070309020205020404" pitchFamily="49" charset="0"/>
                <a:cs typeface="Courier New" panose="02070309020205020404" pitchFamily="49" charset="0"/>
              </a:rPr>
              <a:t>[</a:t>
            </a:r>
            <a:r>
              <a:rPr lang="en-US" sz="1600" dirty="0" smtClean="0">
                <a:latin typeface="Courier New" panose="02070309020205020404" pitchFamily="49" charset="0"/>
                <a:cs typeface="Courier New" panose="02070309020205020404" pitchFamily="49" charset="0"/>
              </a:rPr>
              <a:t>root@standby /]# </a:t>
            </a:r>
            <a:r>
              <a:rPr lang="en-US" sz="1600" dirty="0">
                <a:latin typeface="Courier New" panose="02070309020205020404" pitchFamily="49" charset="0"/>
                <a:cs typeface="Courier New" panose="02070309020205020404" pitchFamily="49" charset="0"/>
              </a:rPr>
              <a:t>ls /replica/</a:t>
            </a:r>
          </a:p>
        </p:txBody>
      </p:sp>
    </p:spTree>
    <p:extLst>
      <p:ext uri="{BB962C8B-B14F-4D97-AF65-F5344CB8AC3E}">
        <p14:creationId xmlns:p14="http://schemas.microsoft.com/office/powerpoint/2010/main" val="19940041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Replication Setup</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Execute </a:t>
            </a:r>
            <a:r>
              <a:rPr lang="en-US" dirty="0"/>
              <a:t>‘</a:t>
            </a:r>
            <a:r>
              <a:rPr lang="en-US" dirty="0" err="1">
                <a:latin typeface="Courier New" panose="02070309020205020404" pitchFamily="49" charset="0"/>
                <a:cs typeface="Courier New" panose="02070309020205020404" pitchFamily="49" charset="0"/>
              </a:rPr>
              <a:t>df</a:t>
            </a:r>
            <a:r>
              <a:rPr lang="en-US" dirty="0">
                <a:latin typeface="Courier New" panose="02070309020205020404" pitchFamily="49" charset="0"/>
                <a:cs typeface="Courier New" panose="02070309020205020404" pitchFamily="49" charset="0"/>
              </a:rPr>
              <a:t> –h</a:t>
            </a:r>
            <a:r>
              <a:rPr lang="en-US" dirty="0"/>
              <a:t>’ on the primary to confirm that our /dev/drbd0 partition </a:t>
            </a:r>
            <a:r>
              <a:rPr lang="en-US" dirty="0" smtClean="0"/>
              <a:t>is mounted </a:t>
            </a:r>
            <a:r>
              <a:rPr lang="en-US" dirty="0"/>
              <a:t>and in use</a:t>
            </a:r>
            <a:r>
              <a:rPr lang="en-US" dirty="0" smtClean="0"/>
              <a:t>.</a:t>
            </a:r>
            <a:endParaRPr lang="en-US" dirty="0"/>
          </a:p>
          <a:p>
            <a:pPr marL="0" indent="0">
              <a:buNone/>
            </a:pPr>
            <a:endParaRPr lang="en-US" dirty="0" smtClean="0"/>
          </a:p>
          <a:p>
            <a:pPr marL="0" indent="0">
              <a:spcBef>
                <a:spcPts val="0"/>
              </a:spcBef>
              <a:buNone/>
            </a:pP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root@active</a:t>
            </a:r>
            <a:r>
              <a:rPr lang="en-US" dirty="0" smtClean="0">
                <a:latin typeface="Courier New" panose="02070309020205020404" pitchFamily="49" charset="0"/>
                <a:cs typeface="Courier New" panose="02070309020205020404" pitchFamily="49" charset="0"/>
              </a:rPr>
              <a:t> ~]# </a:t>
            </a:r>
            <a:r>
              <a:rPr lang="en-US" dirty="0" err="1" smtClean="0">
                <a:latin typeface="Courier New" panose="02070309020205020404" pitchFamily="49" charset="0"/>
                <a:cs typeface="Courier New" panose="02070309020205020404" pitchFamily="49" charset="0"/>
              </a:rPr>
              <a:t>df</a:t>
            </a:r>
            <a:r>
              <a:rPr lang="en-US" dirty="0" smtClean="0">
                <a:latin typeface="Courier New" panose="02070309020205020404" pitchFamily="49" charset="0"/>
                <a:cs typeface="Courier New" panose="02070309020205020404" pitchFamily="49" charset="0"/>
              </a:rPr>
              <a:t> –h</a:t>
            </a:r>
          </a:p>
          <a:p>
            <a:pPr marL="0" indent="0">
              <a:spcBef>
                <a:spcPts val="0"/>
              </a:spcBef>
              <a:buNone/>
            </a:pPr>
            <a:r>
              <a:rPr lang="en-US" dirty="0" err="1" smtClean="0">
                <a:latin typeface="Courier New" panose="02070309020205020404" pitchFamily="49" charset="0"/>
                <a:cs typeface="Courier New" panose="02070309020205020404" pitchFamily="49" charset="0"/>
              </a:rPr>
              <a:t>Filesystem</a:t>
            </a:r>
            <a:r>
              <a:rPr lang="en-US" dirty="0" smtClean="0">
                <a:latin typeface="Courier New" panose="02070309020205020404" pitchFamily="49" charset="0"/>
                <a:cs typeface="Courier New" panose="02070309020205020404" pitchFamily="49" charset="0"/>
              </a:rPr>
              <a:t>		Size	Used	Avail	Use%	Mounted on</a:t>
            </a:r>
          </a:p>
          <a:p>
            <a:pPr marL="0" indent="0">
              <a:spcBef>
                <a:spcPts val="0"/>
              </a:spcBef>
              <a:buNone/>
            </a:pPr>
            <a:r>
              <a:rPr lang="en-US" dirty="0" smtClean="0">
                <a:latin typeface="Courier New" panose="02070309020205020404" pitchFamily="49" charset="0"/>
                <a:cs typeface="Courier New" panose="02070309020205020404" pitchFamily="49" charset="0"/>
              </a:rPr>
              <a:t>/dev/sda1		48G	3.8G	42G	9%	/</a:t>
            </a:r>
          </a:p>
          <a:p>
            <a:pPr marL="0" indent="0">
              <a:spcBef>
                <a:spcPts val="0"/>
              </a:spcBef>
              <a:buNone/>
            </a:pPr>
            <a:r>
              <a:rPr lang="en-US" dirty="0" err="1">
                <a:latin typeface="Courier New" panose="02070309020205020404" pitchFamily="49" charset="0"/>
                <a:cs typeface="Courier New" panose="02070309020205020404" pitchFamily="49" charset="0"/>
              </a:rPr>
              <a:t>t</a:t>
            </a:r>
            <a:r>
              <a:rPr lang="en-US" dirty="0" err="1" smtClean="0">
                <a:latin typeface="Courier New" panose="02070309020205020404" pitchFamily="49" charset="0"/>
                <a:cs typeface="Courier New" panose="02070309020205020404" pitchFamily="49" charset="0"/>
              </a:rPr>
              <a:t>mpfs</a:t>
            </a:r>
            <a:r>
              <a:rPr lang="en-US" dirty="0" smtClean="0">
                <a:latin typeface="Courier New" panose="02070309020205020404" pitchFamily="49" charset="0"/>
                <a:cs typeface="Courier New" panose="02070309020205020404" pitchFamily="49" charset="0"/>
              </a:rPr>
              <a:t>			1.9G	0	1.9G	0%	/dev/</a:t>
            </a:r>
            <a:r>
              <a:rPr lang="en-US" dirty="0" err="1" smtClean="0">
                <a:latin typeface="Courier New" panose="02070309020205020404" pitchFamily="49" charset="0"/>
                <a:cs typeface="Courier New" panose="02070309020205020404" pitchFamily="49" charset="0"/>
              </a:rPr>
              <a:t>shm</a:t>
            </a:r>
            <a:endParaRPr lang="en-US" dirty="0" smtClean="0">
              <a:latin typeface="Courier New" panose="02070309020205020404" pitchFamily="49" charset="0"/>
              <a:cs typeface="Courier New" panose="02070309020205020404" pitchFamily="49" charset="0"/>
            </a:endParaRPr>
          </a:p>
          <a:p>
            <a:pPr marL="0" indent="0">
              <a:spcBef>
                <a:spcPts val="0"/>
              </a:spcBef>
              <a:buNone/>
            </a:pPr>
            <a:r>
              <a:rPr lang="en-US" dirty="0" smtClean="0">
                <a:latin typeface="Courier New" panose="02070309020205020404" pitchFamily="49" charset="0"/>
                <a:cs typeface="Courier New" panose="02070309020205020404" pitchFamily="49" charset="0"/>
              </a:rPr>
              <a:t>/dev/drbd0		403G	650M	382G	1%	/replica</a:t>
            </a:r>
          </a:p>
          <a:p>
            <a:pPr marL="0" indent="0">
              <a:buNone/>
            </a:pPr>
            <a:endParaRPr lang="en-US" dirty="0"/>
          </a:p>
          <a:p>
            <a:pPr marL="0" indent="0">
              <a:buNone/>
            </a:pPr>
            <a:r>
              <a:rPr lang="en-US" dirty="0"/>
              <a:t>Executing this same command in </a:t>
            </a:r>
            <a:r>
              <a:rPr lang="en-US" dirty="0" smtClean="0"/>
              <a:t>“standby” </a:t>
            </a:r>
            <a:r>
              <a:rPr lang="en-US" dirty="0"/>
              <a:t>while in secondary mode </a:t>
            </a:r>
            <a:r>
              <a:rPr lang="en-US" dirty="0" smtClean="0"/>
              <a:t>should not </a:t>
            </a:r>
            <a:r>
              <a:rPr lang="en-US" dirty="0"/>
              <a:t>display the /dev/drbd0 partition unless it’s assuming primary mode.</a:t>
            </a:r>
          </a:p>
        </p:txBody>
      </p:sp>
    </p:spTree>
    <p:extLst>
      <p:ext uri="{BB962C8B-B14F-4D97-AF65-F5344CB8AC3E}">
        <p14:creationId xmlns:p14="http://schemas.microsoft.com/office/powerpoint/2010/main" val="1579040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Replication Setup</a:t>
            </a:r>
            <a:endParaRPr lang="en-US" dirty="0"/>
          </a:p>
        </p:txBody>
      </p:sp>
      <p:sp>
        <p:nvSpPr>
          <p:cNvPr id="3" name="Content Placeholder 2"/>
          <p:cNvSpPr>
            <a:spLocks noGrp="1"/>
          </p:cNvSpPr>
          <p:nvPr>
            <p:ph idx="1"/>
          </p:nvPr>
        </p:nvSpPr>
        <p:spPr/>
        <p:txBody>
          <a:bodyPr>
            <a:normAutofit fontScale="55000" lnSpcReduction="20000"/>
          </a:bodyPr>
          <a:lstStyle/>
          <a:p>
            <a:pPr marL="0" indent="0">
              <a:spcBef>
                <a:spcPts val="0"/>
              </a:spcBef>
              <a:buNone/>
            </a:pPr>
            <a:r>
              <a:rPr lang="en-US" dirty="0"/>
              <a:t>Now we will remove and link </a:t>
            </a:r>
            <a:r>
              <a:rPr lang="en-US" dirty="0" smtClean="0"/>
              <a:t>on standby</a:t>
            </a:r>
          </a:p>
          <a:p>
            <a:pPr marL="0" indent="0">
              <a:spcBef>
                <a:spcPts val="0"/>
              </a:spcBef>
              <a:buNone/>
            </a:pPr>
            <a:endParaRPr lang="en-US" dirty="0"/>
          </a:p>
          <a:p>
            <a:pPr marL="0" indent="0">
              <a:spcBef>
                <a:spcPts val="0"/>
              </a:spcBef>
              <a:buNone/>
            </a:pPr>
            <a:r>
              <a:rPr lang="en-US" dirty="0" err="1" smtClean="0">
                <a:latin typeface="Courier New" panose="02070309020205020404" pitchFamily="49" charset="0"/>
                <a:cs typeface="Courier New" panose="02070309020205020404" pitchFamily="49" charset="0"/>
              </a:rPr>
              <a:t>rm</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rf</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etc</a:t>
            </a:r>
            <a:r>
              <a:rPr lang="en-US" dirty="0" smtClean="0">
                <a:latin typeface="Courier New" panose="02070309020205020404" pitchFamily="49" charset="0"/>
                <a:cs typeface="Courier New" panose="02070309020205020404" pitchFamily="49" charset="0"/>
              </a:rPr>
              <a:t>/asterisk</a:t>
            </a:r>
          </a:p>
          <a:p>
            <a:pPr marL="0" indent="0">
              <a:spcBef>
                <a:spcPts val="0"/>
              </a:spcBef>
              <a:buNone/>
            </a:pPr>
            <a:r>
              <a:rPr lang="en-US" dirty="0" err="1" smtClean="0">
                <a:latin typeface="Courier New" panose="02070309020205020404" pitchFamily="49" charset="0"/>
                <a:cs typeface="Courier New" panose="02070309020205020404" pitchFamily="49" charset="0"/>
              </a:rPr>
              <a:t>rm</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rf</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var</a:t>
            </a:r>
            <a:r>
              <a:rPr lang="en-US" dirty="0" smtClean="0">
                <a:latin typeface="Courier New" panose="02070309020205020404" pitchFamily="49" charset="0"/>
                <a:cs typeface="Courier New" panose="02070309020205020404" pitchFamily="49" charset="0"/>
              </a:rPr>
              <a:t>/lib/asterisk</a:t>
            </a:r>
          </a:p>
          <a:p>
            <a:pPr marL="0" indent="0">
              <a:spcBef>
                <a:spcPts val="0"/>
              </a:spcBef>
              <a:buNone/>
            </a:pPr>
            <a:r>
              <a:rPr lang="en-US" dirty="0" err="1" smtClean="0">
                <a:latin typeface="Courier New" panose="02070309020205020404" pitchFamily="49" charset="0"/>
                <a:cs typeface="Courier New" panose="02070309020205020404" pitchFamily="49" charset="0"/>
              </a:rPr>
              <a:t>rm</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rf</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usr</a:t>
            </a:r>
            <a:r>
              <a:rPr lang="en-US" dirty="0" smtClean="0">
                <a:latin typeface="Courier New" panose="02070309020205020404" pitchFamily="49" charset="0"/>
                <a:cs typeface="Courier New" panose="02070309020205020404" pitchFamily="49" charset="0"/>
              </a:rPr>
              <a:t>/lib/asterisk/</a:t>
            </a:r>
          </a:p>
          <a:p>
            <a:pPr marL="0" indent="0">
              <a:spcBef>
                <a:spcPts val="0"/>
              </a:spcBef>
              <a:buNone/>
            </a:pPr>
            <a:r>
              <a:rPr lang="en-US" dirty="0" err="1" smtClean="0">
                <a:latin typeface="Courier New" panose="02070309020205020404" pitchFamily="49" charset="0"/>
                <a:cs typeface="Courier New" panose="02070309020205020404" pitchFamily="49" charset="0"/>
              </a:rPr>
              <a:t>rm</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rf</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var</a:t>
            </a:r>
            <a:r>
              <a:rPr lang="en-US" dirty="0" smtClean="0">
                <a:latin typeface="Courier New" panose="02070309020205020404" pitchFamily="49" charset="0"/>
                <a:cs typeface="Courier New" panose="02070309020205020404" pitchFamily="49" charset="0"/>
              </a:rPr>
              <a:t>/spool/asterisk</a:t>
            </a:r>
          </a:p>
          <a:p>
            <a:pPr marL="0" indent="0">
              <a:spcBef>
                <a:spcPts val="0"/>
              </a:spcBef>
              <a:buNone/>
            </a:pPr>
            <a:r>
              <a:rPr lang="en-US" dirty="0" err="1" smtClean="0">
                <a:latin typeface="Courier New" panose="02070309020205020404" pitchFamily="49" charset="0"/>
                <a:cs typeface="Courier New" panose="02070309020205020404" pitchFamily="49" charset="0"/>
              </a:rPr>
              <a:t>rm</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rf</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var</a:t>
            </a:r>
            <a:r>
              <a:rPr lang="en-US" dirty="0" smtClean="0">
                <a:latin typeface="Courier New" panose="02070309020205020404" pitchFamily="49" charset="0"/>
                <a:cs typeface="Courier New" panose="02070309020205020404" pitchFamily="49" charset="0"/>
              </a:rPr>
              <a:t>/www</a:t>
            </a:r>
          </a:p>
          <a:p>
            <a:pPr marL="0" indent="0">
              <a:spcBef>
                <a:spcPts val="0"/>
              </a:spcBef>
              <a:buNone/>
            </a:pPr>
            <a:r>
              <a:rPr lang="en-US" dirty="0" err="1" smtClean="0">
                <a:latin typeface="Courier New" panose="02070309020205020404" pitchFamily="49" charset="0"/>
                <a:cs typeface="Courier New" panose="02070309020205020404" pitchFamily="49" charset="0"/>
              </a:rPr>
              <a:t>rm</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rf</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var</a:t>
            </a:r>
            <a:r>
              <a:rPr lang="en-US" dirty="0" smtClean="0">
                <a:latin typeface="Courier New" panose="02070309020205020404" pitchFamily="49" charset="0"/>
                <a:cs typeface="Courier New" panose="02070309020205020404" pitchFamily="49" charset="0"/>
              </a:rPr>
              <a:t>/lib/</a:t>
            </a:r>
            <a:r>
              <a:rPr lang="en-US" dirty="0" err="1" smtClean="0">
                <a:latin typeface="Courier New" panose="02070309020205020404" pitchFamily="49" charset="0"/>
                <a:cs typeface="Courier New" panose="02070309020205020404" pitchFamily="49" charset="0"/>
              </a:rPr>
              <a:t>mysql</a:t>
            </a:r>
            <a:r>
              <a:rPr lang="en-US" dirty="0" smtClean="0">
                <a:latin typeface="Courier New" panose="02070309020205020404" pitchFamily="49" charset="0"/>
                <a:cs typeface="Courier New" panose="02070309020205020404" pitchFamily="49" charset="0"/>
              </a:rPr>
              <a:t>/</a:t>
            </a:r>
          </a:p>
          <a:p>
            <a:pPr marL="0" indent="0">
              <a:spcBef>
                <a:spcPts val="0"/>
              </a:spcBef>
              <a:buNone/>
            </a:pPr>
            <a:r>
              <a:rPr lang="en-US" dirty="0" err="1" smtClean="0">
                <a:latin typeface="Courier New" panose="02070309020205020404" pitchFamily="49" charset="0"/>
                <a:cs typeface="Courier New" panose="02070309020205020404" pitchFamily="49" charset="0"/>
              </a:rPr>
              <a:t>rm</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rf</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var</a:t>
            </a:r>
            <a:r>
              <a:rPr lang="en-US" dirty="0" smtClean="0">
                <a:latin typeface="Courier New" panose="02070309020205020404" pitchFamily="49" charset="0"/>
                <a:cs typeface="Courier New" panose="02070309020205020404" pitchFamily="49" charset="0"/>
              </a:rPr>
              <a:t>/log/asterisk/</a:t>
            </a:r>
          </a:p>
          <a:p>
            <a:pPr marL="0" indent="0">
              <a:spcBef>
                <a:spcPts val="0"/>
              </a:spcBef>
              <a:buNone/>
            </a:pPr>
            <a:r>
              <a:rPr lang="en-US" dirty="0" smtClean="0">
                <a:latin typeface="Courier New" panose="02070309020205020404" pitchFamily="49" charset="0"/>
                <a:cs typeface="Courier New" panose="02070309020205020404" pitchFamily="49" charset="0"/>
              </a:rPr>
              <a:t>ln -s /replica/</a:t>
            </a:r>
            <a:r>
              <a:rPr lang="en-US" dirty="0" err="1" smtClean="0">
                <a:latin typeface="Courier New" panose="02070309020205020404" pitchFamily="49" charset="0"/>
                <a:cs typeface="Courier New" panose="02070309020205020404" pitchFamily="49" charset="0"/>
              </a:rPr>
              <a:t>etc</a:t>
            </a:r>
            <a:r>
              <a:rPr lang="en-US" dirty="0" smtClean="0">
                <a:latin typeface="Courier New" panose="02070309020205020404" pitchFamily="49" charset="0"/>
                <a:cs typeface="Courier New" panose="02070309020205020404" pitchFamily="49" charset="0"/>
              </a:rPr>
              <a:t>/asterisk/ /</a:t>
            </a:r>
            <a:r>
              <a:rPr lang="en-US" dirty="0" err="1" smtClean="0">
                <a:latin typeface="Courier New" panose="02070309020205020404" pitchFamily="49" charset="0"/>
                <a:cs typeface="Courier New" panose="02070309020205020404" pitchFamily="49" charset="0"/>
              </a:rPr>
              <a:t>etc</a:t>
            </a:r>
            <a:r>
              <a:rPr lang="en-US" dirty="0" smtClean="0">
                <a:latin typeface="Courier New" panose="02070309020205020404" pitchFamily="49" charset="0"/>
                <a:cs typeface="Courier New" panose="02070309020205020404" pitchFamily="49" charset="0"/>
              </a:rPr>
              <a:t>/asterisk</a:t>
            </a:r>
          </a:p>
          <a:p>
            <a:pPr marL="0" indent="0">
              <a:spcBef>
                <a:spcPts val="0"/>
              </a:spcBef>
              <a:buNone/>
            </a:pPr>
            <a:r>
              <a:rPr lang="en-US" dirty="0" smtClean="0">
                <a:latin typeface="Courier New" panose="02070309020205020404" pitchFamily="49" charset="0"/>
                <a:cs typeface="Courier New" panose="02070309020205020404" pitchFamily="49" charset="0"/>
              </a:rPr>
              <a:t>ln -s /replica/</a:t>
            </a:r>
            <a:r>
              <a:rPr lang="en-US" dirty="0" err="1" smtClean="0">
                <a:latin typeface="Courier New" panose="02070309020205020404" pitchFamily="49" charset="0"/>
                <a:cs typeface="Courier New" panose="02070309020205020404" pitchFamily="49" charset="0"/>
              </a:rPr>
              <a:t>var</a:t>
            </a:r>
            <a:r>
              <a:rPr lang="en-US" dirty="0" smtClean="0">
                <a:latin typeface="Courier New" panose="02070309020205020404" pitchFamily="49" charset="0"/>
                <a:cs typeface="Courier New" panose="02070309020205020404" pitchFamily="49" charset="0"/>
              </a:rPr>
              <a:t>/lib/asterisk/ /</a:t>
            </a:r>
            <a:r>
              <a:rPr lang="en-US" dirty="0" err="1" smtClean="0">
                <a:latin typeface="Courier New" panose="02070309020205020404" pitchFamily="49" charset="0"/>
                <a:cs typeface="Courier New" panose="02070309020205020404" pitchFamily="49" charset="0"/>
              </a:rPr>
              <a:t>var</a:t>
            </a:r>
            <a:r>
              <a:rPr lang="en-US" dirty="0" smtClean="0">
                <a:latin typeface="Courier New" panose="02070309020205020404" pitchFamily="49" charset="0"/>
                <a:cs typeface="Courier New" panose="02070309020205020404" pitchFamily="49" charset="0"/>
              </a:rPr>
              <a:t>/lib/asterisk</a:t>
            </a:r>
          </a:p>
          <a:p>
            <a:pPr marL="0" indent="0">
              <a:spcBef>
                <a:spcPts val="0"/>
              </a:spcBef>
              <a:buNone/>
            </a:pPr>
            <a:r>
              <a:rPr lang="en-US" dirty="0" smtClean="0">
                <a:latin typeface="Courier New" panose="02070309020205020404" pitchFamily="49" charset="0"/>
                <a:cs typeface="Courier New" panose="02070309020205020404" pitchFamily="49" charset="0"/>
              </a:rPr>
              <a:t>ln -s /replica/</a:t>
            </a:r>
            <a:r>
              <a:rPr lang="en-US" dirty="0" err="1" smtClean="0">
                <a:latin typeface="Courier New" panose="02070309020205020404" pitchFamily="49" charset="0"/>
                <a:cs typeface="Courier New" panose="02070309020205020404" pitchFamily="49" charset="0"/>
              </a:rPr>
              <a:t>usr</a:t>
            </a:r>
            <a:r>
              <a:rPr lang="en-US" dirty="0" smtClean="0">
                <a:latin typeface="Courier New" panose="02070309020205020404" pitchFamily="49" charset="0"/>
                <a:cs typeface="Courier New" panose="02070309020205020404" pitchFamily="49" charset="0"/>
              </a:rPr>
              <a:t>/lib/asterisk/ /</a:t>
            </a:r>
            <a:r>
              <a:rPr lang="en-US" dirty="0" err="1" smtClean="0">
                <a:latin typeface="Courier New" panose="02070309020205020404" pitchFamily="49" charset="0"/>
                <a:cs typeface="Courier New" panose="02070309020205020404" pitchFamily="49" charset="0"/>
              </a:rPr>
              <a:t>usr</a:t>
            </a:r>
            <a:r>
              <a:rPr lang="en-US" dirty="0" smtClean="0">
                <a:latin typeface="Courier New" panose="02070309020205020404" pitchFamily="49" charset="0"/>
                <a:cs typeface="Courier New" panose="02070309020205020404" pitchFamily="49" charset="0"/>
              </a:rPr>
              <a:t>/lib/asterisk</a:t>
            </a:r>
          </a:p>
          <a:p>
            <a:pPr marL="0" indent="0">
              <a:spcBef>
                <a:spcPts val="0"/>
              </a:spcBef>
              <a:buNone/>
            </a:pPr>
            <a:r>
              <a:rPr lang="en-US" dirty="0" smtClean="0">
                <a:latin typeface="Courier New" panose="02070309020205020404" pitchFamily="49" charset="0"/>
                <a:cs typeface="Courier New" panose="02070309020205020404" pitchFamily="49" charset="0"/>
              </a:rPr>
              <a:t>ln -s /replica/</a:t>
            </a:r>
            <a:r>
              <a:rPr lang="en-US" dirty="0" err="1" smtClean="0">
                <a:latin typeface="Courier New" panose="02070309020205020404" pitchFamily="49" charset="0"/>
                <a:cs typeface="Courier New" panose="02070309020205020404" pitchFamily="49" charset="0"/>
              </a:rPr>
              <a:t>var</a:t>
            </a:r>
            <a:r>
              <a:rPr lang="en-US" dirty="0" smtClean="0">
                <a:latin typeface="Courier New" panose="02070309020205020404" pitchFamily="49" charset="0"/>
                <a:cs typeface="Courier New" panose="02070309020205020404" pitchFamily="49" charset="0"/>
              </a:rPr>
              <a:t>/spool/asterisk/ /</a:t>
            </a:r>
            <a:r>
              <a:rPr lang="en-US" dirty="0" err="1" smtClean="0">
                <a:latin typeface="Courier New" panose="02070309020205020404" pitchFamily="49" charset="0"/>
                <a:cs typeface="Courier New" panose="02070309020205020404" pitchFamily="49" charset="0"/>
              </a:rPr>
              <a:t>var</a:t>
            </a:r>
            <a:r>
              <a:rPr lang="en-US" dirty="0" smtClean="0">
                <a:latin typeface="Courier New" panose="02070309020205020404" pitchFamily="49" charset="0"/>
                <a:cs typeface="Courier New" panose="02070309020205020404" pitchFamily="49" charset="0"/>
              </a:rPr>
              <a:t>/spool/asterisk</a:t>
            </a:r>
          </a:p>
          <a:p>
            <a:pPr marL="0" indent="0">
              <a:spcBef>
                <a:spcPts val="0"/>
              </a:spcBef>
              <a:buNone/>
            </a:pPr>
            <a:r>
              <a:rPr lang="en-US" dirty="0" smtClean="0">
                <a:latin typeface="Courier New" panose="02070309020205020404" pitchFamily="49" charset="0"/>
                <a:cs typeface="Courier New" panose="02070309020205020404" pitchFamily="49" charset="0"/>
              </a:rPr>
              <a:t>ln -s /replica/</a:t>
            </a:r>
            <a:r>
              <a:rPr lang="en-US" dirty="0" err="1" smtClean="0">
                <a:latin typeface="Courier New" panose="02070309020205020404" pitchFamily="49" charset="0"/>
                <a:cs typeface="Courier New" panose="02070309020205020404" pitchFamily="49" charset="0"/>
              </a:rPr>
              <a:t>var</a:t>
            </a:r>
            <a:r>
              <a:rPr lang="en-US" dirty="0" smtClean="0">
                <a:latin typeface="Courier New" panose="02070309020205020404" pitchFamily="49" charset="0"/>
                <a:cs typeface="Courier New" panose="02070309020205020404" pitchFamily="49" charset="0"/>
              </a:rPr>
              <a:t>/lib/</a:t>
            </a:r>
            <a:r>
              <a:rPr lang="en-US" dirty="0" err="1" smtClean="0">
                <a:latin typeface="Courier New" panose="02070309020205020404" pitchFamily="49" charset="0"/>
                <a:cs typeface="Courier New" panose="02070309020205020404" pitchFamily="49" charset="0"/>
              </a:rPr>
              <a:t>mysql</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var</a:t>
            </a:r>
            <a:r>
              <a:rPr lang="en-US" dirty="0" smtClean="0">
                <a:latin typeface="Courier New" panose="02070309020205020404" pitchFamily="49" charset="0"/>
                <a:cs typeface="Courier New" panose="02070309020205020404" pitchFamily="49" charset="0"/>
              </a:rPr>
              <a:t>/lib/</a:t>
            </a:r>
            <a:r>
              <a:rPr lang="en-US" dirty="0" err="1" smtClean="0">
                <a:latin typeface="Courier New" panose="02070309020205020404" pitchFamily="49" charset="0"/>
                <a:cs typeface="Courier New" panose="02070309020205020404" pitchFamily="49" charset="0"/>
              </a:rPr>
              <a:t>mysql</a:t>
            </a:r>
            <a:endParaRPr lang="en-US" dirty="0" smtClean="0">
              <a:latin typeface="Courier New" panose="02070309020205020404" pitchFamily="49" charset="0"/>
              <a:cs typeface="Courier New" panose="02070309020205020404" pitchFamily="49" charset="0"/>
            </a:endParaRPr>
          </a:p>
          <a:p>
            <a:pPr marL="0" indent="0">
              <a:spcBef>
                <a:spcPts val="0"/>
              </a:spcBef>
              <a:buNone/>
            </a:pPr>
            <a:r>
              <a:rPr lang="en-US" dirty="0" smtClean="0">
                <a:latin typeface="Courier New" panose="02070309020205020404" pitchFamily="49" charset="0"/>
                <a:cs typeface="Courier New" panose="02070309020205020404" pitchFamily="49" charset="0"/>
              </a:rPr>
              <a:t>ln -s /replica/</a:t>
            </a:r>
            <a:r>
              <a:rPr lang="en-US" dirty="0" err="1" smtClean="0">
                <a:latin typeface="Courier New" panose="02070309020205020404" pitchFamily="49" charset="0"/>
                <a:cs typeface="Courier New" panose="02070309020205020404" pitchFamily="49" charset="0"/>
              </a:rPr>
              <a:t>var</a:t>
            </a:r>
            <a:r>
              <a:rPr lang="en-US" dirty="0" smtClean="0">
                <a:latin typeface="Courier New" panose="02070309020205020404" pitchFamily="49" charset="0"/>
                <a:cs typeface="Courier New" panose="02070309020205020404" pitchFamily="49" charset="0"/>
              </a:rPr>
              <a:t>/log/asterisk/ /</a:t>
            </a:r>
            <a:r>
              <a:rPr lang="en-US" dirty="0" err="1" smtClean="0">
                <a:latin typeface="Courier New" panose="02070309020205020404" pitchFamily="49" charset="0"/>
                <a:cs typeface="Courier New" panose="02070309020205020404" pitchFamily="49" charset="0"/>
              </a:rPr>
              <a:t>var</a:t>
            </a:r>
            <a:r>
              <a:rPr lang="en-US" dirty="0" smtClean="0">
                <a:latin typeface="Courier New" panose="02070309020205020404" pitchFamily="49" charset="0"/>
                <a:cs typeface="Courier New" panose="02070309020205020404" pitchFamily="49" charset="0"/>
              </a:rPr>
              <a:t>/log/asterisk</a:t>
            </a:r>
          </a:p>
          <a:p>
            <a:pPr marL="0" indent="0">
              <a:spcBef>
                <a:spcPts val="0"/>
              </a:spcBef>
              <a:buNone/>
            </a:pPr>
            <a:r>
              <a:rPr lang="en-US" dirty="0" smtClean="0">
                <a:latin typeface="Courier New" panose="02070309020205020404" pitchFamily="49" charset="0"/>
                <a:cs typeface="Courier New" panose="02070309020205020404" pitchFamily="49" charset="0"/>
              </a:rPr>
              <a:t>ln -s /replica/</a:t>
            </a:r>
            <a:r>
              <a:rPr lang="en-US" dirty="0" err="1" smtClean="0">
                <a:latin typeface="Courier New" panose="02070309020205020404" pitchFamily="49" charset="0"/>
                <a:cs typeface="Courier New" panose="02070309020205020404" pitchFamily="49" charset="0"/>
              </a:rPr>
              <a:t>var</a:t>
            </a:r>
            <a:r>
              <a:rPr lang="en-US" dirty="0" smtClean="0">
                <a:latin typeface="Courier New" panose="02070309020205020404" pitchFamily="49" charset="0"/>
                <a:cs typeface="Courier New" panose="02070309020205020404" pitchFamily="49" charset="0"/>
              </a:rPr>
              <a:t>/www /</a:t>
            </a:r>
            <a:r>
              <a:rPr lang="en-US" dirty="0" err="1" smtClean="0">
                <a:latin typeface="Courier New" panose="02070309020205020404" pitchFamily="49" charset="0"/>
                <a:cs typeface="Courier New" panose="02070309020205020404" pitchFamily="49" charset="0"/>
              </a:rPr>
              <a:t>var</a:t>
            </a:r>
            <a:r>
              <a:rPr lang="en-US" dirty="0" smtClean="0">
                <a:latin typeface="Courier New" panose="02070309020205020404" pitchFamily="49" charset="0"/>
                <a:cs typeface="Courier New" panose="02070309020205020404" pitchFamily="49" charset="0"/>
              </a:rPr>
              <a:t>/www</a:t>
            </a:r>
          </a:p>
          <a:p>
            <a:pPr marL="0" indent="0">
              <a:spcBef>
                <a:spcPts val="0"/>
              </a:spcBef>
              <a:buNone/>
            </a:pPr>
            <a:r>
              <a:rPr lang="en-US" dirty="0" smtClean="0">
                <a:latin typeface="Courier New" panose="02070309020205020404" pitchFamily="49" charset="0"/>
                <a:cs typeface="Courier New" panose="02070309020205020404" pitchFamily="49" charset="0"/>
              </a:rPr>
              <a:t>cd /</a:t>
            </a:r>
          </a:p>
          <a:p>
            <a:pPr marL="0" indent="0">
              <a:spcBef>
                <a:spcPts val="0"/>
              </a:spcBef>
              <a:buNone/>
            </a:pPr>
            <a:endParaRPr lang="en-US" dirty="0"/>
          </a:p>
          <a:p>
            <a:pPr marL="0" indent="0">
              <a:spcBef>
                <a:spcPts val="0"/>
              </a:spcBef>
              <a:buNone/>
            </a:pPr>
            <a:r>
              <a:rPr lang="en-US" dirty="0"/>
              <a:t>Stop </a:t>
            </a:r>
            <a:r>
              <a:rPr lang="en-US" dirty="0" err="1"/>
              <a:t>mysqld</a:t>
            </a:r>
            <a:r>
              <a:rPr lang="en-US" dirty="0"/>
              <a:t>, asterisk and </a:t>
            </a:r>
            <a:r>
              <a:rPr lang="en-US" dirty="0" err="1"/>
              <a:t>httpd</a:t>
            </a:r>
            <a:r>
              <a:rPr lang="en-US" dirty="0"/>
              <a:t> services </a:t>
            </a:r>
            <a:r>
              <a:rPr lang="en-US" dirty="0" smtClean="0"/>
              <a:t>on standby</a:t>
            </a:r>
          </a:p>
          <a:p>
            <a:pPr marL="0" indent="0">
              <a:spcBef>
                <a:spcPts val="0"/>
              </a:spcBef>
              <a:buNone/>
            </a:pPr>
            <a:endParaRPr lang="en-US" dirty="0"/>
          </a:p>
          <a:p>
            <a:pPr marL="0" indent="0">
              <a:spcBef>
                <a:spcPts val="0"/>
              </a:spcBef>
              <a:buNone/>
            </a:pPr>
            <a:r>
              <a:rPr lang="en-US" dirty="0">
                <a:latin typeface="Courier New" panose="02070309020205020404" pitchFamily="49" charset="0"/>
                <a:cs typeface="Courier New" panose="02070309020205020404" pitchFamily="49" charset="0"/>
              </a:rPr>
              <a:t>service </a:t>
            </a:r>
            <a:r>
              <a:rPr lang="en-US" dirty="0" err="1">
                <a:latin typeface="Courier New" panose="02070309020205020404" pitchFamily="49" charset="0"/>
                <a:cs typeface="Courier New" panose="02070309020205020404" pitchFamily="49" charset="0"/>
              </a:rPr>
              <a:t>mysqld</a:t>
            </a:r>
            <a:r>
              <a:rPr lang="en-US" dirty="0">
                <a:latin typeface="Courier New" panose="02070309020205020404" pitchFamily="49" charset="0"/>
                <a:cs typeface="Courier New" panose="02070309020205020404" pitchFamily="49" charset="0"/>
              </a:rPr>
              <a:t> restart</a:t>
            </a:r>
          </a:p>
          <a:p>
            <a:pPr marL="0" indent="0">
              <a:spcBef>
                <a:spcPts val="0"/>
              </a:spcBef>
              <a:buNone/>
            </a:pPr>
            <a:r>
              <a:rPr lang="en-US" dirty="0">
                <a:latin typeface="Courier New" panose="02070309020205020404" pitchFamily="49" charset="0"/>
                <a:cs typeface="Courier New" panose="02070309020205020404" pitchFamily="49" charset="0"/>
              </a:rPr>
              <a:t>service </a:t>
            </a:r>
            <a:r>
              <a:rPr lang="en-US" dirty="0" err="1">
                <a:latin typeface="Courier New" panose="02070309020205020404" pitchFamily="49" charset="0"/>
                <a:cs typeface="Courier New" panose="02070309020205020404" pitchFamily="49" charset="0"/>
              </a:rPr>
              <a:t>mysqld</a:t>
            </a:r>
            <a:r>
              <a:rPr lang="en-US" dirty="0">
                <a:latin typeface="Courier New" panose="02070309020205020404" pitchFamily="49" charset="0"/>
                <a:cs typeface="Courier New" panose="02070309020205020404" pitchFamily="49" charset="0"/>
              </a:rPr>
              <a:t> stop</a:t>
            </a:r>
          </a:p>
          <a:p>
            <a:pPr marL="0" indent="0">
              <a:spcBef>
                <a:spcPts val="0"/>
              </a:spcBef>
              <a:buNone/>
            </a:pPr>
            <a:r>
              <a:rPr lang="en-US" dirty="0">
                <a:latin typeface="Courier New" panose="02070309020205020404" pitchFamily="49" charset="0"/>
                <a:cs typeface="Courier New" panose="02070309020205020404" pitchFamily="49" charset="0"/>
              </a:rPr>
              <a:t>service asterisk stop</a:t>
            </a:r>
          </a:p>
          <a:p>
            <a:pPr marL="0" indent="0">
              <a:spcBef>
                <a:spcPts val="0"/>
              </a:spcBef>
              <a:buNone/>
            </a:pPr>
            <a:r>
              <a:rPr lang="en-US" dirty="0">
                <a:latin typeface="Courier New" panose="02070309020205020404" pitchFamily="49" charset="0"/>
                <a:cs typeface="Courier New" panose="02070309020205020404" pitchFamily="49" charset="0"/>
              </a:rPr>
              <a:t>service </a:t>
            </a:r>
            <a:r>
              <a:rPr lang="en-US" dirty="0" err="1">
                <a:latin typeface="Courier New" panose="02070309020205020404" pitchFamily="49" charset="0"/>
                <a:cs typeface="Courier New" panose="02070309020205020404" pitchFamily="49" charset="0"/>
              </a:rPr>
              <a:t>httpd</a:t>
            </a:r>
            <a:r>
              <a:rPr lang="en-US" dirty="0">
                <a:latin typeface="Courier New" panose="02070309020205020404" pitchFamily="49" charset="0"/>
                <a:cs typeface="Courier New" panose="02070309020205020404" pitchFamily="49" charset="0"/>
              </a:rPr>
              <a:t> </a:t>
            </a:r>
            <a:r>
              <a:rPr lang="en-US" dirty="0" smtClean="0">
                <a:latin typeface="Courier New" panose="02070309020205020404" pitchFamily="49" charset="0"/>
                <a:cs typeface="Courier New" panose="02070309020205020404" pitchFamily="49" charset="0"/>
              </a:rPr>
              <a:t>stop</a:t>
            </a:r>
          </a:p>
          <a:p>
            <a:pPr marL="0" indent="0">
              <a:spcBef>
                <a:spcPts val="0"/>
              </a:spcBef>
              <a:buNone/>
            </a:pPr>
            <a:endParaRPr lang="en-US" dirty="0"/>
          </a:p>
          <a:p>
            <a:pPr marL="0" indent="0">
              <a:spcBef>
                <a:spcPts val="0"/>
              </a:spcBef>
              <a:buNone/>
            </a:pPr>
            <a:endParaRPr lang="en-US" dirty="0" smtClean="0"/>
          </a:p>
        </p:txBody>
      </p:sp>
    </p:spTree>
    <p:extLst>
      <p:ext uri="{BB962C8B-B14F-4D97-AF65-F5344CB8AC3E}">
        <p14:creationId xmlns:p14="http://schemas.microsoft.com/office/powerpoint/2010/main" val="19423588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Replication Setup</a:t>
            </a:r>
            <a:endParaRPr lang="en-US" dirty="0"/>
          </a:p>
        </p:txBody>
      </p:sp>
      <p:sp>
        <p:nvSpPr>
          <p:cNvPr id="3" name="Content Placeholder 2"/>
          <p:cNvSpPr>
            <a:spLocks noGrp="1"/>
          </p:cNvSpPr>
          <p:nvPr>
            <p:ph idx="1"/>
          </p:nvPr>
        </p:nvSpPr>
        <p:spPr/>
        <p:txBody>
          <a:bodyPr>
            <a:normAutofit lnSpcReduction="10000"/>
          </a:bodyPr>
          <a:lstStyle/>
          <a:p>
            <a:pPr marL="0" indent="0">
              <a:spcBef>
                <a:spcPts val="0"/>
              </a:spcBef>
              <a:buNone/>
            </a:pPr>
            <a:r>
              <a:rPr lang="en-US" dirty="0" smtClean="0">
                <a:cs typeface="Courier New" panose="02070309020205020404" pitchFamily="49" charset="0"/>
              </a:rPr>
              <a:t>Now switch back to active from standby</a:t>
            </a:r>
          </a:p>
          <a:p>
            <a:pPr marL="0" indent="0">
              <a:spcBef>
                <a:spcPts val="0"/>
              </a:spcBef>
              <a:buNone/>
            </a:pPr>
            <a:endParaRPr lang="en-US" dirty="0" smtClean="0">
              <a:cs typeface="Courier New" panose="02070309020205020404" pitchFamily="49" charset="0"/>
            </a:endParaRPr>
          </a:p>
          <a:p>
            <a:pPr marL="0" indent="0">
              <a:spcBef>
                <a:spcPts val="0"/>
              </a:spcBef>
              <a:buNone/>
            </a:pPr>
            <a:r>
              <a:rPr lang="en-US" sz="2200" dirty="0" smtClean="0">
                <a:latin typeface="Courier New" panose="02070309020205020404" pitchFamily="49" charset="0"/>
                <a:cs typeface="Courier New" panose="02070309020205020404" pitchFamily="49" charset="0"/>
              </a:rPr>
              <a:t>[root@standby /]# </a:t>
            </a:r>
            <a:r>
              <a:rPr lang="en-US" sz="2200" dirty="0" err="1" smtClean="0">
                <a:latin typeface="Courier New" panose="02070309020205020404" pitchFamily="49" charset="0"/>
                <a:cs typeface="Courier New" panose="02070309020205020404" pitchFamily="49" charset="0"/>
              </a:rPr>
              <a:t>unmount</a:t>
            </a:r>
            <a:r>
              <a:rPr lang="en-US" sz="2200" dirty="0" smtClean="0">
                <a:latin typeface="Courier New" panose="02070309020205020404" pitchFamily="49" charset="0"/>
                <a:cs typeface="Courier New" panose="02070309020205020404" pitchFamily="49" charset="0"/>
              </a:rPr>
              <a:t> /replica ; </a:t>
            </a:r>
            <a:r>
              <a:rPr lang="en-US" sz="2200" dirty="0" err="1" smtClean="0">
                <a:latin typeface="Courier New" panose="02070309020205020404" pitchFamily="49" charset="0"/>
                <a:cs typeface="Courier New" panose="02070309020205020404" pitchFamily="49" charset="0"/>
              </a:rPr>
              <a:t>drbdadm</a:t>
            </a:r>
            <a:r>
              <a:rPr lang="en-US" sz="2200" dirty="0" smtClean="0">
                <a:latin typeface="Courier New" panose="02070309020205020404" pitchFamily="49" charset="0"/>
                <a:cs typeface="Courier New" panose="02070309020205020404" pitchFamily="49" charset="0"/>
              </a:rPr>
              <a:t> </a:t>
            </a:r>
            <a:r>
              <a:rPr lang="en-US" sz="2200" dirty="0">
                <a:latin typeface="Courier New" panose="02070309020205020404" pitchFamily="49" charset="0"/>
                <a:cs typeface="Courier New" panose="02070309020205020404" pitchFamily="49" charset="0"/>
              </a:rPr>
              <a:t>secondary </a:t>
            </a:r>
            <a:r>
              <a:rPr lang="en-US" sz="2200" dirty="0" smtClean="0">
                <a:latin typeface="Courier New" panose="02070309020205020404" pitchFamily="49" charset="0"/>
                <a:cs typeface="Courier New" panose="02070309020205020404" pitchFamily="49" charset="0"/>
              </a:rPr>
              <a:t>r0</a:t>
            </a:r>
          </a:p>
          <a:p>
            <a:pPr marL="0" indent="0">
              <a:spcBef>
                <a:spcPts val="0"/>
              </a:spcBef>
              <a:buNone/>
            </a:pPr>
            <a:endParaRPr lang="en-US" dirty="0">
              <a:cs typeface="Courier New" panose="02070309020205020404" pitchFamily="49" charset="0"/>
            </a:endParaRPr>
          </a:p>
          <a:p>
            <a:pPr marL="0" indent="0">
              <a:spcBef>
                <a:spcPts val="0"/>
              </a:spcBef>
              <a:buNone/>
            </a:pPr>
            <a:r>
              <a:rPr lang="en-US" dirty="0" smtClean="0">
                <a:cs typeface="Courier New" panose="02070309020205020404" pitchFamily="49" charset="0"/>
              </a:rPr>
              <a:t>Now switch to active server</a:t>
            </a:r>
          </a:p>
          <a:p>
            <a:pPr marL="0" indent="0">
              <a:spcBef>
                <a:spcPts val="0"/>
              </a:spcBef>
              <a:buNone/>
            </a:pPr>
            <a:endParaRPr lang="en-US" dirty="0">
              <a:cs typeface="Courier New" panose="02070309020205020404" pitchFamily="49" charset="0"/>
            </a:endParaRPr>
          </a:p>
          <a:p>
            <a:pPr marL="0" indent="0">
              <a:spcBef>
                <a:spcPts val="0"/>
              </a:spcBef>
              <a:buNone/>
            </a:pPr>
            <a:r>
              <a:rPr lang="en-US" sz="2000" dirty="0" smtClean="0">
                <a:latin typeface="Courier New" panose="02070309020205020404" pitchFamily="49" charset="0"/>
                <a:cs typeface="Courier New" panose="02070309020205020404" pitchFamily="49" charset="0"/>
              </a:rPr>
              <a:t>[</a:t>
            </a:r>
            <a:r>
              <a:rPr lang="en-US" sz="2000" dirty="0" err="1" smtClean="0">
                <a:latin typeface="Courier New" panose="02070309020205020404" pitchFamily="49" charset="0"/>
                <a:cs typeface="Courier New" panose="02070309020205020404" pitchFamily="49" charset="0"/>
              </a:rPr>
              <a:t>root@active</a:t>
            </a:r>
            <a:r>
              <a:rPr lang="en-US" sz="2000" dirty="0" smtClean="0">
                <a:latin typeface="Courier New" panose="02070309020205020404" pitchFamily="49" charset="0"/>
                <a:cs typeface="Courier New" panose="02070309020205020404" pitchFamily="49" charset="0"/>
              </a:rPr>
              <a:t> /]# </a:t>
            </a:r>
            <a:r>
              <a:rPr lang="en-US" sz="2000" dirty="0" err="1">
                <a:latin typeface="Courier New" panose="02070309020205020404" pitchFamily="49" charset="0"/>
                <a:cs typeface="Courier New" panose="02070309020205020404" pitchFamily="49" charset="0"/>
              </a:rPr>
              <a:t>drbdadm</a:t>
            </a:r>
            <a:r>
              <a:rPr lang="en-US" sz="2000" dirty="0">
                <a:latin typeface="Courier New" panose="02070309020205020404" pitchFamily="49" charset="0"/>
                <a:cs typeface="Courier New" panose="02070309020205020404" pitchFamily="49" charset="0"/>
              </a:rPr>
              <a:t> primary r0 ; mount /dev/drbd0 /</a:t>
            </a:r>
            <a:r>
              <a:rPr lang="en-US" sz="2000" dirty="0" smtClean="0">
                <a:latin typeface="Courier New" panose="02070309020205020404" pitchFamily="49" charset="0"/>
                <a:cs typeface="Courier New" panose="02070309020205020404" pitchFamily="49" charset="0"/>
              </a:rPr>
              <a:t>replica</a:t>
            </a:r>
          </a:p>
          <a:p>
            <a:pPr marL="0" indent="0">
              <a:spcBef>
                <a:spcPts val="0"/>
              </a:spcBef>
              <a:buNone/>
            </a:pPr>
            <a:endParaRPr lang="en-US" dirty="0">
              <a:cs typeface="Courier New" panose="02070309020205020404" pitchFamily="49" charset="0"/>
            </a:endParaRPr>
          </a:p>
          <a:p>
            <a:pPr marL="0" indent="0">
              <a:spcBef>
                <a:spcPts val="0"/>
              </a:spcBef>
              <a:buNone/>
            </a:pPr>
            <a:r>
              <a:rPr lang="en-US" dirty="0" err="1"/>
              <a:t>Drbd</a:t>
            </a:r>
            <a:r>
              <a:rPr lang="en-US" dirty="0"/>
              <a:t> is working ... let's be sure that it will always be </a:t>
            </a:r>
            <a:r>
              <a:rPr lang="en-US" dirty="0" smtClean="0"/>
              <a:t>started in both server:</a:t>
            </a:r>
          </a:p>
          <a:p>
            <a:pPr marL="0" indent="0">
              <a:spcBef>
                <a:spcPts val="0"/>
              </a:spcBef>
              <a:buNone/>
            </a:pPr>
            <a:endParaRPr lang="en-US" dirty="0">
              <a:cs typeface="Courier New" panose="02070309020205020404" pitchFamily="49" charset="0"/>
            </a:endParaRPr>
          </a:p>
          <a:p>
            <a:pPr marL="0" indent="0">
              <a:spcBef>
                <a:spcPts val="0"/>
              </a:spcBef>
              <a:buNone/>
            </a:pPr>
            <a:r>
              <a:rPr lang="en-US" sz="2000" dirty="0" err="1">
                <a:latin typeface="Courier New" panose="02070309020205020404" pitchFamily="49" charset="0"/>
                <a:cs typeface="Courier New" panose="02070309020205020404" pitchFamily="49" charset="0"/>
              </a:rPr>
              <a:t>chkconfig</a:t>
            </a: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drbd</a:t>
            </a:r>
            <a:r>
              <a:rPr lang="en-US" sz="2000" dirty="0">
                <a:latin typeface="Courier New" panose="02070309020205020404" pitchFamily="49" charset="0"/>
                <a:cs typeface="Courier New" panose="02070309020205020404" pitchFamily="49" charset="0"/>
              </a:rPr>
              <a:t> </a:t>
            </a:r>
            <a:r>
              <a:rPr lang="en-US" sz="2000" dirty="0" smtClean="0">
                <a:latin typeface="Courier New" panose="02070309020205020404" pitchFamily="49" charset="0"/>
                <a:cs typeface="Courier New" panose="02070309020205020404" pitchFamily="49" charset="0"/>
              </a:rPr>
              <a:t>on</a:t>
            </a:r>
          </a:p>
        </p:txBody>
      </p:sp>
    </p:spTree>
    <p:extLst>
      <p:ext uri="{BB962C8B-B14F-4D97-AF65-F5344CB8AC3E}">
        <p14:creationId xmlns:p14="http://schemas.microsoft.com/office/powerpoint/2010/main" val="39347912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 Availability Setup</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Stop the following services from both server as well from boot</a:t>
            </a:r>
          </a:p>
          <a:p>
            <a:pPr marL="0" indent="0">
              <a:buNone/>
            </a:pPr>
            <a:endParaRPr lang="en-US" dirty="0">
              <a:latin typeface="Courier New" panose="02070309020205020404" pitchFamily="49" charset="0"/>
              <a:cs typeface="Courier New" panose="02070309020205020404" pitchFamily="49" charset="0"/>
            </a:endParaRPr>
          </a:p>
          <a:p>
            <a:pPr marL="0" indent="0">
              <a:buNone/>
            </a:pPr>
            <a:r>
              <a:rPr lang="en-US" dirty="0" err="1">
                <a:latin typeface="Courier New" panose="02070309020205020404" pitchFamily="49" charset="0"/>
                <a:cs typeface="Courier New" panose="02070309020205020404" pitchFamily="49" charset="0"/>
              </a:rPr>
              <a:t>chkconfig</a:t>
            </a:r>
            <a:r>
              <a:rPr lang="en-US" dirty="0">
                <a:latin typeface="Courier New" panose="02070309020205020404" pitchFamily="49" charset="0"/>
                <a:cs typeface="Courier New" panose="02070309020205020404" pitchFamily="49" charset="0"/>
              </a:rPr>
              <a:t> asterisk off</a:t>
            </a:r>
          </a:p>
          <a:p>
            <a:pPr marL="0" indent="0">
              <a:buNone/>
            </a:pPr>
            <a:r>
              <a:rPr lang="en-US" dirty="0" err="1">
                <a:latin typeface="Courier New" panose="02070309020205020404" pitchFamily="49" charset="0"/>
                <a:cs typeface="Courier New" panose="02070309020205020404" pitchFamily="49" charset="0"/>
              </a:rPr>
              <a:t>chkconfig</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mysqld</a:t>
            </a:r>
            <a:r>
              <a:rPr lang="en-US" dirty="0">
                <a:latin typeface="Courier New" panose="02070309020205020404" pitchFamily="49" charset="0"/>
                <a:cs typeface="Courier New" panose="02070309020205020404" pitchFamily="49" charset="0"/>
              </a:rPr>
              <a:t> off</a:t>
            </a:r>
          </a:p>
          <a:p>
            <a:pPr marL="0" indent="0">
              <a:buNone/>
            </a:pPr>
            <a:r>
              <a:rPr lang="en-US" dirty="0" err="1">
                <a:latin typeface="Courier New" panose="02070309020205020404" pitchFamily="49" charset="0"/>
                <a:cs typeface="Courier New" panose="02070309020205020404" pitchFamily="49" charset="0"/>
              </a:rPr>
              <a:t>chkconfig</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httpd</a:t>
            </a:r>
            <a:r>
              <a:rPr lang="en-US" dirty="0">
                <a:latin typeface="Courier New" panose="02070309020205020404" pitchFamily="49" charset="0"/>
                <a:cs typeface="Courier New" panose="02070309020205020404" pitchFamily="49" charset="0"/>
              </a:rPr>
              <a:t> off</a:t>
            </a:r>
          </a:p>
          <a:p>
            <a:pPr marL="0" indent="0">
              <a:buNone/>
            </a:pPr>
            <a:r>
              <a:rPr lang="en-US" dirty="0" smtClean="0">
                <a:latin typeface="Courier New" panose="02070309020205020404" pitchFamily="49" charset="0"/>
                <a:cs typeface="Courier New" panose="02070309020205020404" pitchFamily="49" charset="0"/>
              </a:rPr>
              <a:t>service </a:t>
            </a:r>
            <a:r>
              <a:rPr lang="en-US" dirty="0" err="1">
                <a:latin typeface="Courier New" panose="02070309020205020404" pitchFamily="49" charset="0"/>
                <a:cs typeface="Courier New" panose="02070309020205020404" pitchFamily="49" charset="0"/>
              </a:rPr>
              <a:t>mysqld</a:t>
            </a:r>
            <a:r>
              <a:rPr lang="en-US" dirty="0">
                <a:latin typeface="Courier New" panose="02070309020205020404" pitchFamily="49" charset="0"/>
                <a:cs typeface="Courier New" panose="02070309020205020404" pitchFamily="49" charset="0"/>
              </a:rPr>
              <a:t> stop</a:t>
            </a:r>
          </a:p>
          <a:p>
            <a:pPr marL="0" indent="0">
              <a:buNone/>
            </a:pPr>
            <a:r>
              <a:rPr lang="en-US" dirty="0">
                <a:latin typeface="Courier New" panose="02070309020205020404" pitchFamily="49" charset="0"/>
                <a:cs typeface="Courier New" panose="02070309020205020404" pitchFamily="49" charset="0"/>
              </a:rPr>
              <a:t>service asterisk stop</a:t>
            </a:r>
          </a:p>
          <a:p>
            <a:pPr marL="0" indent="0">
              <a:buNone/>
            </a:pPr>
            <a:r>
              <a:rPr lang="en-US" dirty="0">
                <a:latin typeface="Courier New" panose="02070309020205020404" pitchFamily="49" charset="0"/>
                <a:cs typeface="Courier New" panose="02070309020205020404" pitchFamily="49" charset="0"/>
              </a:rPr>
              <a:t>service </a:t>
            </a:r>
            <a:r>
              <a:rPr lang="en-US" dirty="0" err="1">
                <a:latin typeface="Courier New" panose="02070309020205020404" pitchFamily="49" charset="0"/>
                <a:cs typeface="Courier New" panose="02070309020205020404" pitchFamily="49" charset="0"/>
              </a:rPr>
              <a:t>httpd</a:t>
            </a:r>
            <a:r>
              <a:rPr lang="en-US" dirty="0">
                <a:latin typeface="Courier New" panose="02070309020205020404" pitchFamily="49" charset="0"/>
                <a:cs typeface="Courier New" panose="02070309020205020404" pitchFamily="49" charset="0"/>
              </a:rPr>
              <a:t> </a:t>
            </a:r>
            <a:r>
              <a:rPr lang="en-US" dirty="0" smtClean="0">
                <a:latin typeface="Courier New" panose="02070309020205020404" pitchFamily="49" charset="0"/>
                <a:cs typeface="Courier New" panose="02070309020205020404" pitchFamily="49" charset="0"/>
              </a:rPr>
              <a:t>stop</a:t>
            </a:r>
            <a:endParaRPr lang="en-US"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1179695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 Availability Setup</a:t>
            </a:r>
            <a:endParaRPr lang="en-US" dirty="0"/>
          </a:p>
        </p:txBody>
      </p:sp>
      <p:sp>
        <p:nvSpPr>
          <p:cNvPr id="3" name="Content Placeholder 2"/>
          <p:cNvSpPr>
            <a:spLocks noGrp="1"/>
          </p:cNvSpPr>
          <p:nvPr>
            <p:ph idx="1"/>
          </p:nvPr>
        </p:nvSpPr>
        <p:spPr/>
        <p:txBody>
          <a:bodyPr>
            <a:normAutofit fontScale="62500" lnSpcReduction="20000"/>
          </a:bodyPr>
          <a:lstStyle/>
          <a:p>
            <a:pPr marL="0" indent="0">
              <a:buNone/>
            </a:pPr>
            <a:r>
              <a:rPr lang="en-US" dirty="0"/>
              <a:t>Let's configure a simple /etc/ha.d/ha.cf file on </a:t>
            </a:r>
            <a:r>
              <a:rPr lang="en-US" dirty="0" smtClean="0"/>
              <a:t>active server :</a:t>
            </a: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err="1">
                <a:latin typeface="Courier New" panose="02070309020205020404" pitchFamily="49" charset="0"/>
                <a:cs typeface="Courier New" panose="02070309020205020404" pitchFamily="49" charset="0"/>
              </a:rPr>
              <a:t>debugfile</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var</a:t>
            </a:r>
            <a:r>
              <a:rPr lang="en-US" dirty="0">
                <a:latin typeface="Courier New" panose="02070309020205020404" pitchFamily="49" charset="0"/>
                <a:cs typeface="Courier New" panose="02070309020205020404" pitchFamily="49" charset="0"/>
              </a:rPr>
              <a:t>/log/ha-debug</a:t>
            </a:r>
          </a:p>
          <a:p>
            <a:pPr marL="0" indent="0">
              <a:spcBef>
                <a:spcPts val="0"/>
              </a:spcBef>
              <a:buNone/>
            </a:pPr>
            <a:r>
              <a:rPr lang="en-US" dirty="0" err="1">
                <a:latin typeface="Courier New" panose="02070309020205020404" pitchFamily="49" charset="0"/>
                <a:cs typeface="Courier New" panose="02070309020205020404" pitchFamily="49" charset="0"/>
              </a:rPr>
              <a:t>logfile</a:t>
            </a:r>
            <a:r>
              <a:rPr lang="en-US" dirty="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var</a:t>
            </a:r>
            <a:r>
              <a:rPr lang="en-US" dirty="0" smtClean="0">
                <a:latin typeface="Courier New" panose="02070309020205020404" pitchFamily="49" charset="0"/>
                <a:cs typeface="Courier New" panose="02070309020205020404" pitchFamily="49" charset="0"/>
              </a:rPr>
              <a:t>/log/ha-log</a:t>
            </a:r>
          </a:p>
          <a:p>
            <a:pPr marL="0" indent="0">
              <a:spcBef>
                <a:spcPts val="0"/>
              </a:spcBef>
              <a:buNone/>
            </a:pPr>
            <a:r>
              <a:rPr lang="en-US" dirty="0" err="1">
                <a:latin typeface="Courier New" panose="02070309020205020404" pitchFamily="49" charset="0"/>
                <a:cs typeface="Courier New" panose="02070309020205020404" pitchFamily="49" charset="0"/>
              </a:rPr>
              <a:t>logfacility</a:t>
            </a:r>
            <a:r>
              <a:rPr lang="en-US" dirty="0">
                <a:latin typeface="Courier New" panose="02070309020205020404" pitchFamily="49" charset="0"/>
                <a:cs typeface="Courier New" panose="02070309020205020404" pitchFamily="49" charset="0"/>
              </a:rPr>
              <a:t> local0</a:t>
            </a:r>
          </a:p>
          <a:p>
            <a:pPr marL="0" indent="0">
              <a:spcBef>
                <a:spcPts val="0"/>
              </a:spcBef>
              <a:buNone/>
            </a:pPr>
            <a:r>
              <a:rPr lang="en-US" dirty="0" err="1">
                <a:latin typeface="Courier New" panose="02070309020205020404" pitchFamily="49" charset="0"/>
                <a:cs typeface="Courier New" panose="02070309020205020404" pitchFamily="49" charset="0"/>
              </a:rPr>
              <a:t>keepalive</a:t>
            </a:r>
            <a:r>
              <a:rPr lang="en-US" dirty="0">
                <a:latin typeface="Courier New" panose="02070309020205020404" pitchFamily="49" charset="0"/>
                <a:cs typeface="Courier New" panose="02070309020205020404" pitchFamily="49" charset="0"/>
              </a:rPr>
              <a:t> 2</a:t>
            </a:r>
          </a:p>
          <a:p>
            <a:pPr marL="0" indent="0">
              <a:spcBef>
                <a:spcPts val="0"/>
              </a:spcBef>
              <a:buNone/>
            </a:pPr>
            <a:r>
              <a:rPr lang="en-US" dirty="0" err="1">
                <a:latin typeface="Courier New" panose="02070309020205020404" pitchFamily="49" charset="0"/>
                <a:cs typeface="Courier New" panose="02070309020205020404" pitchFamily="49" charset="0"/>
              </a:rPr>
              <a:t>deadtime</a:t>
            </a:r>
            <a:r>
              <a:rPr lang="en-US" dirty="0">
                <a:latin typeface="Courier New" panose="02070309020205020404" pitchFamily="49" charset="0"/>
                <a:cs typeface="Courier New" panose="02070309020205020404" pitchFamily="49" charset="0"/>
              </a:rPr>
              <a:t> 30</a:t>
            </a:r>
          </a:p>
          <a:p>
            <a:pPr marL="0" indent="0">
              <a:spcBef>
                <a:spcPts val="0"/>
              </a:spcBef>
              <a:buNone/>
            </a:pPr>
            <a:r>
              <a:rPr lang="en-US" dirty="0" err="1">
                <a:latin typeface="Courier New" panose="02070309020205020404" pitchFamily="49" charset="0"/>
                <a:cs typeface="Courier New" panose="02070309020205020404" pitchFamily="49" charset="0"/>
              </a:rPr>
              <a:t>warntime</a:t>
            </a:r>
            <a:r>
              <a:rPr lang="en-US" dirty="0">
                <a:latin typeface="Courier New" panose="02070309020205020404" pitchFamily="49" charset="0"/>
                <a:cs typeface="Courier New" panose="02070309020205020404" pitchFamily="49" charset="0"/>
              </a:rPr>
              <a:t> 10</a:t>
            </a:r>
          </a:p>
          <a:p>
            <a:pPr marL="0" indent="0">
              <a:spcBef>
                <a:spcPts val="0"/>
              </a:spcBef>
              <a:buNone/>
            </a:pPr>
            <a:r>
              <a:rPr lang="en-US" dirty="0" err="1">
                <a:latin typeface="Courier New" panose="02070309020205020404" pitchFamily="49" charset="0"/>
                <a:cs typeface="Courier New" panose="02070309020205020404" pitchFamily="49" charset="0"/>
              </a:rPr>
              <a:t>initdead</a:t>
            </a:r>
            <a:r>
              <a:rPr lang="en-US" dirty="0">
                <a:latin typeface="Courier New" panose="02070309020205020404" pitchFamily="49" charset="0"/>
                <a:cs typeface="Courier New" panose="02070309020205020404" pitchFamily="49" charset="0"/>
              </a:rPr>
              <a:t> 120</a:t>
            </a:r>
          </a:p>
          <a:p>
            <a:pPr marL="0" indent="0">
              <a:spcBef>
                <a:spcPts val="0"/>
              </a:spcBef>
              <a:buNone/>
            </a:pPr>
            <a:r>
              <a:rPr lang="en-US" dirty="0" err="1">
                <a:latin typeface="Courier New" panose="02070309020205020404" pitchFamily="49" charset="0"/>
                <a:cs typeface="Courier New" panose="02070309020205020404" pitchFamily="49" charset="0"/>
              </a:rPr>
              <a:t>udpport</a:t>
            </a:r>
            <a:r>
              <a:rPr lang="en-US" dirty="0">
                <a:latin typeface="Courier New" panose="02070309020205020404" pitchFamily="49" charset="0"/>
                <a:cs typeface="Courier New" panose="02070309020205020404" pitchFamily="49" charset="0"/>
              </a:rPr>
              <a:t> 694</a:t>
            </a:r>
          </a:p>
          <a:p>
            <a:pPr marL="0" indent="0">
              <a:spcBef>
                <a:spcPts val="0"/>
              </a:spcBef>
              <a:buNone/>
            </a:pPr>
            <a:r>
              <a:rPr lang="en-US" dirty="0" err="1">
                <a:latin typeface="Courier New" panose="02070309020205020404" pitchFamily="49" charset="0"/>
                <a:cs typeface="Courier New" panose="02070309020205020404" pitchFamily="49" charset="0"/>
              </a:rPr>
              <a:t>bcast</a:t>
            </a:r>
            <a:r>
              <a:rPr lang="en-US" dirty="0">
                <a:latin typeface="Courier New" panose="02070309020205020404" pitchFamily="49" charset="0"/>
                <a:cs typeface="Courier New" panose="02070309020205020404" pitchFamily="49" charset="0"/>
              </a:rPr>
              <a:t> eth0</a:t>
            </a:r>
          </a:p>
          <a:p>
            <a:pPr marL="0" indent="0">
              <a:spcBef>
                <a:spcPts val="0"/>
              </a:spcBef>
              <a:buNone/>
            </a:pPr>
            <a:r>
              <a:rPr lang="en-US" dirty="0" err="1">
                <a:latin typeface="Courier New" panose="02070309020205020404" pitchFamily="49" charset="0"/>
                <a:cs typeface="Courier New" panose="02070309020205020404" pitchFamily="49" charset="0"/>
              </a:rPr>
              <a:t>auto_failback</a:t>
            </a:r>
            <a:r>
              <a:rPr lang="en-US" dirty="0">
                <a:latin typeface="Courier New" panose="02070309020205020404" pitchFamily="49" charset="0"/>
                <a:cs typeface="Courier New" panose="02070309020205020404" pitchFamily="49" charset="0"/>
              </a:rPr>
              <a:t> off</a:t>
            </a:r>
          </a:p>
          <a:p>
            <a:pPr marL="0" indent="0">
              <a:spcBef>
                <a:spcPts val="0"/>
              </a:spcBef>
              <a:buNone/>
            </a:pPr>
            <a:r>
              <a:rPr lang="en-US" dirty="0">
                <a:latin typeface="Courier New" panose="02070309020205020404" pitchFamily="49" charset="0"/>
                <a:cs typeface="Courier New" panose="02070309020205020404" pitchFamily="49" charset="0"/>
              </a:rPr>
              <a:t>node </a:t>
            </a:r>
            <a:r>
              <a:rPr lang="en-US" dirty="0" smtClean="0">
                <a:latin typeface="Courier New" panose="02070309020205020404" pitchFamily="49" charset="0"/>
                <a:cs typeface="Courier New" panose="02070309020205020404" pitchFamily="49" charset="0"/>
              </a:rPr>
              <a:t>active</a:t>
            </a: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node </a:t>
            </a:r>
            <a:r>
              <a:rPr lang="en-US" dirty="0" smtClean="0">
                <a:latin typeface="Courier New" panose="02070309020205020404" pitchFamily="49" charset="0"/>
                <a:cs typeface="Courier New" panose="02070309020205020404" pitchFamily="49" charset="0"/>
              </a:rPr>
              <a:t>standby</a:t>
            </a: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buNone/>
            </a:pPr>
            <a:r>
              <a:rPr lang="en-US" dirty="0" smtClean="0"/>
              <a:t>Set </a:t>
            </a:r>
            <a:r>
              <a:rPr lang="en-US" dirty="0" err="1">
                <a:latin typeface="Courier New" panose="02070309020205020404" pitchFamily="49" charset="0"/>
                <a:cs typeface="Courier New" panose="02070309020205020404" pitchFamily="49" charset="0"/>
              </a:rPr>
              <a:t>auto_failback</a:t>
            </a:r>
            <a:r>
              <a:rPr lang="en-US" dirty="0"/>
              <a:t> to off. This </a:t>
            </a:r>
            <a:r>
              <a:rPr lang="en-US" dirty="0" smtClean="0"/>
              <a:t>seems the best practice. </a:t>
            </a:r>
            <a:r>
              <a:rPr lang="en-US" dirty="0"/>
              <a:t>U</a:t>
            </a:r>
            <a:r>
              <a:rPr lang="en-US" dirty="0" smtClean="0"/>
              <a:t>se </a:t>
            </a:r>
            <a:r>
              <a:rPr lang="en-US" dirty="0"/>
              <a:t>the following command on the current secondary to switch back</a:t>
            </a:r>
            <a:r>
              <a:rPr lang="en-US" dirty="0" smtClean="0"/>
              <a:t>:</a:t>
            </a:r>
          </a:p>
          <a:p>
            <a:pPr marL="0" indent="0">
              <a:buNone/>
            </a:pPr>
            <a:endParaRPr lang="en-US" dirty="0">
              <a:latin typeface="Courier New" panose="02070309020205020404" pitchFamily="49" charset="0"/>
              <a:cs typeface="Courier New" panose="02070309020205020404" pitchFamily="49" charset="0"/>
            </a:endParaRPr>
          </a:p>
          <a:p>
            <a:pPr marL="0" indent="0">
              <a:buNone/>
            </a:pP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usr</a:t>
            </a:r>
            <a:r>
              <a:rPr lang="en-US" dirty="0" smtClean="0">
                <a:latin typeface="Courier New" panose="02070309020205020404" pitchFamily="49" charset="0"/>
                <a:cs typeface="Courier New" panose="02070309020205020404" pitchFamily="49" charset="0"/>
              </a:rPr>
              <a:t>/lib/heartbeat/</a:t>
            </a:r>
            <a:r>
              <a:rPr lang="en-US" dirty="0" err="1" smtClean="0">
                <a:latin typeface="Courier New" panose="02070309020205020404" pitchFamily="49" charset="0"/>
                <a:cs typeface="Courier New" panose="02070309020205020404" pitchFamily="49" charset="0"/>
              </a:rPr>
              <a:t>hb_takeover</a:t>
            </a:r>
            <a:endParaRPr lang="en-US"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43770203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 Availability Setup</a:t>
            </a:r>
            <a:endParaRPr lang="en-US" dirty="0"/>
          </a:p>
        </p:txBody>
      </p:sp>
      <p:sp>
        <p:nvSpPr>
          <p:cNvPr id="3" name="Content Placeholder 2"/>
          <p:cNvSpPr>
            <a:spLocks noGrp="1"/>
          </p:cNvSpPr>
          <p:nvPr>
            <p:ph idx="1"/>
          </p:nvPr>
        </p:nvSpPr>
        <p:spPr>
          <a:xfrm>
            <a:off x="283335" y="1825625"/>
            <a:ext cx="11771289" cy="4351338"/>
          </a:xfrm>
        </p:spPr>
        <p:txBody>
          <a:bodyPr>
            <a:normAutofit/>
          </a:bodyPr>
          <a:lstStyle/>
          <a:p>
            <a:pPr marL="0" indent="0">
              <a:spcBef>
                <a:spcPts val="0"/>
              </a:spcBef>
              <a:buNone/>
            </a:pPr>
            <a:r>
              <a:rPr lang="en-US" sz="2000" dirty="0"/>
              <a:t>Create also the </a:t>
            </a:r>
            <a:r>
              <a:rPr lang="en-US" sz="2000" dirty="0">
                <a:latin typeface="Courier New" panose="02070309020205020404" pitchFamily="49" charset="0"/>
                <a:cs typeface="Courier New" panose="02070309020205020404" pitchFamily="49" charset="0"/>
              </a:rPr>
              <a:t>/</a:t>
            </a:r>
            <a:r>
              <a:rPr lang="en-US" sz="2000" dirty="0" err="1">
                <a:latin typeface="Courier New" panose="02070309020205020404" pitchFamily="49" charset="0"/>
                <a:cs typeface="Courier New" panose="02070309020205020404" pitchFamily="49" charset="0"/>
              </a:rPr>
              <a:t>etc</a:t>
            </a:r>
            <a:r>
              <a:rPr lang="en-US" sz="2000" dirty="0">
                <a:latin typeface="Courier New" panose="02070309020205020404" pitchFamily="49" charset="0"/>
                <a:cs typeface="Courier New" panose="02070309020205020404" pitchFamily="49" charset="0"/>
              </a:rPr>
              <a:t>/</a:t>
            </a:r>
            <a:r>
              <a:rPr lang="en-US" sz="2000" dirty="0" err="1">
                <a:latin typeface="Courier New" panose="02070309020205020404" pitchFamily="49" charset="0"/>
                <a:cs typeface="Courier New" panose="02070309020205020404" pitchFamily="49" charset="0"/>
              </a:rPr>
              <a:t>ha.d</a:t>
            </a:r>
            <a:r>
              <a:rPr lang="en-US" sz="2000" dirty="0">
                <a:latin typeface="Courier New" panose="02070309020205020404" pitchFamily="49" charset="0"/>
                <a:cs typeface="Courier New" panose="02070309020205020404" pitchFamily="49" charset="0"/>
              </a:rPr>
              <a:t>/</a:t>
            </a:r>
            <a:r>
              <a:rPr lang="en-US" sz="2000" dirty="0" err="1">
                <a:latin typeface="Courier New" panose="02070309020205020404" pitchFamily="49" charset="0"/>
                <a:cs typeface="Courier New" panose="02070309020205020404" pitchFamily="49" charset="0"/>
              </a:rPr>
              <a:t>authkeys</a:t>
            </a:r>
            <a:r>
              <a:rPr lang="en-US" sz="2000" dirty="0">
                <a:latin typeface="Courier New" panose="02070309020205020404" pitchFamily="49" charset="0"/>
                <a:cs typeface="Courier New" panose="02070309020205020404" pitchFamily="49" charset="0"/>
              </a:rPr>
              <a:t> </a:t>
            </a:r>
            <a:r>
              <a:rPr lang="en-US" sz="2000" dirty="0"/>
              <a:t>on </a:t>
            </a:r>
            <a:r>
              <a:rPr lang="en-US" sz="2000" dirty="0" smtClean="0"/>
              <a:t>active:</a:t>
            </a:r>
          </a:p>
          <a:p>
            <a:pPr marL="0" indent="0">
              <a:spcBef>
                <a:spcPts val="0"/>
              </a:spcBef>
              <a:buNone/>
            </a:pPr>
            <a:endParaRPr lang="en-US" sz="2000" dirty="0"/>
          </a:p>
          <a:p>
            <a:pPr marL="0" indent="0">
              <a:spcBef>
                <a:spcPts val="0"/>
              </a:spcBef>
              <a:buNone/>
            </a:pPr>
            <a:r>
              <a:rPr lang="en-US" sz="1600" dirty="0" err="1">
                <a:latin typeface="Courier New" panose="02070309020205020404" pitchFamily="49" charset="0"/>
                <a:cs typeface="Courier New" panose="02070309020205020404" pitchFamily="49" charset="0"/>
              </a:rPr>
              <a:t>auth</a:t>
            </a:r>
            <a:r>
              <a:rPr lang="en-US" sz="1600" dirty="0">
                <a:latin typeface="Courier New" panose="02070309020205020404" pitchFamily="49" charset="0"/>
                <a:cs typeface="Courier New" panose="02070309020205020404" pitchFamily="49" charset="0"/>
              </a:rPr>
              <a:t> 1</a:t>
            </a:r>
          </a:p>
          <a:p>
            <a:pPr marL="0" indent="0">
              <a:spcBef>
                <a:spcPts val="0"/>
              </a:spcBef>
              <a:buNone/>
            </a:pPr>
            <a:r>
              <a:rPr lang="en-US" sz="1600" dirty="0">
                <a:latin typeface="Courier New" panose="02070309020205020404" pitchFamily="49" charset="0"/>
                <a:cs typeface="Courier New" panose="02070309020205020404" pitchFamily="49" charset="0"/>
              </a:rPr>
              <a:t>1 sha1 </a:t>
            </a:r>
            <a:r>
              <a:rPr lang="en-US" sz="1600" dirty="0" err="1" smtClean="0">
                <a:latin typeface="Courier New" panose="02070309020205020404" pitchFamily="49" charset="0"/>
                <a:cs typeface="Courier New" panose="02070309020205020404" pitchFamily="49" charset="0"/>
              </a:rPr>
              <a:t>MySecret</a:t>
            </a:r>
            <a:endParaRPr lang="en-US" sz="1600" dirty="0" smtClean="0">
              <a:latin typeface="Courier New" panose="02070309020205020404" pitchFamily="49" charset="0"/>
              <a:cs typeface="Courier New" panose="02070309020205020404" pitchFamily="49" charset="0"/>
            </a:endParaRPr>
          </a:p>
          <a:p>
            <a:pPr marL="0" indent="0">
              <a:spcBef>
                <a:spcPts val="0"/>
              </a:spcBef>
              <a:buNone/>
            </a:pPr>
            <a:endParaRPr lang="en-US" sz="2000" dirty="0"/>
          </a:p>
          <a:p>
            <a:pPr marL="0" indent="0">
              <a:spcBef>
                <a:spcPts val="0"/>
              </a:spcBef>
              <a:buNone/>
            </a:pPr>
            <a:r>
              <a:rPr lang="en-US" sz="2000" dirty="0"/>
              <a:t>Change permissions on the </a:t>
            </a:r>
            <a:r>
              <a:rPr lang="en-US" sz="2000" dirty="0">
                <a:latin typeface="Courier New" panose="02070309020205020404" pitchFamily="49" charset="0"/>
                <a:cs typeface="Courier New" panose="02070309020205020404" pitchFamily="49" charset="0"/>
              </a:rPr>
              <a:t>/</a:t>
            </a:r>
            <a:r>
              <a:rPr lang="en-US" sz="2000" dirty="0" err="1">
                <a:latin typeface="Courier New" panose="02070309020205020404" pitchFamily="49" charset="0"/>
                <a:cs typeface="Courier New" panose="02070309020205020404" pitchFamily="49" charset="0"/>
              </a:rPr>
              <a:t>etc</a:t>
            </a:r>
            <a:r>
              <a:rPr lang="en-US" sz="2000" dirty="0">
                <a:latin typeface="Courier New" panose="02070309020205020404" pitchFamily="49" charset="0"/>
                <a:cs typeface="Courier New" panose="02070309020205020404" pitchFamily="49" charset="0"/>
              </a:rPr>
              <a:t>/</a:t>
            </a:r>
            <a:r>
              <a:rPr lang="en-US" sz="2000" dirty="0" err="1">
                <a:latin typeface="Courier New" panose="02070309020205020404" pitchFamily="49" charset="0"/>
                <a:cs typeface="Courier New" panose="02070309020205020404" pitchFamily="49" charset="0"/>
              </a:rPr>
              <a:t>ha.d</a:t>
            </a:r>
            <a:r>
              <a:rPr lang="en-US" sz="2000" dirty="0">
                <a:latin typeface="Courier New" panose="02070309020205020404" pitchFamily="49" charset="0"/>
                <a:cs typeface="Courier New" panose="02070309020205020404" pitchFamily="49" charset="0"/>
              </a:rPr>
              <a:t>/</a:t>
            </a:r>
            <a:r>
              <a:rPr lang="en-US" sz="2000" dirty="0" err="1">
                <a:latin typeface="Courier New" panose="02070309020205020404" pitchFamily="49" charset="0"/>
                <a:cs typeface="Courier New" panose="02070309020205020404" pitchFamily="49" charset="0"/>
              </a:rPr>
              <a:t>authkeys</a:t>
            </a:r>
            <a:r>
              <a:rPr lang="en-US" sz="2000" dirty="0">
                <a:latin typeface="Courier New" panose="02070309020205020404" pitchFamily="49" charset="0"/>
                <a:cs typeface="Courier New" panose="02070309020205020404" pitchFamily="49" charset="0"/>
              </a:rPr>
              <a:t> </a:t>
            </a:r>
            <a:r>
              <a:rPr lang="en-US" sz="2000" dirty="0"/>
              <a:t>file on </a:t>
            </a:r>
            <a:r>
              <a:rPr lang="en-US" sz="2000" dirty="0" smtClean="0"/>
              <a:t>active:</a:t>
            </a:r>
          </a:p>
          <a:p>
            <a:pPr marL="0" indent="0">
              <a:spcBef>
                <a:spcPts val="0"/>
              </a:spcBef>
              <a:buNone/>
            </a:pPr>
            <a:endParaRPr lang="en-US" sz="2000" dirty="0"/>
          </a:p>
          <a:p>
            <a:pPr marL="0" indent="0">
              <a:spcBef>
                <a:spcPts val="0"/>
              </a:spcBef>
              <a:buNone/>
            </a:pPr>
            <a:r>
              <a:rPr lang="en-US" sz="1600" dirty="0" err="1">
                <a:latin typeface="Courier New" panose="02070309020205020404" pitchFamily="49" charset="0"/>
                <a:cs typeface="Courier New" panose="02070309020205020404" pitchFamily="49" charset="0"/>
              </a:rPr>
              <a:t>chmod</a:t>
            </a:r>
            <a:r>
              <a:rPr lang="en-US" sz="1600" dirty="0">
                <a:latin typeface="Courier New" panose="02070309020205020404" pitchFamily="49" charset="0"/>
                <a:cs typeface="Courier New" panose="02070309020205020404" pitchFamily="49" charset="0"/>
              </a:rPr>
              <a:t> 600 /</a:t>
            </a:r>
            <a:r>
              <a:rPr lang="en-US" sz="1600" dirty="0" err="1" smtClean="0">
                <a:latin typeface="Courier New" panose="02070309020205020404" pitchFamily="49" charset="0"/>
                <a:cs typeface="Courier New" panose="02070309020205020404" pitchFamily="49" charset="0"/>
              </a:rPr>
              <a:t>etc</a:t>
            </a:r>
            <a:r>
              <a:rPr lang="en-US" sz="1600" dirty="0" smtClean="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ha.d</a:t>
            </a:r>
            <a:r>
              <a:rPr lang="en-US" sz="1600" dirty="0" smtClean="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authkeys</a:t>
            </a:r>
            <a:endParaRPr lang="en-US" sz="1600" dirty="0" smtClean="0">
              <a:latin typeface="Courier New" panose="02070309020205020404" pitchFamily="49" charset="0"/>
              <a:cs typeface="Courier New" panose="02070309020205020404" pitchFamily="49" charset="0"/>
            </a:endParaRPr>
          </a:p>
          <a:p>
            <a:pPr marL="0" indent="0">
              <a:spcBef>
                <a:spcPts val="0"/>
              </a:spcBef>
              <a:buNone/>
            </a:pPr>
            <a:endParaRPr lang="en-US" sz="2000" dirty="0"/>
          </a:p>
          <a:p>
            <a:pPr marL="0" indent="0">
              <a:spcBef>
                <a:spcPts val="0"/>
              </a:spcBef>
              <a:buNone/>
            </a:pPr>
            <a:r>
              <a:rPr lang="en-US" sz="2000" dirty="0"/>
              <a:t>Edit </a:t>
            </a:r>
            <a:r>
              <a:rPr lang="en-US" sz="2000" dirty="0">
                <a:latin typeface="Courier New" panose="02070309020205020404" pitchFamily="49" charset="0"/>
                <a:cs typeface="Courier New" panose="02070309020205020404" pitchFamily="49" charset="0"/>
              </a:rPr>
              <a:t>/</a:t>
            </a:r>
            <a:r>
              <a:rPr lang="en-US" sz="2000" dirty="0" err="1">
                <a:latin typeface="Courier New" panose="02070309020205020404" pitchFamily="49" charset="0"/>
                <a:cs typeface="Courier New" panose="02070309020205020404" pitchFamily="49" charset="0"/>
              </a:rPr>
              <a:t>etc</a:t>
            </a:r>
            <a:r>
              <a:rPr lang="en-US" sz="2000" dirty="0">
                <a:latin typeface="Courier New" panose="02070309020205020404" pitchFamily="49" charset="0"/>
                <a:cs typeface="Courier New" panose="02070309020205020404" pitchFamily="49" charset="0"/>
              </a:rPr>
              <a:t>/</a:t>
            </a:r>
            <a:r>
              <a:rPr lang="en-US" sz="2000" dirty="0" err="1">
                <a:latin typeface="Courier New" panose="02070309020205020404" pitchFamily="49" charset="0"/>
                <a:cs typeface="Courier New" panose="02070309020205020404" pitchFamily="49" charset="0"/>
              </a:rPr>
              <a:t>ha.d</a:t>
            </a:r>
            <a:r>
              <a:rPr lang="en-US" sz="2000" dirty="0">
                <a:latin typeface="Courier New" panose="02070309020205020404" pitchFamily="49" charset="0"/>
                <a:cs typeface="Courier New" panose="02070309020205020404" pitchFamily="49" charset="0"/>
              </a:rPr>
              <a:t>/</a:t>
            </a:r>
            <a:r>
              <a:rPr lang="en-US" sz="2000" dirty="0" err="1">
                <a:latin typeface="Courier New" panose="02070309020205020404" pitchFamily="49" charset="0"/>
                <a:cs typeface="Courier New" panose="02070309020205020404" pitchFamily="49" charset="0"/>
              </a:rPr>
              <a:t>haresources</a:t>
            </a:r>
            <a:r>
              <a:rPr lang="en-US" sz="2000" dirty="0">
                <a:latin typeface="Courier New" panose="02070309020205020404" pitchFamily="49" charset="0"/>
                <a:cs typeface="Courier New" panose="02070309020205020404" pitchFamily="49" charset="0"/>
              </a:rPr>
              <a:t> </a:t>
            </a:r>
            <a:r>
              <a:rPr lang="en-US" sz="2000" dirty="0"/>
              <a:t>on </a:t>
            </a:r>
            <a:r>
              <a:rPr lang="en-US" sz="2000" dirty="0" smtClean="0"/>
              <a:t>active:</a:t>
            </a:r>
          </a:p>
          <a:p>
            <a:pPr marL="0" indent="0">
              <a:spcBef>
                <a:spcPts val="0"/>
              </a:spcBef>
              <a:buNone/>
            </a:pPr>
            <a:endParaRPr lang="en-US" sz="2000" dirty="0"/>
          </a:p>
          <a:p>
            <a:pPr marL="0" indent="0">
              <a:spcBef>
                <a:spcPts val="0"/>
              </a:spcBef>
              <a:buNone/>
            </a:pPr>
            <a:r>
              <a:rPr lang="en-US" sz="1100" dirty="0" smtClean="0">
                <a:latin typeface="Courier New" panose="02070309020205020404" pitchFamily="49" charset="0"/>
                <a:cs typeface="Courier New" panose="02070309020205020404" pitchFamily="49" charset="0"/>
              </a:rPr>
              <a:t>active </a:t>
            </a:r>
            <a:r>
              <a:rPr lang="en-US" sz="1100" dirty="0" err="1">
                <a:latin typeface="Courier New" panose="02070309020205020404" pitchFamily="49" charset="0"/>
                <a:cs typeface="Courier New" panose="02070309020205020404" pitchFamily="49" charset="0"/>
              </a:rPr>
              <a:t>drbddisk</a:t>
            </a:r>
            <a:r>
              <a:rPr lang="en-US" sz="1100" dirty="0">
                <a:latin typeface="Courier New" panose="02070309020205020404" pitchFamily="49" charset="0"/>
                <a:cs typeface="Courier New" panose="02070309020205020404" pitchFamily="49" charset="0"/>
              </a:rPr>
              <a:t>::r0 </a:t>
            </a:r>
            <a:r>
              <a:rPr lang="en-US" sz="1100" dirty="0" err="1">
                <a:latin typeface="Courier New" panose="02070309020205020404" pitchFamily="49" charset="0"/>
                <a:cs typeface="Courier New" panose="02070309020205020404" pitchFamily="49" charset="0"/>
              </a:rPr>
              <a:t>Filesystem</a:t>
            </a:r>
            <a:r>
              <a:rPr lang="en-US" sz="1100" dirty="0">
                <a:latin typeface="Courier New" panose="02070309020205020404" pitchFamily="49" charset="0"/>
                <a:cs typeface="Courier New" panose="02070309020205020404" pitchFamily="49" charset="0"/>
              </a:rPr>
              <a:t>::/dev/drbd0::/replica::ext3 </a:t>
            </a:r>
            <a:r>
              <a:rPr lang="en-US" sz="1100" dirty="0" err="1">
                <a:latin typeface="Courier New" panose="02070309020205020404" pitchFamily="49" charset="0"/>
                <a:cs typeface="Courier New" panose="02070309020205020404" pitchFamily="49" charset="0"/>
              </a:rPr>
              <a:t>IPaddr</a:t>
            </a:r>
            <a:r>
              <a:rPr lang="en-US" sz="1100" dirty="0">
                <a:latin typeface="Courier New" panose="02070309020205020404" pitchFamily="49" charset="0"/>
                <a:cs typeface="Courier New" panose="02070309020205020404" pitchFamily="49" charset="0"/>
              </a:rPr>
              <a:t>::</a:t>
            </a:r>
            <a:r>
              <a:rPr lang="en-US" sz="1100" dirty="0" smtClean="0">
                <a:latin typeface="Courier New" panose="02070309020205020404" pitchFamily="49" charset="0"/>
                <a:cs typeface="Courier New" panose="02070309020205020404" pitchFamily="49" charset="0"/>
              </a:rPr>
              <a:t>123.0.0.100/24/eth0/123.0.0.255 </a:t>
            </a:r>
            <a:r>
              <a:rPr lang="en-US" sz="1100" dirty="0" err="1"/>
              <a:t>IPsrcaddr</a:t>
            </a:r>
            <a:r>
              <a:rPr lang="en-US" sz="1100" dirty="0"/>
              <a:t>::</a:t>
            </a:r>
            <a:r>
              <a:rPr lang="en-US" sz="1100" dirty="0" smtClean="0"/>
              <a:t>123.0.0.100 </a:t>
            </a:r>
            <a:r>
              <a:rPr lang="en-US" sz="1100" dirty="0" err="1" smtClean="0">
                <a:latin typeface="Courier New" panose="02070309020205020404" pitchFamily="49" charset="0"/>
                <a:cs typeface="Courier New" panose="02070309020205020404" pitchFamily="49" charset="0"/>
              </a:rPr>
              <a:t>mysqld</a:t>
            </a:r>
            <a:r>
              <a:rPr lang="en-US" sz="1100" dirty="0" smtClean="0">
                <a:latin typeface="Courier New" panose="02070309020205020404" pitchFamily="49" charset="0"/>
                <a:cs typeface="Courier New" panose="02070309020205020404" pitchFamily="49" charset="0"/>
              </a:rPr>
              <a:t> </a:t>
            </a:r>
            <a:r>
              <a:rPr lang="en-US" sz="1100" dirty="0">
                <a:latin typeface="Courier New" panose="02070309020205020404" pitchFamily="49" charset="0"/>
                <a:cs typeface="Courier New" panose="02070309020205020404" pitchFamily="49" charset="0"/>
              </a:rPr>
              <a:t>asterisk </a:t>
            </a:r>
            <a:r>
              <a:rPr lang="en-US" sz="1100" dirty="0" err="1" smtClean="0">
                <a:latin typeface="Courier New" panose="02070309020205020404" pitchFamily="49" charset="0"/>
                <a:cs typeface="Courier New" panose="02070309020205020404" pitchFamily="49" charset="0"/>
              </a:rPr>
              <a:t>httpd</a:t>
            </a:r>
            <a:endParaRPr lang="en-US" sz="1100" dirty="0">
              <a:latin typeface="Courier New" panose="02070309020205020404" pitchFamily="49" charset="0"/>
              <a:cs typeface="Courier New" panose="02070309020205020404" pitchFamily="49" charset="0"/>
            </a:endParaRPr>
          </a:p>
          <a:p>
            <a:pPr marL="0" indent="0">
              <a:spcBef>
                <a:spcPts val="0"/>
              </a:spcBef>
              <a:buNone/>
            </a:pPr>
            <a:r>
              <a:rPr lang="en-US" sz="1100" dirty="0" smtClean="0">
                <a:latin typeface="Courier New" panose="02070309020205020404" pitchFamily="49" charset="0"/>
                <a:cs typeface="Courier New" panose="02070309020205020404" pitchFamily="49" charset="0"/>
              </a:rPr>
              <a:t>active </a:t>
            </a:r>
            <a:r>
              <a:rPr lang="en-US" sz="1100" dirty="0">
                <a:latin typeface="Courier New" panose="02070309020205020404" pitchFamily="49" charset="0"/>
                <a:cs typeface="Courier New" panose="02070309020205020404" pitchFamily="49" charset="0"/>
              </a:rPr>
              <a:t>MailTo</a:t>
            </a:r>
            <a:r>
              <a:rPr lang="en-US" sz="1100" dirty="0" smtClean="0">
                <a:latin typeface="Courier New" panose="02070309020205020404" pitchFamily="49" charset="0"/>
                <a:cs typeface="Courier New" panose="02070309020205020404" pitchFamily="49" charset="0"/>
              </a:rPr>
              <a:t>::alfaruq.link3@gmail.com,masstito@yahoo.com</a:t>
            </a:r>
            <a:r>
              <a:rPr lang="en-US" sz="1100" dirty="0">
                <a:latin typeface="Courier New" panose="02070309020205020404" pitchFamily="49" charset="0"/>
                <a:cs typeface="Courier New" panose="02070309020205020404" pitchFamily="49" charset="0"/>
              </a:rPr>
              <a:t>::</a:t>
            </a:r>
            <a:r>
              <a:rPr lang="en-US" sz="1100" dirty="0" smtClean="0">
                <a:latin typeface="Courier New" panose="02070309020205020404" pitchFamily="49" charset="0"/>
                <a:cs typeface="Courier New" panose="02070309020205020404" pitchFamily="49" charset="0"/>
              </a:rPr>
              <a:t>DRBD/HA-ALERT</a:t>
            </a:r>
          </a:p>
          <a:p>
            <a:pPr marL="0" indent="0">
              <a:spcBef>
                <a:spcPts val="0"/>
              </a:spcBef>
              <a:buNone/>
            </a:pPr>
            <a:endParaRPr lang="en-US" sz="1100" dirty="0" smtClean="0">
              <a:latin typeface="Courier New" panose="02070309020205020404" pitchFamily="49" charset="0"/>
              <a:cs typeface="Courier New" panose="02070309020205020404" pitchFamily="49" charset="0"/>
            </a:endParaRPr>
          </a:p>
          <a:p>
            <a:pPr marL="0" indent="0">
              <a:spcBef>
                <a:spcPts val="0"/>
              </a:spcBef>
              <a:buNone/>
            </a:pPr>
            <a:r>
              <a:rPr lang="en-US" sz="2000" dirty="0" smtClean="0">
                <a:cs typeface="Courier New" panose="02070309020205020404" pitchFamily="49" charset="0"/>
              </a:rPr>
              <a:t>And lets start the heartbeat on active server</a:t>
            </a:r>
          </a:p>
          <a:p>
            <a:pPr marL="0" indent="0">
              <a:spcBef>
                <a:spcPts val="0"/>
              </a:spcBef>
              <a:buNone/>
            </a:pPr>
            <a:endParaRPr lang="en-US" sz="2000" dirty="0">
              <a:latin typeface="Courier New" panose="02070309020205020404" pitchFamily="49" charset="0"/>
              <a:cs typeface="Courier New" panose="02070309020205020404" pitchFamily="49" charset="0"/>
            </a:endParaRPr>
          </a:p>
          <a:p>
            <a:pPr marL="0" indent="0">
              <a:spcBef>
                <a:spcPts val="0"/>
              </a:spcBef>
              <a:buNone/>
            </a:pPr>
            <a:r>
              <a:rPr lang="en-US" sz="2000" dirty="0">
                <a:latin typeface="Courier New" panose="02070309020205020404" pitchFamily="49" charset="0"/>
                <a:cs typeface="Courier New" panose="02070309020205020404" pitchFamily="49" charset="0"/>
              </a:rPr>
              <a:t>s</a:t>
            </a:r>
            <a:r>
              <a:rPr lang="en-US" sz="2000" dirty="0" smtClean="0">
                <a:latin typeface="Courier New" panose="02070309020205020404" pitchFamily="49" charset="0"/>
                <a:cs typeface="Courier New" panose="02070309020205020404" pitchFamily="49" charset="0"/>
              </a:rPr>
              <a:t>ervice heartbeat start</a:t>
            </a:r>
            <a:endParaRPr lang="en-US" sz="2000" dirty="0">
              <a:latin typeface="Courier New" panose="02070309020205020404" pitchFamily="49" charset="0"/>
              <a:cs typeface="Courier New" panose="02070309020205020404" pitchFamily="49" charset="0"/>
            </a:endParaRPr>
          </a:p>
          <a:p>
            <a:pPr marL="0" indent="0">
              <a:spcBef>
                <a:spcPts val="0"/>
              </a:spcBef>
              <a:buNone/>
            </a:pPr>
            <a:endParaRPr lang="en-US" sz="11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22717489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 Availability Setup</a:t>
            </a:r>
            <a:endParaRPr lang="en-US" dirty="0"/>
          </a:p>
        </p:txBody>
      </p:sp>
      <p:sp>
        <p:nvSpPr>
          <p:cNvPr id="3" name="Content Placeholder 2"/>
          <p:cNvSpPr>
            <a:spLocks noGrp="1"/>
          </p:cNvSpPr>
          <p:nvPr>
            <p:ph idx="1"/>
          </p:nvPr>
        </p:nvSpPr>
        <p:spPr/>
        <p:txBody>
          <a:bodyPr>
            <a:normAutofit/>
          </a:bodyPr>
          <a:lstStyle/>
          <a:p>
            <a:pPr marL="0" indent="0">
              <a:spcBef>
                <a:spcPts val="0"/>
              </a:spcBef>
              <a:buNone/>
            </a:pPr>
            <a:r>
              <a:rPr lang="en-US" dirty="0"/>
              <a:t>Replicate now the ha.cf, </a:t>
            </a:r>
            <a:r>
              <a:rPr lang="en-US" dirty="0" err="1"/>
              <a:t>authkeys</a:t>
            </a:r>
            <a:r>
              <a:rPr lang="en-US" dirty="0"/>
              <a:t> and </a:t>
            </a:r>
            <a:r>
              <a:rPr lang="en-US" dirty="0" err="1"/>
              <a:t>haresources</a:t>
            </a:r>
            <a:r>
              <a:rPr lang="en-US" dirty="0"/>
              <a:t> to </a:t>
            </a:r>
            <a:r>
              <a:rPr lang="en-US" dirty="0" smtClean="0"/>
              <a:t>standby </a:t>
            </a:r>
            <a:r>
              <a:rPr lang="en-US" dirty="0"/>
              <a:t>and </a:t>
            </a:r>
            <a:r>
              <a:rPr lang="en-US" dirty="0" smtClean="0"/>
              <a:t>start heartbeat.</a:t>
            </a:r>
          </a:p>
          <a:p>
            <a:pPr marL="0" indent="0">
              <a:spcBef>
                <a:spcPts val="0"/>
              </a:spcBef>
              <a:buNone/>
            </a:pPr>
            <a:endParaRPr lang="en-US" dirty="0"/>
          </a:p>
          <a:p>
            <a:pPr marL="0" indent="0">
              <a:spcBef>
                <a:spcPts val="0"/>
              </a:spcBef>
              <a:buNone/>
            </a:pPr>
            <a:r>
              <a:rPr lang="en-US" sz="1200" b="1" dirty="0">
                <a:latin typeface="Courier New" panose="02070309020205020404" pitchFamily="49" charset="0"/>
                <a:cs typeface="Courier New" panose="02070309020205020404" pitchFamily="49" charset="0"/>
              </a:rPr>
              <a:t>[</a:t>
            </a:r>
            <a:r>
              <a:rPr lang="en-US" sz="1200" b="1" dirty="0" err="1" smtClean="0">
                <a:latin typeface="Courier New" panose="02070309020205020404" pitchFamily="49" charset="0"/>
                <a:cs typeface="Courier New" panose="02070309020205020404" pitchFamily="49" charset="0"/>
              </a:rPr>
              <a:t>root@active</a:t>
            </a:r>
            <a:r>
              <a:rPr lang="en-US" sz="1200" b="1" dirty="0" smtClean="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ha.d</a:t>
            </a:r>
            <a:r>
              <a:rPr lang="en-US" sz="1200" b="1"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scp</a:t>
            </a:r>
            <a:r>
              <a:rPr lang="en-US" sz="1200" dirty="0">
                <a:latin typeface="Courier New" panose="02070309020205020404" pitchFamily="49" charset="0"/>
                <a:cs typeface="Courier New" panose="02070309020205020404" pitchFamily="49" charset="0"/>
              </a:rPr>
              <a:t> /etc/ha.d/ha.cf /</a:t>
            </a:r>
            <a:r>
              <a:rPr lang="en-US" sz="1200" dirty="0" err="1">
                <a:latin typeface="Courier New" panose="02070309020205020404" pitchFamily="49" charset="0"/>
                <a:cs typeface="Courier New" panose="02070309020205020404" pitchFamily="49" charset="0"/>
              </a:rPr>
              <a:t>etc</a:t>
            </a:r>
            <a:r>
              <a:rPr lang="en-US" sz="1200" dirty="0">
                <a:latin typeface="Courier New" panose="02070309020205020404" pitchFamily="49" charset="0"/>
                <a:cs typeface="Courier New" panose="02070309020205020404" pitchFamily="49" charset="0"/>
              </a:rPr>
              <a:t>/</a:t>
            </a:r>
            <a:r>
              <a:rPr lang="en-US" sz="1200" dirty="0" err="1">
                <a:latin typeface="Courier New" panose="02070309020205020404" pitchFamily="49" charset="0"/>
                <a:cs typeface="Courier New" panose="02070309020205020404" pitchFamily="49" charset="0"/>
              </a:rPr>
              <a:t>ha.d</a:t>
            </a:r>
            <a:r>
              <a:rPr lang="en-US" sz="1200" dirty="0">
                <a:latin typeface="Courier New" panose="02070309020205020404" pitchFamily="49" charset="0"/>
                <a:cs typeface="Courier New" panose="02070309020205020404" pitchFamily="49" charset="0"/>
              </a:rPr>
              <a:t>/</a:t>
            </a:r>
            <a:r>
              <a:rPr lang="en-US" sz="1200" dirty="0" err="1">
                <a:latin typeface="Courier New" panose="02070309020205020404" pitchFamily="49" charset="0"/>
                <a:cs typeface="Courier New" panose="02070309020205020404" pitchFamily="49" charset="0"/>
              </a:rPr>
              <a:t>authkeys</a:t>
            </a:r>
            <a:r>
              <a:rPr lang="en-US" sz="1200" dirty="0">
                <a:latin typeface="Courier New" panose="02070309020205020404" pitchFamily="49" charset="0"/>
                <a:cs typeface="Courier New" panose="02070309020205020404" pitchFamily="49" charset="0"/>
              </a:rPr>
              <a:t> /</a:t>
            </a:r>
            <a:r>
              <a:rPr lang="en-US" sz="1200" dirty="0" err="1" smtClean="0">
                <a:latin typeface="Courier New" panose="02070309020205020404" pitchFamily="49" charset="0"/>
                <a:cs typeface="Courier New" panose="02070309020205020404" pitchFamily="49" charset="0"/>
              </a:rPr>
              <a:t>etc</a:t>
            </a:r>
            <a:r>
              <a:rPr lang="en-US" sz="1200" dirty="0" smtClean="0">
                <a:latin typeface="Courier New" panose="02070309020205020404" pitchFamily="49" charset="0"/>
                <a:cs typeface="Courier New" panose="02070309020205020404" pitchFamily="49" charset="0"/>
              </a:rPr>
              <a:t>/</a:t>
            </a:r>
            <a:r>
              <a:rPr lang="en-US" sz="1200" dirty="0" err="1" smtClean="0">
                <a:latin typeface="Courier New" panose="02070309020205020404" pitchFamily="49" charset="0"/>
                <a:cs typeface="Courier New" panose="02070309020205020404" pitchFamily="49" charset="0"/>
              </a:rPr>
              <a:t>ha.d</a:t>
            </a:r>
            <a:r>
              <a:rPr lang="en-US" sz="1200" dirty="0" smtClean="0">
                <a:latin typeface="Courier New" panose="02070309020205020404" pitchFamily="49" charset="0"/>
                <a:cs typeface="Courier New" panose="02070309020205020404" pitchFamily="49" charset="0"/>
              </a:rPr>
              <a:t>/</a:t>
            </a:r>
            <a:r>
              <a:rPr lang="en-US" sz="1200" dirty="0" err="1" smtClean="0">
                <a:latin typeface="Courier New" panose="02070309020205020404" pitchFamily="49" charset="0"/>
                <a:cs typeface="Courier New" panose="02070309020205020404" pitchFamily="49" charset="0"/>
              </a:rPr>
              <a:t>haresources</a:t>
            </a:r>
            <a:r>
              <a:rPr lang="en-US" sz="1200" dirty="0" smtClean="0">
                <a:latin typeface="Courier New" panose="02070309020205020404" pitchFamily="49" charset="0"/>
                <a:cs typeface="Courier New" panose="02070309020205020404" pitchFamily="49" charset="0"/>
              </a:rPr>
              <a:t> root@standby:/</a:t>
            </a:r>
            <a:r>
              <a:rPr lang="en-US" sz="1200" dirty="0" err="1">
                <a:latin typeface="Courier New" panose="02070309020205020404" pitchFamily="49" charset="0"/>
                <a:cs typeface="Courier New" panose="02070309020205020404" pitchFamily="49" charset="0"/>
              </a:rPr>
              <a:t>etc</a:t>
            </a:r>
            <a:r>
              <a:rPr lang="en-US" sz="1200" dirty="0">
                <a:latin typeface="Courier New" panose="02070309020205020404" pitchFamily="49" charset="0"/>
                <a:cs typeface="Courier New" panose="02070309020205020404" pitchFamily="49" charset="0"/>
              </a:rPr>
              <a:t>/</a:t>
            </a:r>
            <a:r>
              <a:rPr lang="en-US" sz="1200" dirty="0" err="1">
                <a:latin typeface="Courier New" panose="02070309020205020404" pitchFamily="49" charset="0"/>
                <a:cs typeface="Courier New" panose="02070309020205020404" pitchFamily="49" charset="0"/>
              </a:rPr>
              <a:t>ha.d</a:t>
            </a:r>
            <a:r>
              <a:rPr lang="en-US" sz="1200" dirty="0" smtClean="0">
                <a:latin typeface="Courier New" panose="02070309020205020404" pitchFamily="49" charset="0"/>
                <a:cs typeface="Courier New" panose="02070309020205020404" pitchFamily="49" charset="0"/>
              </a:rPr>
              <a:t>/</a:t>
            </a:r>
          </a:p>
          <a:p>
            <a:pPr marL="0" indent="0">
              <a:spcBef>
                <a:spcPts val="0"/>
              </a:spcBef>
              <a:buNone/>
            </a:pPr>
            <a:r>
              <a:rPr lang="en-US" sz="1200" b="1" dirty="0">
                <a:latin typeface="Courier New" panose="02070309020205020404" pitchFamily="49" charset="0"/>
                <a:cs typeface="Courier New" panose="02070309020205020404" pitchFamily="49" charset="0"/>
              </a:rPr>
              <a:t>[</a:t>
            </a:r>
            <a:r>
              <a:rPr lang="en-US" sz="1200" b="1" dirty="0" err="1" smtClean="0">
                <a:latin typeface="Courier New" panose="02070309020205020404" pitchFamily="49" charset="0"/>
                <a:cs typeface="Courier New" panose="02070309020205020404" pitchFamily="49" charset="0"/>
              </a:rPr>
              <a:t>root@active</a:t>
            </a:r>
            <a:r>
              <a:rPr lang="en-US" sz="1200" b="1" dirty="0" smtClean="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ha.d</a:t>
            </a:r>
            <a:r>
              <a:rPr lang="en-US" sz="1200" b="1" dirty="0">
                <a:latin typeface="Courier New" panose="02070309020205020404" pitchFamily="49" charset="0"/>
                <a:cs typeface="Courier New" panose="02070309020205020404" pitchFamily="49" charset="0"/>
              </a:rPr>
              <a:t>]# </a:t>
            </a:r>
            <a:r>
              <a:rPr lang="en-US" sz="1200" dirty="0">
                <a:latin typeface="Courier New" panose="02070309020205020404" pitchFamily="49" charset="0"/>
                <a:cs typeface="Courier New" panose="02070309020205020404" pitchFamily="49" charset="0"/>
              </a:rPr>
              <a:t>service heartbeat start</a:t>
            </a:r>
          </a:p>
          <a:p>
            <a:pPr marL="0" indent="0">
              <a:spcBef>
                <a:spcPts val="0"/>
              </a:spcBef>
              <a:buNone/>
            </a:pPr>
            <a:endParaRPr lang="en-US" dirty="0" smtClean="0"/>
          </a:p>
          <a:p>
            <a:pPr marL="0" indent="0">
              <a:spcBef>
                <a:spcPts val="0"/>
              </a:spcBef>
              <a:buNone/>
            </a:pPr>
            <a:r>
              <a:rPr lang="en-US" dirty="0"/>
              <a:t>Configure heartbeat to initialize at boot on both </a:t>
            </a:r>
            <a:r>
              <a:rPr lang="en-US" dirty="0" smtClean="0"/>
              <a:t>server</a:t>
            </a:r>
          </a:p>
          <a:p>
            <a:pPr marL="0" indent="0">
              <a:spcBef>
                <a:spcPts val="0"/>
              </a:spcBef>
              <a:buNone/>
            </a:pPr>
            <a:endParaRPr lang="en-US" dirty="0"/>
          </a:p>
          <a:p>
            <a:pPr marL="0" indent="0">
              <a:spcBef>
                <a:spcPts val="0"/>
              </a:spcBef>
              <a:buNone/>
            </a:pPr>
            <a:r>
              <a:rPr lang="en-US" sz="1800" dirty="0" err="1">
                <a:latin typeface="Courier New" panose="02070309020205020404" pitchFamily="49" charset="0"/>
                <a:cs typeface="Courier New" panose="02070309020205020404" pitchFamily="49" charset="0"/>
              </a:rPr>
              <a:t>chkconfig</a:t>
            </a:r>
            <a:r>
              <a:rPr lang="en-US" sz="1800" dirty="0">
                <a:latin typeface="Courier New" panose="02070309020205020404" pitchFamily="49" charset="0"/>
                <a:cs typeface="Courier New" panose="02070309020205020404" pitchFamily="49" charset="0"/>
              </a:rPr>
              <a:t> --add heartbeat</a:t>
            </a:r>
          </a:p>
          <a:p>
            <a:pPr marL="0" indent="0">
              <a:spcBef>
                <a:spcPts val="0"/>
              </a:spcBef>
              <a:buNone/>
            </a:pPr>
            <a:r>
              <a:rPr lang="en-US" sz="1800" dirty="0" err="1" smtClean="0">
                <a:latin typeface="Courier New" panose="02070309020205020404" pitchFamily="49" charset="0"/>
                <a:cs typeface="Courier New" panose="02070309020205020404" pitchFamily="49" charset="0"/>
              </a:rPr>
              <a:t>chkconfig</a:t>
            </a:r>
            <a:r>
              <a:rPr lang="en-US" sz="1800" dirty="0" smtClean="0">
                <a:latin typeface="Courier New" panose="02070309020205020404" pitchFamily="49" charset="0"/>
                <a:cs typeface="Courier New" panose="02070309020205020404" pitchFamily="49" charset="0"/>
              </a:rPr>
              <a:t> </a:t>
            </a:r>
            <a:r>
              <a:rPr lang="en-US" sz="1800" dirty="0">
                <a:latin typeface="Courier New" panose="02070309020205020404" pitchFamily="49" charset="0"/>
                <a:cs typeface="Courier New" panose="02070309020205020404" pitchFamily="49" charset="0"/>
              </a:rPr>
              <a:t>heartbeat </a:t>
            </a:r>
            <a:r>
              <a:rPr lang="en-US" sz="1800" dirty="0" smtClean="0">
                <a:latin typeface="Courier New" panose="02070309020205020404" pitchFamily="49" charset="0"/>
                <a:cs typeface="Courier New" panose="02070309020205020404" pitchFamily="49" charset="0"/>
              </a:rPr>
              <a:t>on</a:t>
            </a:r>
          </a:p>
          <a:p>
            <a:pPr marL="0" indent="0">
              <a:spcBef>
                <a:spcPts val="0"/>
              </a:spcBef>
              <a:buNone/>
            </a:pPr>
            <a:endParaRPr lang="en-US" dirty="0" smtClean="0"/>
          </a:p>
          <a:p>
            <a:pPr marL="0" indent="0">
              <a:spcBef>
                <a:spcPts val="0"/>
              </a:spcBef>
              <a:buNone/>
            </a:pPr>
            <a:endParaRPr lang="en-US" dirty="0"/>
          </a:p>
          <a:p>
            <a:pPr marL="0" indent="0">
              <a:spcBef>
                <a:spcPts val="0"/>
              </a:spcBef>
              <a:buNone/>
            </a:pPr>
            <a:endParaRPr lang="en-US" dirty="0"/>
          </a:p>
        </p:txBody>
      </p:sp>
    </p:spTree>
    <p:extLst>
      <p:ext uri="{BB962C8B-B14F-4D97-AF65-F5344CB8AC3E}">
        <p14:creationId xmlns:p14="http://schemas.microsoft.com/office/powerpoint/2010/main" val="1167203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L</a:t>
            </a:r>
            <a:r>
              <a:rPr lang="en-US" dirty="0" smtClean="0"/>
              <a:t>ast Tips</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t>Due to multiple IP usage asterisk will be using main interface IP to deliver data while sip association on virtual IP. In this case one way communication can occur. To resolve edit </a:t>
            </a:r>
            <a:r>
              <a:rPr lang="en-US" sz="2400" dirty="0" smtClean="0">
                <a:latin typeface="Courier New" panose="02070309020205020404" pitchFamily="49" charset="0"/>
                <a:cs typeface="Courier New" panose="02070309020205020404" pitchFamily="49" charset="0"/>
              </a:rPr>
              <a:t>/</a:t>
            </a:r>
            <a:r>
              <a:rPr lang="en-US" sz="2400" dirty="0" err="1" smtClean="0">
                <a:latin typeface="Courier New" panose="02070309020205020404" pitchFamily="49" charset="0"/>
                <a:cs typeface="Courier New" panose="02070309020205020404" pitchFamily="49" charset="0"/>
              </a:rPr>
              <a:t>etc</a:t>
            </a:r>
            <a:r>
              <a:rPr lang="en-US" sz="2400" dirty="0" smtClean="0">
                <a:latin typeface="Courier New" panose="02070309020205020404" pitchFamily="49" charset="0"/>
                <a:cs typeface="Courier New" panose="02070309020205020404" pitchFamily="49" charset="0"/>
              </a:rPr>
              <a:t>/asterisk/</a:t>
            </a:r>
            <a:r>
              <a:rPr lang="en-US" sz="2400" dirty="0" err="1" smtClean="0">
                <a:latin typeface="Courier New" panose="02070309020205020404" pitchFamily="49" charset="0"/>
                <a:cs typeface="Courier New" panose="02070309020205020404" pitchFamily="49" charset="0"/>
              </a:rPr>
              <a:t>sip.conf</a:t>
            </a:r>
            <a:r>
              <a:rPr lang="en-US" sz="2400" dirty="0" smtClean="0">
                <a:latin typeface="Courier New" panose="02070309020205020404" pitchFamily="49" charset="0"/>
                <a:cs typeface="Courier New" panose="02070309020205020404" pitchFamily="49" charset="0"/>
              </a:rPr>
              <a:t> </a:t>
            </a:r>
            <a:r>
              <a:rPr lang="en-US" sz="2400" dirty="0" smtClean="0"/>
              <a:t>for following line.</a:t>
            </a:r>
          </a:p>
          <a:p>
            <a:pPr marL="0" indent="0">
              <a:buNone/>
            </a:pPr>
            <a:endParaRPr lang="en-US" sz="2400" dirty="0"/>
          </a:p>
          <a:p>
            <a:pPr marL="0" indent="0">
              <a:buNone/>
            </a:pPr>
            <a:endParaRPr lang="en-US" sz="2400" dirty="0" smtClean="0">
              <a:latin typeface="Courier New" panose="02070309020205020404" pitchFamily="49" charset="0"/>
              <a:cs typeface="Courier New" panose="02070309020205020404" pitchFamily="49" charset="0"/>
            </a:endParaRPr>
          </a:p>
          <a:p>
            <a:pPr marL="0" indent="0">
              <a:buNone/>
            </a:pPr>
            <a:r>
              <a:rPr lang="en-US" sz="2400" dirty="0" err="1" smtClean="0">
                <a:latin typeface="Courier New" panose="02070309020205020404" pitchFamily="49" charset="0"/>
                <a:cs typeface="Courier New" panose="02070309020205020404" pitchFamily="49" charset="0"/>
              </a:rPr>
              <a:t>bindaddr</a:t>
            </a:r>
            <a:r>
              <a:rPr lang="en-US" sz="2400" dirty="0" smtClean="0">
                <a:latin typeface="Courier New" panose="02070309020205020404" pitchFamily="49" charset="0"/>
                <a:cs typeface="Courier New" panose="02070309020205020404" pitchFamily="49" charset="0"/>
              </a:rPr>
              <a:t>=123.0.0.100</a:t>
            </a:r>
          </a:p>
          <a:p>
            <a:pPr marL="0" indent="0">
              <a:buNone/>
            </a:pPr>
            <a:endParaRPr lang="en-US" sz="2400" dirty="0"/>
          </a:p>
          <a:p>
            <a:pPr marL="0" indent="0">
              <a:buNone/>
            </a:pPr>
            <a:endParaRPr lang="en-US" sz="2400" dirty="0"/>
          </a:p>
        </p:txBody>
      </p:sp>
    </p:spTree>
    <p:extLst>
      <p:ext uri="{BB962C8B-B14F-4D97-AF65-F5344CB8AC3E}">
        <p14:creationId xmlns:p14="http://schemas.microsoft.com/office/powerpoint/2010/main" val="11850326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minimelts.com.au/wp-content/uploads/2011/02/penguin-faq.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1057" y="1532586"/>
            <a:ext cx="2857500"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81699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a:t>
            </a:r>
            <a:r>
              <a:rPr lang="en-US" dirty="0" smtClean="0"/>
              <a:t>eplication</a:t>
            </a:r>
            <a:endParaRPr lang="en-US" dirty="0"/>
          </a:p>
        </p:txBody>
      </p:sp>
      <p:sp>
        <p:nvSpPr>
          <p:cNvPr id="5" name="Text Placeholder 4"/>
          <p:cNvSpPr>
            <a:spLocks noGrp="1"/>
          </p:cNvSpPr>
          <p:nvPr>
            <p:ph type="body" idx="1"/>
          </p:nvPr>
        </p:nvSpPr>
        <p:spPr/>
        <p:txBody>
          <a:bodyPr/>
          <a:lstStyle/>
          <a:p>
            <a:r>
              <a:rPr lang="en-US" dirty="0" smtClean="0"/>
              <a:t>The DRBD approach</a:t>
            </a:r>
            <a:endParaRPr lang="en-US" dirty="0"/>
          </a:p>
        </p:txBody>
      </p:sp>
      <p:pic>
        <p:nvPicPr>
          <p:cNvPr id="3074" name="Picture 2" descr="http://www.nature.com/polopoly_fs/7.13755.1384885728!/image/Replication.jpg_gen/derivatives/landscape_630/Replicat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1803400"/>
            <a:ext cx="5544000" cy="3352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44784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DRBD ?</a:t>
            </a:r>
            <a:endParaRPr lang="en-US" dirty="0"/>
          </a:p>
        </p:txBody>
      </p:sp>
      <p:sp>
        <p:nvSpPr>
          <p:cNvPr id="5" name="Content Placeholder 4"/>
          <p:cNvSpPr>
            <a:spLocks noGrp="1"/>
          </p:cNvSpPr>
          <p:nvPr>
            <p:ph idx="1"/>
          </p:nvPr>
        </p:nvSpPr>
        <p:spPr/>
        <p:txBody>
          <a:bodyPr>
            <a:normAutofit fontScale="92500" lnSpcReduction="20000"/>
          </a:bodyPr>
          <a:lstStyle/>
          <a:p>
            <a:pPr marL="0" indent="0" algn="just">
              <a:buNone/>
            </a:pPr>
            <a:r>
              <a:rPr lang="en-US" sz="2667" dirty="0"/>
              <a:t>The Distributed Replicated Block Device (DRBD) is a software-based, shared-nothing, replicated storage solution mirroring the content of block devices (hard disks, partitions, logical volumes etc.) between hosts.</a:t>
            </a:r>
          </a:p>
          <a:p>
            <a:pPr marL="0" indent="0" algn="just">
              <a:buNone/>
            </a:pPr>
            <a:endParaRPr lang="en-US" sz="2667" dirty="0"/>
          </a:p>
          <a:p>
            <a:pPr marL="0" indent="0" algn="just">
              <a:buNone/>
            </a:pPr>
            <a:r>
              <a:rPr lang="en-US" sz="2667" dirty="0"/>
              <a:t>DRBD do :</a:t>
            </a:r>
          </a:p>
          <a:p>
            <a:pPr marL="0" indent="0" algn="just">
              <a:buNone/>
            </a:pPr>
            <a:r>
              <a:rPr lang="en-US" sz="2667" b="1" dirty="0"/>
              <a:t>In real time</a:t>
            </a:r>
            <a:r>
              <a:rPr lang="en-US" sz="2667" dirty="0"/>
              <a:t> – Replication occurs continuously while applications modify the data on the device.</a:t>
            </a:r>
          </a:p>
          <a:p>
            <a:pPr marL="0" indent="0" algn="just">
              <a:buNone/>
            </a:pPr>
            <a:r>
              <a:rPr lang="en-US" sz="2667" b="1" dirty="0"/>
              <a:t>Transparently</a:t>
            </a:r>
            <a:r>
              <a:rPr lang="en-US" sz="2667" dirty="0"/>
              <a:t> – Applications need not be aware that the data is stored on multiple hosts.</a:t>
            </a:r>
          </a:p>
          <a:p>
            <a:pPr marL="0" indent="0" algn="just">
              <a:buNone/>
            </a:pPr>
            <a:r>
              <a:rPr lang="en-US" sz="2667" b="1" dirty="0"/>
              <a:t>Synchronously</a:t>
            </a:r>
            <a:r>
              <a:rPr lang="en-US" sz="2667" dirty="0"/>
              <a:t> or </a:t>
            </a:r>
            <a:r>
              <a:rPr lang="en-US" sz="2667" b="1" dirty="0"/>
              <a:t>Asynchronously</a:t>
            </a:r>
            <a:r>
              <a:rPr lang="en-US" sz="2667" dirty="0"/>
              <a:t> – Applications are notified after replication carried out and applications notified while locally replicated but before to the hosts.</a:t>
            </a:r>
          </a:p>
        </p:txBody>
      </p:sp>
    </p:spTree>
    <p:extLst>
      <p:ext uri="{BB962C8B-B14F-4D97-AF65-F5344CB8AC3E}">
        <p14:creationId xmlns:p14="http://schemas.microsoft.com/office/powerpoint/2010/main" val="40626437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Straight Connector 22"/>
          <p:cNvCxnSpPr/>
          <p:nvPr/>
        </p:nvCxnSpPr>
        <p:spPr>
          <a:xfrm>
            <a:off x="4775200" y="2514600"/>
            <a:ext cx="3200400" cy="0"/>
          </a:xfrm>
          <a:prstGeom prst="line">
            <a:avLst/>
          </a:prstGeom>
          <a:ln w="571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572000" y="2819400"/>
            <a:ext cx="1016000" cy="1828800"/>
          </a:xfrm>
          <a:prstGeom prst="line">
            <a:avLst/>
          </a:prstGeom>
          <a:ln w="571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2438400" y="2819400"/>
            <a:ext cx="914400" cy="1828800"/>
          </a:xfrm>
          <a:prstGeom prst="line">
            <a:avLst/>
          </a:prstGeom>
          <a:ln w="571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844800" y="5359400"/>
            <a:ext cx="2540000" cy="0"/>
          </a:xfrm>
          <a:prstGeom prst="line">
            <a:avLst/>
          </a:prstGeom>
          <a:ln w="57150">
            <a:solidFill>
              <a:srgbClr val="92D050"/>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0000" y="4140201"/>
            <a:ext cx="1016000" cy="1589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dirty="0" smtClean="0"/>
              <a:t>How it works</a:t>
            </a:r>
            <a:endParaRPr 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2000" y="4140201"/>
            <a:ext cx="1016000" cy="1589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lowchart: Magnetic Disk 2"/>
          <p:cNvSpPr/>
          <p:nvPr/>
        </p:nvSpPr>
        <p:spPr>
          <a:xfrm>
            <a:off x="2336800" y="5054601"/>
            <a:ext cx="508000" cy="489975"/>
          </a:xfrm>
          <a:prstGeom prst="flowChartMagneticDisk">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Flowchart: Magnetic Disk 6"/>
          <p:cNvSpPr/>
          <p:nvPr/>
        </p:nvSpPr>
        <p:spPr>
          <a:xfrm>
            <a:off x="2336800" y="5054601"/>
            <a:ext cx="508000" cy="489975"/>
          </a:xfrm>
          <a:prstGeom prst="flowChartMagneticDisk">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Flowchart: Magnetic Disk 5"/>
          <p:cNvSpPr/>
          <p:nvPr/>
        </p:nvSpPr>
        <p:spPr>
          <a:xfrm>
            <a:off x="5384800" y="5054601"/>
            <a:ext cx="508000" cy="489975"/>
          </a:xfrm>
          <a:prstGeom prst="flowChartMagneticDisk">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extBox 9"/>
          <p:cNvSpPr txBox="1"/>
          <p:nvPr/>
        </p:nvSpPr>
        <p:spPr>
          <a:xfrm>
            <a:off x="3466570" y="5156200"/>
            <a:ext cx="1040413" cy="297454"/>
          </a:xfrm>
          <a:prstGeom prst="rect">
            <a:avLst/>
          </a:prstGeom>
          <a:noFill/>
        </p:spPr>
        <p:txBody>
          <a:bodyPr wrap="none" rtlCol="0">
            <a:spAutoFit/>
          </a:bodyPr>
          <a:lstStyle/>
          <a:p>
            <a:r>
              <a:rPr lang="en-US" sz="1333" b="1" dirty="0"/>
              <a:t>Lower Layer</a:t>
            </a:r>
          </a:p>
        </p:txBody>
      </p:sp>
      <p:sp>
        <p:nvSpPr>
          <p:cNvPr id="11" name="Cloud 10"/>
          <p:cNvSpPr/>
          <p:nvPr/>
        </p:nvSpPr>
        <p:spPr>
          <a:xfrm>
            <a:off x="2997200" y="1905000"/>
            <a:ext cx="2235200" cy="1117600"/>
          </a:xfrm>
          <a:prstGeom prst="cloud">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extBox 17"/>
          <p:cNvSpPr txBox="1"/>
          <p:nvPr/>
        </p:nvSpPr>
        <p:spPr>
          <a:xfrm>
            <a:off x="3464431" y="3124200"/>
            <a:ext cx="1046890" cy="297454"/>
          </a:xfrm>
          <a:prstGeom prst="rect">
            <a:avLst/>
          </a:prstGeom>
          <a:noFill/>
        </p:spPr>
        <p:txBody>
          <a:bodyPr wrap="none" rtlCol="0">
            <a:spAutoFit/>
          </a:bodyPr>
          <a:lstStyle/>
          <a:p>
            <a:r>
              <a:rPr lang="en-US" sz="1333" b="1" dirty="0"/>
              <a:t>Upper Layer</a:t>
            </a:r>
          </a:p>
        </p:txBody>
      </p:sp>
      <p:sp>
        <p:nvSpPr>
          <p:cNvPr id="19" name="TextBox 18"/>
          <p:cNvSpPr txBox="1"/>
          <p:nvPr/>
        </p:nvSpPr>
        <p:spPr>
          <a:xfrm>
            <a:off x="3048000" y="2287906"/>
            <a:ext cx="2027606" cy="297454"/>
          </a:xfrm>
          <a:prstGeom prst="rect">
            <a:avLst/>
          </a:prstGeom>
          <a:noFill/>
        </p:spPr>
        <p:txBody>
          <a:bodyPr wrap="none" rtlCol="0">
            <a:spAutoFit/>
          </a:bodyPr>
          <a:lstStyle/>
          <a:p>
            <a:r>
              <a:rPr lang="en-US" sz="1333" b="1" dirty="0"/>
              <a:t>Service Provider Network </a:t>
            </a:r>
          </a:p>
        </p:txBody>
      </p:sp>
      <p:pic>
        <p:nvPicPr>
          <p:cNvPr id="20" name="Picture 1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21600" y="1498601"/>
            <a:ext cx="1016000" cy="1589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Flowchart: Magnetic Disk 21"/>
          <p:cNvSpPr/>
          <p:nvPr/>
        </p:nvSpPr>
        <p:spPr>
          <a:xfrm>
            <a:off x="2336800" y="5054601"/>
            <a:ext cx="508000" cy="489975"/>
          </a:xfrm>
          <a:prstGeom prst="flowChartMagneticDisk">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Flowchart: Magnetic Disk 20"/>
          <p:cNvSpPr/>
          <p:nvPr/>
        </p:nvSpPr>
        <p:spPr>
          <a:xfrm>
            <a:off x="7975600" y="2405965"/>
            <a:ext cx="508000" cy="489975"/>
          </a:xfrm>
          <a:prstGeom prst="flowChartMagneticDisk">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5" name="TextBox 24"/>
          <p:cNvSpPr txBox="1"/>
          <p:nvPr/>
        </p:nvSpPr>
        <p:spPr>
          <a:xfrm>
            <a:off x="2156150" y="5765800"/>
            <a:ext cx="627095" cy="297454"/>
          </a:xfrm>
          <a:prstGeom prst="rect">
            <a:avLst/>
          </a:prstGeom>
          <a:noFill/>
        </p:spPr>
        <p:txBody>
          <a:bodyPr wrap="none" rtlCol="0">
            <a:spAutoFit/>
          </a:bodyPr>
          <a:lstStyle/>
          <a:p>
            <a:r>
              <a:rPr lang="en-US" sz="1333" b="1" dirty="0"/>
              <a:t>Active</a:t>
            </a:r>
          </a:p>
        </p:txBody>
      </p:sp>
      <p:sp>
        <p:nvSpPr>
          <p:cNvPr id="26" name="TextBox 25"/>
          <p:cNvSpPr txBox="1"/>
          <p:nvPr/>
        </p:nvSpPr>
        <p:spPr>
          <a:xfrm>
            <a:off x="5181600" y="5765800"/>
            <a:ext cx="762388" cy="297454"/>
          </a:xfrm>
          <a:prstGeom prst="rect">
            <a:avLst/>
          </a:prstGeom>
          <a:noFill/>
        </p:spPr>
        <p:txBody>
          <a:bodyPr wrap="none" rtlCol="0">
            <a:spAutoFit/>
          </a:bodyPr>
          <a:lstStyle/>
          <a:p>
            <a:r>
              <a:rPr lang="en-US" sz="1333" b="1" dirty="0"/>
              <a:t>Standby</a:t>
            </a:r>
          </a:p>
        </p:txBody>
      </p:sp>
      <p:sp>
        <p:nvSpPr>
          <p:cNvPr id="27" name="TextBox 26"/>
          <p:cNvSpPr txBox="1"/>
          <p:nvPr/>
        </p:nvSpPr>
        <p:spPr>
          <a:xfrm>
            <a:off x="7823200" y="3124200"/>
            <a:ext cx="700320" cy="297454"/>
          </a:xfrm>
          <a:prstGeom prst="rect">
            <a:avLst/>
          </a:prstGeom>
          <a:noFill/>
        </p:spPr>
        <p:txBody>
          <a:bodyPr wrap="none" rtlCol="0">
            <a:spAutoFit/>
          </a:bodyPr>
          <a:lstStyle/>
          <a:p>
            <a:r>
              <a:rPr lang="en-US" sz="1333" b="1" dirty="0"/>
              <a:t>Backup</a:t>
            </a:r>
          </a:p>
        </p:txBody>
      </p:sp>
    </p:spTree>
    <p:extLst>
      <p:ext uri="{BB962C8B-B14F-4D97-AF65-F5344CB8AC3E}">
        <p14:creationId xmlns:p14="http://schemas.microsoft.com/office/powerpoint/2010/main" val="68278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repeatCount="indefinite" accel="50000" decel="50000" fill="hold" grpId="0" nodeType="clickEffect">
                                  <p:stCondLst>
                                    <p:cond delay="0"/>
                                  </p:stCondLst>
                                  <p:childTnLst>
                                    <p:animMotion origin="layout" path="M 0 0 L 0.25 0 E" pathEditMode="relative" ptsTypes="">
                                      <p:cBhvr>
                                        <p:cTn id="6" dur="2000" fill="hold"/>
                                        <p:tgtEl>
                                          <p:spTgt spid="7"/>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fltVal val="0"/>
                                          </p:val>
                                        </p:tav>
                                        <p:tav tm="100000">
                                          <p:val>
                                            <p:strVal val="#ppt_w"/>
                                          </p:val>
                                        </p:tav>
                                      </p:tavLst>
                                    </p:anim>
                                    <p:anim calcmode="lin" valueType="num">
                                      <p:cBhvr>
                                        <p:cTn id="12" dur="500" fill="hold"/>
                                        <p:tgtEl>
                                          <p:spTgt spid="20"/>
                                        </p:tgtEl>
                                        <p:attrNameLst>
                                          <p:attrName>ppt_h</p:attrName>
                                        </p:attrNameLst>
                                      </p:cBhvr>
                                      <p:tavLst>
                                        <p:tav tm="0">
                                          <p:val>
                                            <p:fltVal val="0"/>
                                          </p:val>
                                        </p:tav>
                                        <p:tav tm="100000">
                                          <p:val>
                                            <p:strVal val="#ppt_h"/>
                                          </p:val>
                                        </p:tav>
                                      </p:tavLst>
                                    </p:anim>
                                    <p:animEffect transition="in" filter="fade">
                                      <p:cBhvr>
                                        <p:cTn id="13" dur="500"/>
                                        <p:tgtEl>
                                          <p:spTgt spid="20"/>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p:cTn id="16" dur="500" fill="hold"/>
                                        <p:tgtEl>
                                          <p:spTgt spid="21"/>
                                        </p:tgtEl>
                                        <p:attrNameLst>
                                          <p:attrName>ppt_w</p:attrName>
                                        </p:attrNameLst>
                                      </p:cBhvr>
                                      <p:tavLst>
                                        <p:tav tm="0">
                                          <p:val>
                                            <p:fltVal val="0"/>
                                          </p:val>
                                        </p:tav>
                                        <p:tav tm="100000">
                                          <p:val>
                                            <p:strVal val="#ppt_w"/>
                                          </p:val>
                                        </p:tav>
                                      </p:tavLst>
                                    </p:anim>
                                    <p:anim calcmode="lin" valueType="num">
                                      <p:cBhvr>
                                        <p:cTn id="17" dur="500" fill="hold"/>
                                        <p:tgtEl>
                                          <p:spTgt spid="21"/>
                                        </p:tgtEl>
                                        <p:attrNameLst>
                                          <p:attrName>ppt_h</p:attrName>
                                        </p:attrNameLst>
                                      </p:cBhvr>
                                      <p:tavLst>
                                        <p:tav tm="0">
                                          <p:val>
                                            <p:fltVal val="0"/>
                                          </p:val>
                                        </p:tav>
                                        <p:tav tm="100000">
                                          <p:val>
                                            <p:strVal val="#ppt_h"/>
                                          </p:val>
                                        </p:tav>
                                      </p:tavLst>
                                    </p:anim>
                                    <p:animEffect transition="in" filter="fade">
                                      <p:cBhvr>
                                        <p:cTn id="18" dur="500"/>
                                        <p:tgtEl>
                                          <p:spTgt spid="21"/>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500" fill="hold"/>
                                        <p:tgtEl>
                                          <p:spTgt spid="27"/>
                                        </p:tgtEl>
                                        <p:attrNameLst>
                                          <p:attrName>ppt_w</p:attrName>
                                        </p:attrNameLst>
                                      </p:cBhvr>
                                      <p:tavLst>
                                        <p:tav tm="0">
                                          <p:val>
                                            <p:fltVal val="0"/>
                                          </p:val>
                                        </p:tav>
                                        <p:tav tm="100000">
                                          <p:val>
                                            <p:strVal val="#ppt_w"/>
                                          </p:val>
                                        </p:tav>
                                      </p:tavLst>
                                    </p:anim>
                                    <p:anim calcmode="lin" valueType="num">
                                      <p:cBhvr>
                                        <p:cTn id="22" dur="500" fill="hold"/>
                                        <p:tgtEl>
                                          <p:spTgt spid="27"/>
                                        </p:tgtEl>
                                        <p:attrNameLst>
                                          <p:attrName>ppt_h</p:attrName>
                                        </p:attrNameLst>
                                      </p:cBhvr>
                                      <p:tavLst>
                                        <p:tav tm="0">
                                          <p:val>
                                            <p:fltVal val="0"/>
                                          </p:val>
                                        </p:tav>
                                        <p:tav tm="100000">
                                          <p:val>
                                            <p:strVal val="#ppt_h"/>
                                          </p:val>
                                        </p:tav>
                                      </p:tavLst>
                                    </p:anim>
                                    <p:animEffect transition="in" filter="fade">
                                      <p:cBhvr>
                                        <p:cTn id="23" dur="500"/>
                                        <p:tgtEl>
                                          <p:spTgt spid="27"/>
                                        </p:tgtEl>
                                      </p:cBhvr>
                                    </p:animEffect>
                                  </p:childTnLst>
                                </p:cTn>
                              </p:par>
                              <p:par>
                                <p:cTn id="24" presetID="53" presetClass="entr" presetSubtype="16" fill="hold" nodeType="withEffect">
                                  <p:stCondLst>
                                    <p:cond delay="0"/>
                                  </p:stCondLst>
                                  <p:childTnLst>
                                    <p:set>
                                      <p:cBhvr>
                                        <p:cTn id="25" dur="1" fill="hold">
                                          <p:stCondLst>
                                            <p:cond delay="0"/>
                                          </p:stCondLst>
                                        </p:cTn>
                                        <p:tgtEl>
                                          <p:spTgt spid="23"/>
                                        </p:tgtEl>
                                        <p:attrNameLst>
                                          <p:attrName>style.visibility</p:attrName>
                                        </p:attrNameLst>
                                      </p:cBhvr>
                                      <p:to>
                                        <p:strVal val="visible"/>
                                      </p:to>
                                    </p:set>
                                    <p:anim calcmode="lin" valueType="num">
                                      <p:cBhvr>
                                        <p:cTn id="26" dur="500" fill="hold"/>
                                        <p:tgtEl>
                                          <p:spTgt spid="23"/>
                                        </p:tgtEl>
                                        <p:attrNameLst>
                                          <p:attrName>ppt_w</p:attrName>
                                        </p:attrNameLst>
                                      </p:cBhvr>
                                      <p:tavLst>
                                        <p:tav tm="0">
                                          <p:val>
                                            <p:fltVal val="0"/>
                                          </p:val>
                                        </p:tav>
                                        <p:tav tm="100000">
                                          <p:val>
                                            <p:strVal val="#ppt_w"/>
                                          </p:val>
                                        </p:tav>
                                      </p:tavLst>
                                    </p:anim>
                                    <p:anim calcmode="lin" valueType="num">
                                      <p:cBhvr>
                                        <p:cTn id="27" dur="500" fill="hold"/>
                                        <p:tgtEl>
                                          <p:spTgt spid="23"/>
                                        </p:tgtEl>
                                        <p:attrNameLst>
                                          <p:attrName>ppt_h</p:attrName>
                                        </p:attrNameLst>
                                      </p:cBhvr>
                                      <p:tavLst>
                                        <p:tav tm="0">
                                          <p:val>
                                            <p:fltVal val="0"/>
                                          </p:val>
                                        </p:tav>
                                        <p:tav tm="100000">
                                          <p:val>
                                            <p:strVal val="#ppt_h"/>
                                          </p:val>
                                        </p:tav>
                                      </p:tavLst>
                                    </p:anim>
                                    <p:animEffect transition="in" filter="fade">
                                      <p:cBhvr>
                                        <p:cTn id="28" dur="500"/>
                                        <p:tgtEl>
                                          <p:spTgt spid="23"/>
                                        </p:tgtEl>
                                      </p:cBhvr>
                                    </p:animEffect>
                                  </p:childTnLst>
                                </p:cTn>
                              </p:par>
                            </p:childTnLst>
                          </p:cTn>
                        </p:par>
                      </p:childTnLst>
                    </p:cTn>
                  </p:par>
                  <p:par>
                    <p:cTn id="29" fill="hold">
                      <p:stCondLst>
                        <p:cond delay="indefinite"/>
                      </p:stCondLst>
                      <p:childTnLst>
                        <p:par>
                          <p:cTn id="30" fill="hold">
                            <p:stCondLst>
                              <p:cond delay="0"/>
                            </p:stCondLst>
                            <p:childTnLst>
                              <p:par>
                                <p:cTn id="31" presetID="57" presetClass="path" presetSubtype="0" repeatCount="indefinite" accel="50000" decel="50000" fill="hold" grpId="0" nodeType="clickEffect">
                                  <p:stCondLst>
                                    <p:cond delay="0"/>
                                  </p:stCondLst>
                                  <p:childTnLst>
                                    <p:animMotion origin="layout" path="M 2.77556E-17 -1.48148E-6 L 2.77556E-17 -0.19352 C 2.77556E-17 -0.28086 0.12674 -0.38518 0.23125 -0.38518 L 0.4625 -0.38518 " pathEditMode="relative" rAng="0" ptsTypes="FfFF">
                                      <p:cBhvr>
                                        <p:cTn id="32" dur="2000" fill="hold"/>
                                        <p:tgtEl>
                                          <p:spTgt spid="22"/>
                                        </p:tgtEl>
                                        <p:attrNameLst>
                                          <p:attrName>ppt_x</p:attrName>
                                          <p:attrName>ppt_y</p:attrName>
                                        </p:attrNameLst>
                                      </p:cBhvr>
                                      <p:rCtr x="23125" y="-1925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animBg="1"/>
      <p:bldP spid="21" grpId="0" animBg="1"/>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BFCFE"/>
        </a:solidFill>
        <a:effectLst/>
      </p:bgPr>
    </p:bg>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831850" y="3726580"/>
            <a:ext cx="10515600" cy="1500187"/>
          </a:xfrm>
        </p:spPr>
        <p:txBody>
          <a:bodyPr/>
          <a:lstStyle/>
          <a:p>
            <a:r>
              <a:rPr lang="en-US" dirty="0" smtClean="0"/>
              <a:t>The </a:t>
            </a:r>
            <a:r>
              <a:rPr lang="en-US" dirty="0" err="1" smtClean="0"/>
              <a:t>Haertbeat</a:t>
            </a:r>
            <a:r>
              <a:rPr lang="en-US" dirty="0" smtClean="0"/>
              <a:t> approach</a:t>
            </a:r>
            <a:endParaRPr lang="en-US" dirty="0"/>
          </a:p>
        </p:txBody>
      </p:sp>
      <p:pic>
        <p:nvPicPr>
          <p:cNvPr id="2050" name="Picture 2" descr="http://www.computernewsme.com/wp-content/uploads/2011/09/live-migrat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47270" y="1346041"/>
            <a:ext cx="6992200" cy="5511959"/>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p:txBody>
          <a:bodyPr/>
          <a:lstStyle/>
          <a:p>
            <a:r>
              <a:rPr lang="en-US" dirty="0" smtClean="0"/>
              <a:t>High Availability</a:t>
            </a:r>
            <a:br>
              <a:rPr lang="en-US" dirty="0" smtClean="0"/>
            </a:br>
            <a:endParaRPr lang="en-US" dirty="0"/>
          </a:p>
        </p:txBody>
      </p:sp>
    </p:spTree>
    <p:extLst>
      <p:ext uri="{BB962C8B-B14F-4D97-AF65-F5344CB8AC3E}">
        <p14:creationId xmlns:p14="http://schemas.microsoft.com/office/powerpoint/2010/main" val="17474273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High Availability?</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High availability is a characteristic of a system, which describes the duration (length of time) for which the system is operational.</a:t>
            </a:r>
          </a:p>
          <a:p>
            <a:pPr marL="0" indent="0">
              <a:buNone/>
            </a:pPr>
            <a:endParaRPr lang="en-US" dirty="0" smtClean="0"/>
          </a:p>
          <a:p>
            <a:pPr marL="0" indent="0">
              <a:buNone/>
            </a:pPr>
            <a:r>
              <a:rPr lang="en-US" dirty="0" smtClean="0"/>
              <a:t>To ensure HA we will be using Heartbeat.</a:t>
            </a:r>
          </a:p>
          <a:p>
            <a:pPr marL="0" indent="0">
              <a:buNone/>
            </a:pPr>
            <a:endParaRPr lang="en-US" dirty="0" smtClean="0"/>
          </a:p>
          <a:p>
            <a:pPr marL="0" indent="0">
              <a:buNone/>
            </a:pPr>
            <a:r>
              <a:rPr lang="en-US" dirty="0" smtClean="0"/>
              <a:t>Heartbeat is a daemon that provides cluster infrastructure (communication and membership) services to its clients. This allows clients to know about the presence (or disappearance!) of peer processes on other machines and to easily exchange messages with them.</a:t>
            </a:r>
          </a:p>
        </p:txBody>
      </p:sp>
    </p:spTree>
    <p:extLst>
      <p:ext uri="{BB962C8B-B14F-4D97-AF65-F5344CB8AC3E}">
        <p14:creationId xmlns:p14="http://schemas.microsoft.com/office/powerpoint/2010/main" val="24995934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p:cNvSpPr txBox="1"/>
          <p:nvPr/>
        </p:nvSpPr>
        <p:spPr>
          <a:xfrm>
            <a:off x="1625600" y="3530600"/>
            <a:ext cx="1011815" cy="297454"/>
          </a:xfrm>
          <a:prstGeom prst="rect">
            <a:avLst/>
          </a:prstGeom>
          <a:noFill/>
        </p:spPr>
        <p:txBody>
          <a:bodyPr wrap="none" rtlCol="0">
            <a:spAutoFit/>
          </a:bodyPr>
          <a:lstStyle/>
          <a:p>
            <a:r>
              <a:rPr lang="en-US" sz="1333" b="1" dirty="0" smtClean="0"/>
              <a:t>123.0.0.100</a:t>
            </a:r>
            <a:endParaRPr lang="en-US" sz="1333" b="1" dirty="0"/>
          </a:p>
        </p:txBody>
      </p:sp>
      <p:sp>
        <p:nvSpPr>
          <p:cNvPr id="2" name="Title 1"/>
          <p:cNvSpPr>
            <a:spLocks noGrp="1"/>
          </p:cNvSpPr>
          <p:nvPr>
            <p:ph type="title"/>
          </p:nvPr>
        </p:nvSpPr>
        <p:spPr/>
        <p:txBody>
          <a:bodyPr>
            <a:normAutofit/>
          </a:bodyPr>
          <a:lstStyle/>
          <a:p>
            <a:r>
              <a:rPr lang="en-US" dirty="0" smtClean="0"/>
              <a:t>How it works</a:t>
            </a:r>
            <a:endParaRPr lang="en-US" dirty="0"/>
          </a:p>
        </p:txBody>
      </p:sp>
      <p:cxnSp>
        <p:nvCxnSpPr>
          <p:cNvPr id="4" name="Straight Connector 3"/>
          <p:cNvCxnSpPr/>
          <p:nvPr/>
        </p:nvCxnSpPr>
        <p:spPr>
          <a:xfrm>
            <a:off x="4775200" y="2514600"/>
            <a:ext cx="3200400" cy="0"/>
          </a:xfrm>
          <a:prstGeom prst="line">
            <a:avLst/>
          </a:prstGeom>
          <a:ln w="571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4572000" y="2819400"/>
            <a:ext cx="1016000" cy="1828800"/>
          </a:xfrm>
          <a:prstGeom prst="line">
            <a:avLst/>
          </a:prstGeom>
          <a:ln w="571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V="1">
            <a:off x="2438400" y="2819400"/>
            <a:ext cx="914400" cy="1828800"/>
          </a:xfrm>
          <a:prstGeom prst="line">
            <a:avLst/>
          </a:prstGeom>
          <a:ln w="571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2844800" y="5359400"/>
            <a:ext cx="2540000" cy="0"/>
          </a:xfrm>
          <a:prstGeom prst="line">
            <a:avLst/>
          </a:prstGeom>
          <a:ln w="57150">
            <a:solidFill>
              <a:srgbClr val="92D05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0000" y="4140201"/>
            <a:ext cx="1016000" cy="1589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2000" y="4140201"/>
            <a:ext cx="1016000" cy="1589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Flowchart: Magnetic Disk 9"/>
          <p:cNvSpPr/>
          <p:nvPr/>
        </p:nvSpPr>
        <p:spPr>
          <a:xfrm>
            <a:off x="2336800" y="5054601"/>
            <a:ext cx="508000" cy="489975"/>
          </a:xfrm>
          <a:prstGeom prst="flowChartMagneticDisk">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Flowchart: Magnetic Disk 10"/>
          <p:cNvSpPr/>
          <p:nvPr/>
        </p:nvSpPr>
        <p:spPr>
          <a:xfrm>
            <a:off x="2336800" y="5054601"/>
            <a:ext cx="508000" cy="489975"/>
          </a:xfrm>
          <a:prstGeom prst="flowChartMagneticDisk">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Flowchart: Magnetic Disk 11"/>
          <p:cNvSpPr/>
          <p:nvPr/>
        </p:nvSpPr>
        <p:spPr>
          <a:xfrm>
            <a:off x="5384800" y="5054601"/>
            <a:ext cx="508000" cy="489975"/>
          </a:xfrm>
          <a:prstGeom prst="flowChartMagneticDisk">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TextBox 12"/>
          <p:cNvSpPr txBox="1"/>
          <p:nvPr/>
        </p:nvSpPr>
        <p:spPr>
          <a:xfrm>
            <a:off x="2968111" y="5335906"/>
            <a:ext cx="925253" cy="297454"/>
          </a:xfrm>
          <a:prstGeom prst="rect">
            <a:avLst/>
          </a:prstGeom>
          <a:noFill/>
        </p:spPr>
        <p:txBody>
          <a:bodyPr wrap="none" rtlCol="0">
            <a:spAutoFit/>
          </a:bodyPr>
          <a:lstStyle/>
          <a:p>
            <a:r>
              <a:rPr lang="en-US" sz="1333" b="1" dirty="0"/>
              <a:t>10.10.10.1</a:t>
            </a:r>
          </a:p>
        </p:txBody>
      </p:sp>
      <p:sp>
        <p:nvSpPr>
          <p:cNvPr id="14" name="Cloud 13"/>
          <p:cNvSpPr/>
          <p:nvPr/>
        </p:nvSpPr>
        <p:spPr>
          <a:xfrm>
            <a:off x="2997200" y="1905000"/>
            <a:ext cx="2235200" cy="1117600"/>
          </a:xfrm>
          <a:prstGeom prst="cloud">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TextBox 14"/>
          <p:cNvSpPr txBox="1"/>
          <p:nvPr/>
        </p:nvSpPr>
        <p:spPr>
          <a:xfrm>
            <a:off x="3352800" y="3022600"/>
            <a:ext cx="1011815" cy="297454"/>
          </a:xfrm>
          <a:prstGeom prst="rect">
            <a:avLst/>
          </a:prstGeom>
          <a:noFill/>
        </p:spPr>
        <p:txBody>
          <a:bodyPr wrap="none" rtlCol="0">
            <a:spAutoFit/>
          </a:bodyPr>
          <a:lstStyle/>
          <a:p>
            <a:r>
              <a:rPr lang="en-US" sz="1333" b="1" dirty="0" smtClean="0"/>
              <a:t>123.0.0.100</a:t>
            </a:r>
            <a:endParaRPr lang="en-US" sz="1333" b="1" dirty="0"/>
          </a:p>
        </p:txBody>
      </p:sp>
      <p:sp>
        <p:nvSpPr>
          <p:cNvPr id="16" name="TextBox 15"/>
          <p:cNvSpPr txBox="1"/>
          <p:nvPr/>
        </p:nvSpPr>
        <p:spPr>
          <a:xfrm>
            <a:off x="3048000" y="2287906"/>
            <a:ext cx="2027606" cy="297454"/>
          </a:xfrm>
          <a:prstGeom prst="rect">
            <a:avLst/>
          </a:prstGeom>
          <a:noFill/>
        </p:spPr>
        <p:txBody>
          <a:bodyPr wrap="none" rtlCol="0">
            <a:spAutoFit/>
          </a:bodyPr>
          <a:lstStyle/>
          <a:p>
            <a:r>
              <a:rPr lang="en-US" sz="1333" b="1" dirty="0"/>
              <a:t>Service Provider Network </a:t>
            </a:r>
          </a:p>
        </p:txBody>
      </p:sp>
      <p:pic>
        <p:nvPicPr>
          <p:cNvPr id="17" name="Picture 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21600" y="1498601"/>
            <a:ext cx="1016000" cy="1589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Flowchart: Magnetic Disk 17"/>
          <p:cNvSpPr/>
          <p:nvPr/>
        </p:nvSpPr>
        <p:spPr>
          <a:xfrm>
            <a:off x="2336800" y="5054601"/>
            <a:ext cx="508000" cy="489975"/>
          </a:xfrm>
          <a:prstGeom prst="flowChartMagneticDisk">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Flowchart: Magnetic Disk 18"/>
          <p:cNvSpPr/>
          <p:nvPr/>
        </p:nvSpPr>
        <p:spPr>
          <a:xfrm>
            <a:off x="7975600" y="2405965"/>
            <a:ext cx="508000" cy="489975"/>
          </a:xfrm>
          <a:prstGeom prst="flowChartMagneticDisk">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TextBox 19"/>
          <p:cNvSpPr txBox="1"/>
          <p:nvPr/>
        </p:nvSpPr>
        <p:spPr>
          <a:xfrm>
            <a:off x="2156150" y="5765800"/>
            <a:ext cx="627095" cy="297454"/>
          </a:xfrm>
          <a:prstGeom prst="rect">
            <a:avLst/>
          </a:prstGeom>
          <a:noFill/>
        </p:spPr>
        <p:txBody>
          <a:bodyPr wrap="none" rtlCol="0">
            <a:spAutoFit/>
          </a:bodyPr>
          <a:lstStyle/>
          <a:p>
            <a:r>
              <a:rPr lang="en-US" sz="1333" b="1" dirty="0"/>
              <a:t>Active</a:t>
            </a:r>
          </a:p>
        </p:txBody>
      </p:sp>
      <p:sp>
        <p:nvSpPr>
          <p:cNvPr id="21" name="TextBox 20"/>
          <p:cNvSpPr txBox="1"/>
          <p:nvPr/>
        </p:nvSpPr>
        <p:spPr>
          <a:xfrm>
            <a:off x="5181600" y="5765800"/>
            <a:ext cx="762388" cy="297454"/>
          </a:xfrm>
          <a:prstGeom prst="rect">
            <a:avLst/>
          </a:prstGeom>
          <a:noFill/>
        </p:spPr>
        <p:txBody>
          <a:bodyPr wrap="none" rtlCol="0">
            <a:spAutoFit/>
          </a:bodyPr>
          <a:lstStyle/>
          <a:p>
            <a:r>
              <a:rPr lang="en-US" sz="1333" b="1" dirty="0"/>
              <a:t>Standby</a:t>
            </a:r>
          </a:p>
        </p:txBody>
      </p:sp>
      <p:sp>
        <p:nvSpPr>
          <p:cNvPr id="22" name="TextBox 21"/>
          <p:cNvSpPr txBox="1"/>
          <p:nvPr/>
        </p:nvSpPr>
        <p:spPr>
          <a:xfrm>
            <a:off x="7823200" y="3124200"/>
            <a:ext cx="700320" cy="297454"/>
          </a:xfrm>
          <a:prstGeom prst="rect">
            <a:avLst/>
          </a:prstGeom>
          <a:noFill/>
        </p:spPr>
        <p:txBody>
          <a:bodyPr wrap="none" rtlCol="0">
            <a:spAutoFit/>
          </a:bodyPr>
          <a:lstStyle/>
          <a:p>
            <a:r>
              <a:rPr lang="en-US" sz="1333" b="1" dirty="0"/>
              <a:t>Backup</a:t>
            </a:r>
          </a:p>
        </p:txBody>
      </p:sp>
      <p:sp>
        <p:nvSpPr>
          <p:cNvPr id="23" name="TextBox 22"/>
          <p:cNvSpPr txBox="1"/>
          <p:nvPr/>
        </p:nvSpPr>
        <p:spPr>
          <a:xfrm>
            <a:off x="4165601" y="5335906"/>
            <a:ext cx="925253" cy="297454"/>
          </a:xfrm>
          <a:prstGeom prst="rect">
            <a:avLst/>
          </a:prstGeom>
          <a:noFill/>
        </p:spPr>
        <p:txBody>
          <a:bodyPr wrap="none" rtlCol="0">
            <a:spAutoFit/>
          </a:bodyPr>
          <a:lstStyle/>
          <a:p>
            <a:r>
              <a:rPr lang="en-US" sz="1333" b="1" dirty="0"/>
              <a:t>10.10.10.2</a:t>
            </a:r>
          </a:p>
        </p:txBody>
      </p:sp>
      <p:sp>
        <p:nvSpPr>
          <p:cNvPr id="24" name="TextBox 23"/>
          <p:cNvSpPr txBox="1"/>
          <p:nvPr/>
        </p:nvSpPr>
        <p:spPr>
          <a:xfrm>
            <a:off x="1828801" y="3835400"/>
            <a:ext cx="838691" cy="297454"/>
          </a:xfrm>
          <a:prstGeom prst="rect">
            <a:avLst/>
          </a:prstGeom>
          <a:noFill/>
        </p:spPr>
        <p:txBody>
          <a:bodyPr wrap="none" rtlCol="0">
            <a:spAutoFit/>
          </a:bodyPr>
          <a:lstStyle/>
          <a:p>
            <a:r>
              <a:rPr lang="en-US" sz="1333" b="1" dirty="0"/>
              <a:t>123.0.0.9</a:t>
            </a:r>
          </a:p>
        </p:txBody>
      </p:sp>
      <p:sp>
        <p:nvSpPr>
          <p:cNvPr id="25" name="TextBox 24"/>
          <p:cNvSpPr txBox="1"/>
          <p:nvPr/>
        </p:nvSpPr>
        <p:spPr>
          <a:xfrm>
            <a:off x="5290942" y="3835400"/>
            <a:ext cx="925253" cy="297454"/>
          </a:xfrm>
          <a:prstGeom prst="rect">
            <a:avLst/>
          </a:prstGeom>
          <a:noFill/>
        </p:spPr>
        <p:txBody>
          <a:bodyPr wrap="none" rtlCol="0">
            <a:spAutoFit/>
          </a:bodyPr>
          <a:lstStyle/>
          <a:p>
            <a:r>
              <a:rPr lang="en-US" sz="1333" b="1" dirty="0"/>
              <a:t>123.0.0.11</a:t>
            </a:r>
          </a:p>
        </p:txBody>
      </p:sp>
      <p:sp>
        <p:nvSpPr>
          <p:cNvPr id="26" name="TextBox 25"/>
          <p:cNvSpPr txBox="1"/>
          <p:nvPr/>
        </p:nvSpPr>
        <p:spPr>
          <a:xfrm>
            <a:off x="6566017" y="2186306"/>
            <a:ext cx="1011815" cy="297454"/>
          </a:xfrm>
          <a:prstGeom prst="rect">
            <a:avLst/>
          </a:prstGeom>
          <a:noFill/>
        </p:spPr>
        <p:txBody>
          <a:bodyPr wrap="none" rtlCol="0">
            <a:spAutoFit/>
          </a:bodyPr>
          <a:lstStyle/>
          <a:p>
            <a:r>
              <a:rPr lang="en-US" sz="1333" b="1" dirty="0" smtClean="0"/>
              <a:t>123.0.0.200</a:t>
            </a:r>
            <a:endParaRPr lang="en-US" sz="1333" b="1" dirty="0"/>
          </a:p>
        </p:txBody>
      </p:sp>
      <p:sp>
        <p:nvSpPr>
          <p:cNvPr id="27" name="TextBox 26"/>
          <p:cNvSpPr txBox="1"/>
          <p:nvPr/>
        </p:nvSpPr>
        <p:spPr>
          <a:xfrm>
            <a:off x="7213600" y="3999547"/>
            <a:ext cx="4470400" cy="1733488"/>
          </a:xfrm>
          <a:prstGeom prst="rect">
            <a:avLst/>
          </a:prstGeom>
          <a:noFill/>
        </p:spPr>
        <p:txBody>
          <a:bodyPr wrap="square" rtlCol="0">
            <a:spAutoFit/>
          </a:bodyPr>
          <a:lstStyle/>
          <a:p>
            <a:pPr marL="457189" indent="-457189">
              <a:buAutoNum type="arabicPeriod"/>
            </a:pPr>
            <a:r>
              <a:rPr lang="en-US" sz="2133" dirty="0"/>
              <a:t>Assigns virtual IP as sub-interface on active node.</a:t>
            </a:r>
          </a:p>
          <a:p>
            <a:pPr marL="457189" indent="-457189">
              <a:buAutoNum type="arabicPeriod"/>
            </a:pPr>
            <a:r>
              <a:rPr lang="en-US" sz="2133" dirty="0"/>
              <a:t>Calls active node volume label to be mounted.</a:t>
            </a:r>
          </a:p>
          <a:p>
            <a:pPr marL="457189" indent="-457189">
              <a:buAutoNum type="arabicPeriod"/>
            </a:pPr>
            <a:r>
              <a:rPr lang="en-US" sz="2133" dirty="0"/>
              <a:t>Executes services after mount</a:t>
            </a:r>
          </a:p>
        </p:txBody>
      </p:sp>
      <p:sp>
        <p:nvSpPr>
          <p:cNvPr id="28" name="Multiply 27"/>
          <p:cNvSpPr/>
          <p:nvPr/>
        </p:nvSpPr>
        <p:spPr>
          <a:xfrm>
            <a:off x="1727200" y="4120675"/>
            <a:ext cx="1625600" cy="1848325"/>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0" name="TextBox 29"/>
          <p:cNvSpPr txBox="1"/>
          <p:nvPr/>
        </p:nvSpPr>
        <p:spPr>
          <a:xfrm>
            <a:off x="5283200" y="3530600"/>
            <a:ext cx="1011815" cy="297454"/>
          </a:xfrm>
          <a:prstGeom prst="rect">
            <a:avLst/>
          </a:prstGeom>
          <a:noFill/>
        </p:spPr>
        <p:txBody>
          <a:bodyPr wrap="none" rtlCol="0">
            <a:spAutoFit/>
          </a:bodyPr>
          <a:lstStyle/>
          <a:p>
            <a:r>
              <a:rPr lang="en-US" sz="1333" b="1" dirty="0" smtClean="0"/>
              <a:t>123.0.0.100</a:t>
            </a:r>
            <a:endParaRPr lang="en-US" sz="1333" b="1" dirty="0"/>
          </a:p>
        </p:txBody>
      </p:sp>
      <p:sp>
        <p:nvSpPr>
          <p:cNvPr id="31" name="Multiply 30"/>
          <p:cNvSpPr/>
          <p:nvPr/>
        </p:nvSpPr>
        <p:spPr>
          <a:xfrm>
            <a:off x="914400" y="1295400"/>
            <a:ext cx="5892800" cy="670560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TextBox 31"/>
          <p:cNvSpPr txBox="1"/>
          <p:nvPr/>
        </p:nvSpPr>
        <p:spPr>
          <a:xfrm>
            <a:off x="6566017" y="1881506"/>
            <a:ext cx="1011815" cy="297454"/>
          </a:xfrm>
          <a:prstGeom prst="rect">
            <a:avLst/>
          </a:prstGeom>
          <a:noFill/>
        </p:spPr>
        <p:txBody>
          <a:bodyPr wrap="none" rtlCol="0">
            <a:spAutoFit/>
          </a:bodyPr>
          <a:lstStyle/>
          <a:p>
            <a:r>
              <a:rPr lang="en-US" sz="1333" b="1" dirty="0" smtClean="0"/>
              <a:t>123.0.0.100</a:t>
            </a:r>
            <a:endParaRPr lang="en-US" sz="1333" b="1" dirty="0"/>
          </a:p>
        </p:txBody>
      </p:sp>
    </p:spTree>
    <p:extLst>
      <p:ext uri="{BB962C8B-B14F-4D97-AF65-F5344CB8AC3E}">
        <p14:creationId xmlns:p14="http://schemas.microsoft.com/office/powerpoint/2010/main" val="303610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grpId="0" nodeType="click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p:cTn id="11" dur="500" fill="hold"/>
                                        <p:tgtEl>
                                          <p:spTgt spid="29"/>
                                        </p:tgtEl>
                                        <p:attrNameLst>
                                          <p:attrName>ppt_w</p:attrName>
                                        </p:attrNameLst>
                                      </p:cBhvr>
                                      <p:tavLst>
                                        <p:tav tm="0">
                                          <p:val>
                                            <p:fltVal val="0"/>
                                          </p:val>
                                        </p:tav>
                                        <p:tav tm="100000">
                                          <p:val>
                                            <p:strVal val="#ppt_w"/>
                                          </p:val>
                                        </p:tav>
                                      </p:tavLst>
                                    </p:anim>
                                    <p:anim calcmode="lin" valueType="num">
                                      <p:cBhvr>
                                        <p:cTn id="12" dur="500" fill="hold"/>
                                        <p:tgtEl>
                                          <p:spTgt spid="29"/>
                                        </p:tgtEl>
                                        <p:attrNameLst>
                                          <p:attrName>ppt_h</p:attrName>
                                        </p:attrNameLst>
                                      </p:cBhvr>
                                      <p:tavLst>
                                        <p:tav tm="0">
                                          <p:val>
                                            <p:fltVal val="0"/>
                                          </p:val>
                                        </p:tav>
                                        <p:tav tm="100000">
                                          <p:val>
                                            <p:strVal val="#ppt_h"/>
                                          </p:val>
                                        </p:tav>
                                      </p:tavLst>
                                    </p:anim>
                                    <p:animEffect transition="in" filter="fade">
                                      <p:cBhvr>
                                        <p:cTn id="13" dur="500"/>
                                        <p:tgtEl>
                                          <p:spTgt spid="29"/>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8"/>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p:cTn id="22" dur="500" fill="hold"/>
                                        <p:tgtEl>
                                          <p:spTgt spid="30"/>
                                        </p:tgtEl>
                                        <p:attrNameLst>
                                          <p:attrName>ppt_w</p:attrName>
                                        </p:attrNameLst>
                                      </p:cBhvr>
                                      <p:tavLst>
                                        <p:tav tm="0">
                                          <p:val>
                                            <p:fltVal val="0"/>
                                          </p:val>
                                        </p:tav>
                                        <p:tav tm="100000">
                                          <p:val>
                                            <p:strVal val="#ppt_w"/>
                                          </p:val>
                                        </p:tav>
                                      </p:tavLst>
                                    </p:anim>
                                    <p:anim calcmode="lin" valueType="num">
                                      <p:cBhvr>
                                        <p:cTn id="23" dur="500" fill="hold"/>
                                        <p:tgtEl>
                                          <p:spTgt spid="30"/>
                                        </p:tgtEl>
                                        <p:attrNameLst>
                                          <p:attrName>ppt_h</p:attrName>
                                        </p:attrNameLst>
                                      </p:cBhvr>
                                      <p:tavLst>
                                        <p:tav tm="0">
                                          <p:val>
                                            <p:fltVal val="0"/>
                                          </p:val>
                                        </p:tav>
                                        <p:tav tm="100000">
                                          <p:val>
                                            <p:strVal val="#ppt_h"/>
                                          </p:val>
                                        </p:tav>
                                      </p:tavLst>
                                    </p:anim>
                                    <p:animEffect transition="in" filter="fade">
                                      <p:cBhvr>
                                        <p:cTn id="24" dur="500"/>
                                        <p:tgtEl>
                                          <p:spTgt spid="30"/>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32"/>
                                        </p:tgtEl>
                                        <p:attrNameLst>
                                          <p:attrName>style.visibility</p:attrName>
                                        </p:attrNameLst>
                                      </p:cBhvr>
                                      <p:to>
                                        <p:strVal val="visible"/>
                                      </p:to>
                                    </p:set>
                                    <p:anim calcmode="lin" valueType="num">
                                      <p:cBhvr>
                                        <p:cTn id="33" dur="500" fill="hold"/>
                                        <p:tgtEl>
                                          <p:spTgt spid="32"/>
                                        </p:tgtEl>
                                        <p:attrNameLst>
                                          <p:attrName>ppt_w</p:attrName>
                                        </p:attrNameLst>
                                      </p:cBhvr>
                                      <p:tavLst>
                                        <p:tav tm="0">
                                          <p:val>
                                            <p:fltVal val="0"/>
                                          </p:val>
                                        </p:tav>
                                        <p:tav tm="100000">
                                          <p:val>
                                            <p:strVal val="#ppt_w"/>
                                          </p:val>
                                        </p:tav>
                                      </p:tavLst>
                                    </p:anim>
                                    <p:anim calcmode="lin" valueType="num">
                                      <p:cBhvr>
                                        <p:cTn id="34" dur="500" fill="hold"/>
                                        <p:tgtEl>
                                          <p:spTgt spid="32"/>
                                        </p:tgtEl>
                                        <p:attrNameLst>
                                          <p:attrName>ppt_h</p:attrName>
                                        </p:attrNameLst>
                                      </p:cBhvr>
                                      <p:tavLst>
                                        <p:tav tm="0">
                                          <p:val>
                                            <p:fltVal val="0"/>
                                          </p:val>
                                        </p:tav>
                                        <p:tav tm="100000">
                                          <p:val>
                                            <p:strVal val="#ppt_h"/>
                                          </p:val>
                                        </p:tav>
                                      </p:tavLst>
                                    </p:anim>
                                    <p:animEffect transition="in" filter="fade">
                                      <p:cBhvr>
                                        <p:cTn id="3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15" grpId="0"/>
      <p:bldP spid="28" grpId="0" animBg="1"/>
      <p:bldP spid="30" grpId="0"/>
      <p:bldP spid="31" grpId="0" animBg="1"/>
      <p:bldP spid="3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Call process under a HA IPPBX system</a:t>
            </a:r>
            <a:endParaRPr lang="en-US" dirty="0"/>
          </a:p>
        </p:txBody>
      </p:sp>
      <p:cxnSp>
        <p:nvCxnSpPr>
          <p:cNvPr id="5" name="Straight Connector 4"/>
          <p:cNvCxnSpPr/>
          <p:nvPr/>
        </p:nvCxnSpPr>
        <p:spPr>
          <a:xfrm>
            <a:off x="6297768" y="3514859"/>
            <a:ext cx="1016000" cy="1828800"/>
          </a:xfrm>
          <a:prstGeom prst="line">
            <a:avLst/>
          </a:prstGeom>
          <a:ln w="571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V="1">
            <a:off x="4164168" y="3514859"/>
            <a:ext cx="914400" cy="1828800"/>
          </a:xfrm>
          <a:prstGeom prst="line">
            <a:avLst/>
          </a:prstGeom>
          <a:ln w="571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4570568" y="6054859"/>
            <a:ext cx="2540000" cy="0"/>
          </a:xfrm>
          <a:prstGeom prst="line">
            <a:avLst/>
          </a:prstGeom>
          <a:ln w="57150">
            <a:solidFill>
              <a:srgbClr val="92D05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5768" y="4835660"/>
            <a:ext cx="1016000" cy="1589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57768" y="4835660"/>
            <a:ext cx="1016000" cy="1589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Flowchart: Magnetic Disk 9"/>
          <p:cNvSpPr/>
          <p:nvPr/>
        </p:nvSpPr>
        <p:spPr>
          <a:xfrm>
            <a:off x="4062568" y="5750060"/>
            <a:ext cx="508000" cy="489975"/>
          </a:xfrm>
          <a:prstGeom prst="flowChartMagneticDisk">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Flowchart: Magnetic Disk 10"/>
          <p:cNvSpPr/>
          <p:nvPr/>
        </p:nvSpPr>
        <p:spPr>
          <a:xfrm>
            <a:off x="4062568" y="5750060"/>
            <a:ext cx="508000" cy="489975"/>
          </a:xfrm>
          <a:prstGeom prst="flowChartMagneticDisk">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Flowchart: Magnetic Disk 11"/>
          <p:cNvSpPr/>
          <p:nvPr/>
        </p:nvSpPr>
        <p:spPr>
          <a:xfrm>
            <a:off x="7110568" y="5750060"/>
            <a:ext cx="508000" cy="489975"/>
          </a:xfrm>
          <a:prstGeom prst="flowChartMagneticDisk">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loud 13"/>
          <p:cNvSpPr/>
          <p:nvPr/>
        </p:nvSpPr>
        <p:spPr>
          <a:xfrm>
            <a:off x="4722968" y="2600459"/>
            <a:ext cx="2235200" cy="1117600"/>
          </a:xfrm>
          <a:prstGeom prst="cloud">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TextBox 15"/>
          <p:cNvSpPr txBox="1"/>
          <p:nvPr/>
        </p:nvSpPr>
        <p:spPr>
          <a:xfrm>
            <a:off x="4773768" y="2983365"/>
            <a:ext cx="2027606" cy="297454"/>
          </a:xfrm>
          <a:prstGeom prst="rect">
            <a:avLst/>
          </a:prstGeom>
          <a:noFill/>
        </p:spPr>
        <p:txBody>
          <a:bodyPr wrap="none" rtlCol="0">
            <a:spAutoFit/>
          </a:bodyPr>
          <a:lstStyle/>
          <a:p>
            <a:r>
              <a:rPr lang="en-US" sz="1333" b="1" dirty="0"/>
              <a:t>Service Provider Network </a:t>
            </a:r>
          </a:p>
        </p:txBody>
      </p:sp>
      <p:sp>
        <p:nvSpPr>
          <p:cNvPr id="18" name="Flowchart: Magnetic Disk 17"/>
          <p:cNvSpPr/>
          <p:nvPr/>
        </p:nvSpPr>
        <p:spPr>
          <a:xfrm>
            <a:off x="4062568" y="5750060"/>
            <a:ext cx="508000" cy="489975"/>
          </a:xfrm>
          <a:prstGeom prst="flowChartMagneticDisk">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TextBox 19"/>
          <p:cNvSpPr txBox="1"/>
          <p:nvPr/>
        </p:nvSpPr>
        <p:spPr>
          <a:xfrm>
            <a:off x="3881918" y="6461259"/>
            <a:ext cx="627095" cy="297454"/>
          </a:xfrm>
          <a:prstGeom prst="rect">
            <a:avLst/>
          </a:prstGeom>
          <a:noFill/>
        </p:spPr>
        <p:txBody>
          <a:bodyPr wrap="none" rtlCol="0">
            <a:spAutoFit/>
          </a:bodyPr>
          <a:lstStyle/>
          <a:p>
            <a:r>
              <a:rPr lang="en-US" sz="1333" b="1" dirty="0"/>
              <a:t>Active</a:t>
            </a:r>
          </a:p>
        </p:txBody>
      </p:sp>
      <p:sp>
        <p:nvSpPr>
          <p:cNvPr id="21" name="TextBox 20"/>
          <p:cNvSpPr txBox="1"/>
          <p:nvPr/>
        </p:nvSpPr>
        <p:spPr>
          <a:xfrm>
            <a:off x="6907368" y="6461259"/>
            <a:ext cx="762388" cy="297454"/>
          </a:xfrm>
          <a:prstGeom prst="rect">
            <a:avLst/>
          </a:prstGeom>
          <a:noFill/>
        </p:spPr>
        <p:txBody>
          <a:bodyPr wrap="none" rtlCol="0">
            <a:spAutoFit/>
          </a:bodyPr>
          <a:lstStyle/>
          <a:p>
            <a:r>
              <a:rPr lang="en-US" sz="1333" b="1" dirty="0"/>
              <a:t>Standby</a:t>
            </a:r>
          </a:p>
        </p:txBody>
      </p:sp>
      <p:sp>
        <p:nvSpPr>
          <p:cNvPr id="23" name="TextBox 22"/>
          <p:cNvSpPr txBox="1"/>
          <p:nvPr/>
        </p:nvSpPr>
        <p:spPr>
          <a:xfrm>
            <a:off x="3554569" y="4608965"/>
            <a:ext cx="838691" cy="297454"/>
          </a:xfrm>
          <a:prstGeom prst="rect">
            <a:avLst/>
          </a:prstGeom>
          <a:noFill/>
        </p:spPr>
        <p:txBody>
          <a:bodyPr wrap="none" rtlCol="0">
            <a:spAutoFit/>
          </a:bodyPr>
          <a:lstStyle/>
          <a:p>
            <a:r>
              <a:rPr lang="en-US" sz="1333" b="1" dirty="0"/>
              <a:t>123.0.0.9</a:t>
            </a:r>
          </a:p>
        </p:txBody>
      </p:sp>
      <p:sp>
        <p:nvSpPr>
          <p:cNvPr id="24" name="TextBox 23"/>
          <p:cNvSpPr txBox="1"/>
          <p:nvPr/>
        </p:nvSpPr>
        <p:spPr>
          <a:xfrm>
            <a:off x="5078568" y="3819659"/>
            <a:ext cx="1011815" cy="297454"/>
          </a:xfrm>
          <a:prstGeom prst="rect">
            <a:avLst/>
          </a:prstGeom>
          <a:noFill/>
        </p:spPr>
        <p:txBody>
          <a:bodyPr wrap="none" rtlCol="0">
            <a:spAutoFit/>
          </a:bodyPr>
          <a:lstStyle/>
          <a:p>
            <a:r>
              <a:rPr lang="en-US" sz="1333" b="1" dirty="0" smtClean="0"/>
              <a:t>123.0.0.100</a:t>
            </a:r>
            <a:endParaRPr lang="en-US" sz="1333" b="1" dirty="0"/>
          </a:p>
        </p:txBody>
      </p:sp>
      <p:sp>
        <p:nvSpPr>
          <p:cNvPr id="25" name="TextBox 24"/>
          <p:cNvSpPr txBox="1"/>
          <p:nvPr/>
        </p:nvSpPr>
        <p:spPr>
          <a:xfrm>
            <a:off x="6970986" y="4608965"/>
            <a:ext cx="925253" cy="297454"/>
          </a:xfrm>
          <a:prstGeom prst="rect">
            <a:avLst/>
          </a:prstGeom>
          <a:noFill/>
        </p:spPr>
        <p:txBody>
          <a:bodyPr wrap="none" rtlCol="0">
            <a:spAutoFit/>
          </a:bodyPr>
          <a:lstStyle/>
          <a:p>
            <a:r>
              <a:rPr lang="en-US" sz="1333" b="1" dirty="0"/>
              <a:t>123.0.0.11</a:t>
            </a:r>
          </a:p>
        </p:txBody>
      </p:sp>
      <p:sp>
        <p:nvSpPr>
          <p:cNvPr id="26" name="TextBox 25"/>
          <p:cNvSpPr txBox="1"/>
          <p:nvPr/>
        </p:nvSpPr>
        <p:spPr>
          <a:xfrm>
            <a:off x="4672169" y="6054859"/>
            <a:ext cx="925253" cy="297454"/>
          </a:xfrm>
          <a:prstGeom prst="rect">
            <a:avLst/>
          </a:prstGeom>
          <a:noFill/>
        </p:spPr>
        <p:txBody>
          <a:bodyPr wrap="none" rtlCol="0">
            <a:spAutoFit/>
          </a:bodyPr>
          <a:lstStyle/>
          <a:p>
            <a:r>
              <a:rPr lang="en-US" sz="1333" b="1" dirty="0"/>
              <a:t>10.10.10.1</a:t>
            </a:r>
          </a:p>
        </p:txBody>
      </p:sp>
      <p:sp>
        <p:nvSpPr>
          <p:cNvPr id="27" name="TextBox 26"/>
          <p:cNvSpPr txBox="1"/>
          <p:nvPr/>
        </p:nvSpPr>
        <p:spPr>
          <a:xfrm>
            <a:off x="5891369" y="6054859"/>
            <a:ext cx="925253" cy="297454"/>
          </a:xfrm>
          <a:prstGeom prst="rect">
            <a:avLst/>
          </a:prstGeom>
          <a:noFill/>
        </p:spPr>
        <p:txBody>
          <a:bodyPr wrap="none" rtlCol="0">
            <a:spAutoFit/>
          </a:bodyPr>
          <a:lstStyle/>
          <a:p>
            <a:r>
              <a:rPr lang="en-US" sz="1333" b="1" dirty="0"/>
              <a:t>10.10.10.2</a:t>
            </a:r>
          </a:p>
        </p:txBody>
      </p:sp>
      <p:pic>
        <p:nvPicPr>
          <p:cNvPr id="3074" name="Picture 2" descr="http://cdn.techinasia.com/wp-content/uploads/2014/03/This-Pakistani-startup-wants-to-replace-much-hated-customer-service-calls-with-an-ap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391" y="1477501"/>
            <a:ext cx="2296856" cy="223533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img.fark.net/images/cache/850/0/0m/fark_0m42X31eiBg9ZbP4TEbk_uwok5w.jpg?t=rzqkK9ZNWejNmVRlOjpWkQ&amp;f=14325264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8889" y="1477501"/>
            <a:ext cx="2179973" cy="2037358"/>
          </a:xfrm>
          <a:prstGeom prst="rect">
            <a:avLst/>
          </a:prstGeom>
          <a:noFill/>
          <a:extLst>
            <a:ext uri="{909E8E84-426E-40DD-AFC4-6F175D3DCCD1}">
              <a14:hiddenFill xmlns:a14="http://schemas.microsoft.com/office/drawing/2010/main">
                <a:solidFill>
                  <a:srgbClr val="FFFFFF"/>
                </a:solidFill>
              </a14:hiddenFill>
            </a:ext>
          </a:extLst>
        </p:spPr>
      </p:pic>
      <p:sp>
        <p:nvSpPr>
          <p:cNvPr id="15" name="Freeform 14"/>
          <p:cNvSpPr/>
          <p:nvPr/>
        </p:nvSpPr>
        <p:spPr>
          <a:xfrm>
            <a:off x="2498501" y="2047741"/>
            <a:ext cx="3084532" cy="2537138"/>
          </a:xfrm>
          <a:custGeom>
            <a:avLst/>
            <a:gdLst>
              <a:gd name="connsiteX0" fmla="*/ 0 w 3084532"/>
              <a:gd name="connsiteY0" fmla="*/ 0 h 2537138"/>
              <a:gd name="connsiteX1" fmla="*/ 3026536 w 3084532"/>
              <a:gd name="connsiteY1" fmla="*/ 489397 h 2537138"/>
              <a:gd name="connsiteX2" fmla="*/ 1700012 w 3084532"/>
              <a:gd name="connsiteY2" fmla="*/ 2537138 h 2537138"/>
            </a:gdLst>
            <a:ahLst/>
            <a:cxnLst>
              <a:cxn ang="0">
                <a:pos x="connsiteX0" y="connsiteY0"/>
              </a:cxn>
              <a:cxn ang="0">
                <a:pos x="connsiteX1" y="connsiteY1"/>
              </a:cxn>
              <a:cxn ang="0">
                <a:pos x="connsiteX2" y="connsiteY2"/>
              </a:cxn>
            </a:cxnLst>
            <a:rect l="l" t="t" r="r" b="b"/>
            <a:pathLst>
              <a:path w="3084532" h="2537138">
                <a:moveTo>
                  <a:pt x="0" y="0"/>
                </a:moveTo>
                <a:cubicBezTo>
                  <a:pt x="1371600" y="33270"/>
                  <a:pt x="2743201" y="66541"/>
                  <a:pt x="3026536" y="489397"/>
                </a:cubicBezTo>
                <a:cubicBezTo>
                  <a:pt x="3309871" y="912253"/>
                  <a:pt x="2504941" y="1724695"/>
                  <a:pt x="1700012" y="2537138"/>
                </a:cubicBezTo>
              </a:path>
            </a:pathLst>
          </a:custGeom>
          <a:noFill/>
          <a:ln>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4687910" y="2071715"/>
            <a:ext cx="4584879" cy="2654831"/>
          </a:xfrm>
          <a:custGeom>
            <a:avLst/>
            <a:gdLst>
              <a:gd name="connsiteX0" fmla="*/ 0 w 4584879"/>
              <a:gd name="connsiteY0" fmla="*/ 2654831 h 2654831"/>
              <a:gd name="connsiteX1" fmla="*/ 1828800 w 4584879"/>
              <a:gd name="connsiteY1" fmla="*/ 375271 h 2654831"/>
              <a:gd name="connsiteX2" fmla="*/ 4584879 w 4584879"/>
              <a:gd name="connsiteY2" fmla="*/ 27541 h 2654831"/>
            </a:gdLst>
            <a:ahLst/>
            <a:cxnLst>
              <a:cxn ang="0">
                <a:pos x="connsiteX0" y="connsiteY0"/>
              </a:cxn>
              <a:cxn ang="0">
                <a:pos x="connsiteX1" y="connsiteY1"/>
              </a:cxn>
              <a:cxn ang="0">
                <a:pos x="connsiteX2" y="connsiteY2"/>
              </a:cxn>
            </a:cxnLst>
            <a:rect l="l" t="t" r="r" b="b"/>
            <a:pathLst>
              <a:path w="4584879" h="2654831">
                <a:moveTo>
                  <a:pt x="0" y="2654831"/>
                </a:moveTo>
                <a:cubicBezTo>
                  <a:pt x="532327" y="1733992"/>
                  <a:pt x="1064654" y="813153"/>
                  <a:pt x="1828800" y="375271"/>
                </a:cubicBezTo>
                <a:cubicBezTo>
                  <a:pt x="2592946" y="-62611"/>
                  <a:pt x="3588912" y="-17535"/>
                  <a:pt x="4584879" y="27541"/>
                </a:cubicBezTo>
              </a:path>
            </a:pathLst>
          </a:custGeom>
          <a:noFill/>
          <a:ln>
            <a:head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p:cNvSpPr/>
          <p:nvPr/>
        </p:nvSpPr>
        <p:spPr>
          <a:xfrm>
            <a:off x="2550017" y="2330871"/>
            <a:ext cx="2651517" cy="2254008"/>
          </a:xfrm>
          <a:custGeom>
            <a:avLst/>
            <a:gdLst>
              <a:gd name="connsiteX0" fmla="*/ 0 w 2651517"/>
              <a:gd name="connsiteY0" fmla="*/ 13084 h 2254008"/>
              <a:gd name="connsiteX1" fmla="*/ 2627290 w 2651517"/>
              <a:gd name="connsiteY1" fmla="*/ 335056 h 2254008"/>
              <a:gd name="connsiteX2" fmla="*/ 1378039 w 2651517"/>
              <a:gd name="connsiteY2" fmla="*/ 2254008 h 2254008"/>
              <a:gd name="connsiteX3" fmla="*/ 1378039 w 2651517"/>
              <a:gd name="connsiteY3" fmla="*/ 2254008 h 2254008"/>
            </a:gdLst>
            <a:ahLst/>
            <a:cxnLst>
              <a:cxn ang="0">
                <a:pos x="connsiteX0" y="connsiteY0"/>
              </a:cxn>
              <a:cxn ang="0">
                <a:pos x="connsiteX1" y="connsiteY1"/>
              </a:cxn>
              <a:cxn ang="0">
                <a:pos x="connsiteX2" y="connsiteY2"/>
              </a:cxn>
              <a:cxn ang="0">
                <a:pos x="connsiteX3" y="connsiteY3"/>
              </a:cxn>
            </a:cxnLst>
            <a:rect l="l" t="t" r="r" b="b"/>
            <a:pathLst>
              <a:path w="2651517" h="2254008">
                <a:moveTo>
                  <a:pt x="0" y="13084"/>
                </a:moveTo>
                <a:cubicBezTo>
                  <a:pt x="1198808" y="-12674"/>
                  <a:pt x="2397617" y="-38431"/>
                  <a:pt x="2627290" y="335056"/>
                </a:cubicBezTo>
                <a:cubicBezTo>
                  <a:pt x="2856963" y="708543"/>
                  <a:pt x="1378039" y="2254008"/>
                  <a:pt x="1378039" y="2254008"/>
                </a:cubicBezTo>
                <a:lnTo>
                  <a:pt x="1378039" y="2254008"/>
                </a:lnTo>
              </a:path>
            </a:pathLst>
          </a:custGeom>
          <a:noFill/>
          <a:ln>
            <a:head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4893972" y="2369496"/>
            <a:ext cx="4262907" cy="2485839"/>
          </a:xfrm>
          <a:custGeom>
            <a:avLst/>
            <a:gdLst>
              <a:gd name="connsiteX0" fmla="*/ 0 w 4262907"/>
              <a:gd name="connsiteY0" fmla="*/ 2485839 h 2485839"/>
              <a:gd name="connsiteX1" fmla="*/ 1918952 w 4262907"/>
              <a:gd name="connsiteY1" fmla="*/ 270673 h 2485839"/>
              <a:gd name="connsiteX2" fmla="*/ 4262907 w 4262907"/>
              <a:gd name="connsiteY2" fmla="*/ 116127 h 2485839"/>
            </a:gdLst>
            <a:ahLst/>
            <a:cxnLst>
              <a:cxn ang="0">
                <a:pos x="connsiteX0" y="connsiteY0"/>
              </a:cxn>
              <a:cxn ang="0">
                <a:pos x="connsiteX1" y="connsiteY1"/>
              </a:cxn>
              <a:cxn ang="0">
                <a:pos x="connsiteX2" y="connsiteY2"/>
              </a:cxn>
            </a:cxnLst>
            <a:rect l="l" t="t" r="r" b="b"/>
            <a:pathLst>
              <a:path w="4262907" h="2485839">
                <a:moveTo>
                  <a:pt x="0" y="2485839"/>
                </a:moveTo>
                <a:cubicBezTo>
                  <a:pt x="604234" y="1575732"/>
                  <a:pt x="1208468" y="665625"/>
                  <a:pt x="1918952" y="270673"/>
                </a:cubicBezTo>
                <a:cubicBezTo>
                  <a:pt x="2629437" y="-124279"/>
                  <a:pt x="3446172" y="-4076"/>
                  <a:pt x="4262907" y="116127"/>
                </a:cubicBezTo>
              </a:path>
            </a:pathLst>
          </a:custGeom>
          <a:noFill/>
          <a:ln>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2598957" y="1955846"/>
            <a:ext cx="196948" cy="180816"/>
          </a:xfrm>
          <a:prstGeom prst="ellipse">
            <a:avLst/>
          </a:prstGeom>
          <a:solidFill>
            <a:srgbClr val="FC6E2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9112547" y="2021119"/>
            <a:ext cx="196948" cy="180816"/>
          </a:xfrm>
          <a:prstGeom prst="ellipse">
            <a:avLst/>
          </a:prstGeom>
          <a:solidFill>
            <a:srgbClr val="A977A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7325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repeatCount="indefinite" accel="50000" decel="50000" fill="hold" grpId="0" nodeType="clickEffect">
                                  <p:stCondLst>
                                    <p:cond delay="0"/>
                                  </p:stCondLst>
                                  <p:childTnLst>
                                    <p:animMotion origin="layout" path="M 0 0 L 0.25 0 E" pathEditMode="relative" ptsTypes="">
                                      <p:cBhvr>
                                        <p:cTn id="6" dur="2000" fill="hold"/>
                                        <p:tgtEl>
                                          <p:spTgt spid="11"/>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repeatCount="indefinite" accel="50000" decel="50000" fill="remove" grpId="0" nodeType="clickEffect">
                                  <p:stCondLst>
                                    <p:cond delay="0"/>
                                  </p:stCondLst>
                                  <p:childTnLst>
                                    <p:animMotion origin="layout" path="M 0 0 L 0.20169 0.03565 L 0.23658 0.0824 L 0.22916 0.16319 L 0.10664 0.42986 L 0.13411 0.56319 L 0.27356 0.17824 L 0.35481 0.07315 L 0.52604 0.05995 " pathEditMode="relative" ptsTypes="AAAAAAAAA">
                                      <p:cBhvr>
                                        <p:cTn id="10" dur="2000" fill="hold"/>
                                        <p:tgtEl>
                                          <p:spTgt spid="29"/>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0" presetClass="path" presetSubtype="0" repeatCount="indefinite" accel="50000" decel="50000" fill="hold" grpId="0" nodeType="clickEffect">
                                  <p:stCondLst>
                                    <p:cond delay="0"/>
                                  </p:stCondLst>
                                  <p:childTnLst>
                                    <p:animMotion origin="layout" path="M -1.45833E-6 -2.59259E-6 L -0.16615 0.01135 L -0.26146 0.09699 L -0.38359 0.40371 L -0.4125 0.56158 L -0.43711 0.35602 L -0.3332 0.1331 L -0.33854 0.06459 L -0.39427 0.03797 L -0.54206 0.03797 L -0.54206 0.03797 " pathEditMode="relative" ptsTypes="AAAAAAAAAAA">
                                      <p:cBhvr>
                                        <p:cTn id="14" dur="2000" fill="hold"/>
                                        <p:tgtEl>
                                          <p:spTgt spid="3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9" grpId="0" animBg="1"/>
      <p:bldP spid="32"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1020</TotalTime>
  <Words>1341</Words>
  <Application>Microsoft Office PowerPoint</Application>
  <PresentationFormat>Widescreen</PresentationFormat>
  <Paragraphs>313</Paragraphs>
  <Slides>29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Calibri</vt:lpstr>
      <vt:lpstr>Calibri Light</vt:lpstr>
      <vt:lpstr>Courier New</vt:lpstr>
      <vt:lpstr>Office Theme</vt:lpstr>
      <vt:lpstr>High Availability for IPPBX</vt:lpstr>
      <vt:lpstr>Agenda</vt:lpstr>
      <vt:lpstr>Replication</vt:lpstr>
      <vt:lpstr>DRBD ?</vt:lpstr>
      <vt:lpstr>How it works</vt:lpstr>
      <vt:lpstr>High Availability </vt:lpstr>
      <vt:lpstr>High Availability?</vt:lpstr>
      <vt:lpstr>How it works</vt:lpstr>
      <vt:lpstr>Call process under a HA IPPBX system</vt:lpstr>
      <vt:lpstr>Lets start installing the servers</vt:lpstr>
      <vt:lpstr>Lets call our hosts in name</vt:lpstr>
      <vt:lpstr>Replication Setup</vt:lpstr>
      <vt:lpstr>Replication Setup</vt:lpstr>
      <vt:lpstr>Replication Setup</vt:lpstr>
      <vt:lpstr>Replication Setup</vt:lpstr>
      <vt:lpstr>Replication Setup</vt:lpstr>
      <vt:lpstr>Replication Setup</vt:lpstr>
      <vt:lpstr>Replication Setup</vt:lpstr>
      <vt:lpstr>Replication Setup</vt:lpstr>
      <vt:lpstr>Replication Setup</vt:lpstr>
      <vt:lpstr>Replication Setup</vt:lpstr>
      <vt:lpstr>Replication Setup</vt:lpstr>
      <vt:lpstr>Replication Setup</vt:lpstr>
      <vt:lpstr>High Availability Setup</vt:lpstr>
      <vt:lpstr>High Availability Setup</vt:lpstr>
      <vt:lpstr>High Availability Setup</vt:lpstr>
      <vt:lpstr>High Availability Setup</vt:lpstr>
      <vt:lpstr>The Last Tips</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 Availability for IPPBX</dc:title>
  <dc:creator>tito</dc:creator>
  <cp:lastModifiedBy>tito</cp:lastModifiedBy>
  <cp:revision>35</cp:revision>
  <dcterms:created xsi:type="dcterms:W3CDTF">2015-05-21T07:00:28Z</dcterms:created>
  <dcterms:modified xsi:type="dcterms:W3CDTF">2015-05-23T08:47:37Z</dcterms:modified>
</cp:coreProperties>
</file>