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7" r:id="rId2"/>
    <p:sldId id="259" r:id="rId3"/>
    <p:sldId id="260" r:id="rId4"/>
    <p:sldId id="261" r:id="rId5"/>
    <p:sldId id="262" r:id="rId6"/>
    <p:sldId id="263" r:id="rId7"/>
    <p:sldId id="264"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95" r:id="rId30"/>
    <p:sldId id="296" r:id="rId31"/>
    <p:sldId id="297" r:id="rId32"/>
    <p:sldId id="29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C120B3-EBFB-4F14-ABA7-E9931B370F2A}" type="datetimeFigureOut">
              <a:rPr lang="en-US" smtClean="0"/>
              <a:t>5/23/2015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A14D2-8FF2-4C6E-9272-6CA54D964707}" type="slidenum">
              <a:rPr lang="en-US" smtClean="0"/>
              <a:t>‹#›</a:t>
            </a:fld>
            <a:endParaRPr lang="en-US"/>
          </a:p>
        </p:txBody>
      </p:sp>
    </p:spTree>
    <p:extLst>
      <p:ext uri="{BB962C8B-B14F-4D97-AF65-F5344CB8AC3E}">
        <p14:creationId xmlns:p14="http://schemas.microsoft.com/office/powerpoint/2010/main" val="2605530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Context “</a:t>
            </a:r>
            <a:r>
              <a:rPr lang="en-US" sz="1200" dirty="0" err="1" smtClean="0">
                <a:solidFill>
                  <a:schemeClr val="bg1"/>
                </a:solidFill>
              </a:rPr>
              <a:t>cme-trunk”actually</a:t>
            </a:r>
            <a:r>
              <a:rPr lang="en-US" sz="1200" dirty="0" smtClean="0">
                <a:solidFill>
                  <a:schemeClr val="bg1"/>
                </a:solidFill>
              </a:rPr>
              <a:t> allows the router peer configurations at </a:t>
            </a:r>
            <a:r>
              <a:rPr lang="en-US" sz="1200" dirty="0" err="1" smtClean="0">
                <a:solidFill>
                  <a:schemeClr val="bg1"/>
                </a:solidFill>
              </a:rPr>
              <a:t>sip.conf</a:t>
            </a:r>
            <a:r>
              <a:rPr lang="en-US" sz="1200" dirty="0" smtClean="0">
                <a:solidFill>
                  <a:schemeClr val="bg1"/>
                </a:solidFill>
              </a:rPr>
              <a:t> file. As for router01 information in </a:t>
            </a:r>
            <a:r>
              <a:rPr lang="en-US" sz="1200" dirty="0" err="1" smtClean="0">
                <a:solidFill>
                  <a:schemeClr val="bg1"/>
                </a:solidFill>
              </a:rPr>
              <a:t>sip.conf</a:t>
            </a:r>
            <a:r>
              <a:rPr lang="en-US" sz="1200" dirty="0" smtClean="0">
                <a:solidFill>
                  <a:schemeClr val="bg1"/>
                </a:solidFill>
              </a:rPr>
              <a:t> it gives </a:t>
            </a:r>
            <a:r>
              <a:rPr lang="en-US" sz="1200" dirty="0" err="1" smtClean="0">
                <a:solidFill>
                  <a:schemeClr val="bg1"/>
                </a:solidFill>
              </a:rPr>
              <a:t>informations</a:t>
            </a:r>
            <a:r>
              <a:rPr lang="en-US" sz="1200" dirty="0" smtClean="0">
                <a:solidFill>
                  <a:schemeClr val="bg1"/>
                </a:solidFill>
              </a:rPr>
              <a:t> for peering router like IP, codec etc. As when the dial pattern needed the use each other simultaneously. As for router01 dial pattern you can find that it is seeking Router01 name from </a:t>
            </a:r>
            <a:r>
              <a:rPr lang="en-US" sz="1200" dirty="0" err="1" smtClean="0">
                <a:solidFill>
                  <a:schemeClr val="bg1"/>
                </a:solidFill>
              </a:rPr>
              <a:t>sip.conf</a:t>
            </a:r>
            <a:endParaRPr lang="en-GB" sz="1200"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B8A707F0-AE9B-4311-A988-D2579D39ADA1}" type="slidenum">
              <a:rPr lang="en-US" smtClean="0"/>
              <a:t>20</a:t>
            </a:fld>
            <a:endParaRPr lang="en-US"/>
          </a:p>
        </p:txBody>
      </p:sp>
    </p:spTree>
    <p:extLst>
      <p:ext uri="{BB962C8B-B14F-4D97-AF65-F5344CB8AC3E}">
        <p14:creationId xmlns:p14="http://schemas.microsoft.com/office/powerpoint/2010/main" val="2499266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0"/>
              </a:spcBef>
              <a:buNone/>
            </a:pPr>
            <a:r>
              <a:rPr lang="en-US" sz="1200" dirty="0" smtClean="0"/>
              <a:t>voice service </a:t>
            </a:r>
            <a:r>
              <a:rPr lang="en-US" sz="1200" dirty="0" err="1" smtClean="0"/>
              <a:t>voip</a:t>
            </a:r>
            <a:r>
              <a:rPr lang="en-US" sz="1200" dirty="0" smtClean="0"/>
              <a:t> </a:t>
            </a:r>
            <a:r>
              <a:rPr lang="en-US" sz="1200" dirty="0" smtClean="0">
                <a:solidFill>
                  <a:schemeClr val="bg1"/>
                </a:solidFill>
              </a:rPr>
              <a:t>// Declaring the voice service over which mode. In our case its IP.</a:t>
            </a:r>
            <a:endParaRPr lang="en-US" sz="1200" dirty="0" smtClean="0"/>
          </a:p>
          <a:p>
            <a:pPr marL="0" indent="0">
              <a:spcBef>
                <a:spcPts val="0"/>
              </a:spcBef>
              <a:buNone/>
            </a:pPr>
            <a:r>
              <a:rPr lang="en-US" sz="1200" dirty="0" smtClean="0"/>
              <a:t> allow-connections h323 to h323</a:t>
            </a:r>
          </a:p>
          <a:p>
            <a:pPr marL="0" indent="0">
              <a:spcBef>
                <a:spcPts val="0"/>
              </a:spcBef>
              <a:buNone/>
            </a:pPr>
            <a:r>
              <a:rPr lang="en-US" sz="1200" dirty="0" smtClean="0"/>
              <a:t> allow-connections h323 to sip</a:t>
            </a:r>
          </a:p>
          <a:p>
            <a:pPr marL="0" indent="0">
              <a:spcBef>
                <a:spcPts val="0"/>
              </a:spcBef>
              <a:buNone/>
            </a:pPr>
            <a:r>
              <a:rPr lang="en-US" sz="1200" dirty="0" smtClean="0"/>
              <a:t> allow-connections sip to h323</a:t>
            </a:r>
          </a:p>
          <a:p>
            <a:pPr marL="0" indent="0">
              <a:spcBef>
                <a:spcPts val="0"/>
              </a:spcBef>
              <a:buNone/>
            </a:pPr>
            <a:r>
              <a:rPr lang="en-US" sz="1200" dirty="0" smtClean="0"/>
              <a:t> allow-connections sip to sip</a:t>
            </a:r>
          </a:p>
          <a:p>
            <a:pPr marL="0" indent="0">
              <a:spcBef>
                <a:spcPts val="0"/>
              </a:spcBef>
              <a:buNone/>
            </a:pPr>
            <a:r>
              <a:rPr lang="en-US" sz="1200" dirty="0" smtClean="0"/>
              <a:t> supplementary-service h450.12 advertise-only </a:t>
            </a:r>
            <a:r>
              <a:rPr lang="en-US" sz="1200" dirty="0" smtClean="0">
                <a:solidFill>
                  <a:schemeClr val="bg1"/>
                </a:solidFill>
              </a:rPr>
              <a:t>// </a:t>
            </a:r>
            <a:r>
              <a:rPr lang="en-GB" sz="1200" dirty="0" smtClean="0">
                <a:solidFill>
                  <a:schemeClr val="bg1"/>
                </a:solidFill>
              </a:rPr>
              <a:t>Common Information Additional Network Feature for H.323</a:t>
            </a:r>
            <a:endParaRPr lang="en-US" sz="1200" dirty="0" smtClean="0">
              <a:solidFill>
                <a:schemeClr val="bg1"/>
              </a:solidFill>
            </a:endParaRPr>
          </a:p>
          <a:p>
            <a:pPr marL="0" indent="0">
              <a:spcBef>
                <a:spcPts val="0"/>
              </a:spcBef>
              <a:buNone/>
            </a:pPr>
            <a:r>
              <a:rPr lang="en-US" sz="1200" dirty="0" smtClean="0"/>
              <a:t> fax protocol t38 </a:t>
            </a:r>
            <a:r>
              <a:rPr lang="en-US" sz="1200" dirty="0" err="1" smtClean="0"/>
              <a:t>ls</a:t>
            </a:r>
            <a:r>
              <a:rPr lang="en-US" sz="1200" dirty="0" smtClean="0"/>
              <a:t>-redundancy 0 </a:t>
            </a:r>
            <a:r>
              <a:rPr lang="en-US" sz="1200" dirty="0" err="1" smtClean="0"/>
              <a:t>hs</a:t>
            </a:r>
            <a:r>
              <a:rPr lang="en-US" sz="1200" dirty="0" smtClean="0"/>
              <a:t>-redundancy 0 fallback pass-through g711ulaw </a:t>
            </a:r>
            <a:r>
              <a:rPr lang="en-US" sz="1200" dirty="0" smtClean="0">
                <a:solidFill>
                  <a:schemeClr val="bg1"/>
                </a:solidFill>
              </a:rPr>
              <a:t>// Declaring fax protocol enabling low and high signal and giving option if fax protocol not available to go through an audio codec</a:t>
            </a:r>
            <a:endParaRPr lang="en-US" sz="1200" dirty="0" smtClean="0"/>
          </a:p>
          <a:p>
            <a:pPr marL="0" indent="0">
              <a:spcBef>
                <a:spcPts val="0"/>
              </a:spcBef>
              <a:buNone/>
            </a:pPr>
            <a:r>
              <a:rPr lang="en-US" sz="1200" dirty="0" smtClean="0"/>
              <a:t> sip </a:t>
            </a:r>
            <a:r>
              <a:rPr lang="en-US" sz="1200" dirty="0" smtClean="0">
                <a:solidFill>
                  <a:schemeClr val="bg1"/>
                </a:solidFill>
              </a:rPr>
              <a:t>// sip configuration</a:t>
            </a:r>
          </a:p>
          <a:p>
            <a:pPr marL="0" indent="0">
              <a:spcBef>
                <a:spcPts val="0"/>
              </a:spcBef>
              <a:buNone/>
            </a:pPr>
            <a:r>
              <a:rPr lang="en-US" sz="1200" dirty="0" smtClean="0"/>
              <a:t>  rel1xx disable </a:t>
            </a:r>
            <a:r>
              <a:rPr lang="en-US" sz="1200" dirty="0" smtClean="0">
                <a:solidFill>
                  <a:schemeClr val="bg1"/>
                </a:solidFill>
              </a:rPr>
              <a:t>// Reliable provisional response support disabled to stop error code</a:t>
            </a:r>
          </a:p>
          <a:p>
            <a:pPr marL="0" indent="0">
              <a:spcBef>
                <a:spcPts val="0"/>
              </a:spcBef>
              <a:buNone/>
            </a:pPr>
            <a:r>
              <a:rPr lang="en-US" sz="1200" dirty="0" smtClean="0"/>
              <a:t>  registrar server expires max 1200 min 60 </a:t>
            </a:r>
            <a:r>
              <a:rPr lang="en-US" sz="1200" dirty="0" smtClean="0">
                <a:solidFill>
                  <a:schemeClr val="bg1"/>
                </a:solidFill>
              </a:rPr>
              <a:t>// Enabling SIP registry server and mentioning its expire time</a:t>
            </a:r>
          </a:p>
          <a:p>
            <a:pPr marL="0" indent="0">
              <a:spcBef>
                <a:spcPts val="0"/>
              </a:spcBef>
              <a:buNone/>
            </a:pPr>
            <a:r>
              <a:rPr lang="en-US" sz="1200" dirty="0" smtClean="0"/>
              <a:t>!</a:t>
            </a:r>
          </a:p>
          <a:p>
            <a:pPr marL="0" indent="0">
              <a:spcBef>
                <a:spcPts val="0"/>
              </a:spcBef>
              <a:buNone/>
            </a:pPr>
            <a:r>
              <a:rPr lang="en-US" sz="1200" dirty="0" smtClean="0"/>
              <a:t>voice class codec 1 </a:t>
            </a:r>
            <a:r>
              <a:rPr lang="en-US" sz="1200" dirty="0" smtClean="0">
                <a:solidFill>
                  <a:schemeClr val="bg1"/>
                </a:solidFill>
              </a:rPr>
              <a:t>// declaring a codec group tag</a:t>
            </a:r>
          </a:p>
          <a:p>
            <a:pPr marL="0" indent="0">
              <a:spcBef>
                <a:spcPts val="0"/>
              </a:spcBef>
              <a:buNone/>
            </a:pPr>
            <a:r>
              <a:rPr lang="en-US" sz="1200" dirty="0" smtClean="0"/>
              <a:t> codec preference 1 g711ulaw</a:t>
            </a:r>
            <a:endParaRPr lang="en-US" sz="1200" dirty="0" smtClean="0">
              <a:solidFill>
                <a:schemeClr val="bg1"/>
              </a:solidFill>
            </a:endParaRPr>
          </a:p>
          <a:p>
            <a:pPr marL="0" indent="0">
              <a:spcBef>
                <a:spcPts val="0"/>
              </a:spcBef>
              <a:buNone/>
            </a:pPr>
            <a:r>
              <a:rPr lang="en-US" sz="1200" dirty="0" smtClean="0"/>
              <a:t> codec preference 2 g711alaw</a:t>
            </a:r>
          </a:p>
          <a:p>
            <a:pPr marL="0" indent="0">
              <a:spcBef>
                <a:spcPts val="0"/>
              </a:spcBef>
              <a:buNone/>
            </a:pPr>
            <a:r>
              <a:rPr lang="en-US" sz="1200" dirty="0" smtClean="0"/>
              <a:t>!</a:t>
            </a:r>
          </a:p>
          <a:p>
            <a:pPr marL="0" indent="0">
              <a:spcBef>
                <a:spcPts val="0"/>
              </a:spcBef>
              <a:buNone/>
            </a:pPr>
            <a:r>
              <a:rPr lang="en-US" sz="1200" dirty="0" smtClean="0"/>
              <a:t>voice register global </a:t>
            </a:r>
            <a:r>
              <a:rPr lang="en-US" sz="1200" dirty="0" smtClean="0">
                <a:solidFill>
                  <a:schemeClr val="bg1"/>
                </a:solidFill>
              </a:rPr>
              <a:t>// Global registry information declaration</a:t>
            </a:r>
          </a:p>
          <a:p>
            <a:pPr marL="0" indent="0">
              <a:spcBef>
                <a:spcPts val="0"/>
              </a:spcBef>
              <a:buNone/>
            </a:pPr>
            <a:r>
              <a:rPr lang="en-US" sz="1200" dirty="0" smtClean="0"/>
              <a:t> mode </a:t>
            </a:r>
            <a:r>
              <a:rPr lang="en-US" sz="1200" dirty="0" err="1" smtClean="0"/>
              <a:t>cme</a:t>
            </a:r>
            <a:r>
              <a:rPr lang="en-US" sz="1200" dirty="0" smtClean="0"/>
              <a:t> </a:t>
            </a:r>
            <a:r>
              <a:rPr lang="en-US" sz="1200" dirty="0" smtClean="0">
                <a:solidFill>
                  <a:schemeClr val="bg1"/>
                </a:solidFill>
              </a:rPr>
              <a:t>// mode defining to CME of Cisco</a:t>
            </a:r>
          </a:p>
          <a:p>
            <a:pPr marL="0" indent="0">
              <a:spcBef>
                <a:spcPts val="0"/>
              </a:spcBef>
              <a:buNone/>
            </a:pPr>
            <a:r>
              <a:rPr lang="en-US" sz="1200" dirty="0" smtClean="0"/>
              <a:t> source-address 10.11.121.2 port 5060 </a:t>
            </a:r>
            <a:r>
              <a:rPr lang="en-US" sz="1200" dirty="0" smtClean="0">
                <a:solidFill>
                  <a:schemeClr val="bg1"/>
                </a:solidFill>
              </a:rPr>
              <a:t>// Defining a registry server IP and port</a:t>
            </a:r>
          </a:p>
          <a:p>
            <a:pPr marL="0" indent="0">
              <a:spcBef>
                <a:spcPts val="0"/>
              </a:spcBef>
              <a:buNone/>
            </a:pPr>
            <a:r>
              <a:rPr lang="en-US" sz="1200" dirty="0" smtClean="0"/>
              <a:t> max-</a:t>
            </a:r>
            <a:r>
              <a:rPr lang="en-US" sz="1200" dirty="0" err="1" smtClean="0"/>
              <a:t>dn</a:t>
            </a:r>
            <a:r>
              <a:rPr lang="en-US" sz="1200" dirty="0" smtClean="0"/>
              <a:t> 10 </a:t>
            </a:r>
            <a:r>
              <a:rPr lang="en-US" sz="1200" dirty="0" smtClean="0">
                <a:solidFill>
                  <a:schemeClr val="bg1"/>
                </a:solidFill>
              </a:rPr>
              <a:t>// maximum dial no defining</a:t>
            </a:r>
          </a:p>
          <a:p>
            <a:pPr marL="0" indent="0">
              <a:spcBef>
                <a:spcPts val="0"/>
              </a:spcBef>
              <a:buNone/>
            </a:pPr>
            <a:r>
              <a:rPr lang="en-US" sz="1200" dirty="0" smtClean="0"/>
              <a:t> max-pool 10 </a:t>
            </a:r>
            <a:r>
              <a:rPr lang="en-US" sz="1200" dirty="0" smtClean="0">
                <a:solidFill>
                  <a:schemeClr val="bg1"/>
                </a:solidFill>
              </a:rPr>
              <a:t>// maximum pool defining</a:t>
            </a:r>
          </a:p>
          <a:p>
            <a:pPr marL="0" indent="0">
              <a:spcBef>
                <a:spcPts val="0"/>
              </a:spcBef>
              <a:buNone/>
            </a:pPr>
            <a:r>
              <a:rPr lang="en-US" sz="1200" dirty="0" smtClean="0"/>
              <a:t> </a:t>
            </a:r>
            <a:r>
              <a:rPr lang="en-US" sz="1200" dirty="0" err="1" smtClean="0"/>
              <a:t>tftp</a:t>
            </a:r>
            <a:r>
              <a:rPr lang="en-US" sz="1200" dirty="0" smtClean="0"/>
              <a:t>-path flash: </a:t>
            </a:r>
            <a:r>
              <a:rPr lang="en-US" sz="1200" dirty="0" smtClean="0">
                <a:solidFill>
                  <a:schemeClr val="bg1"/>
                </a:solidFill>
              </a:rPr>
              <a:t>// configuration loaded from flash with </a:t>
            </a:r>
            <a:r>
              <a:rPr lang="en-US" sz="1200" dirty="0" err="1" smtClean="0">
                <a:solidFill>
                  <a:schemeClr val="bg1"/>
                </a:solidFill>
              </a:rPr>
              <a:t>tftp</a:t>
            </a:r>
            <a:endParaRPr lang="en-US" sz="1200" dirty="0" smtClean="0">
              <a:solidFill>
                <a:schemeClr val="bg1"/>
              </a:solidFill>
            </a:endParaRPr>
          </a:p>
          <a:p>
            <a:pPr marL="0" indent="0">
              <a:spcBef>
                <a:spcPts val="0"/>
              </a:spcBef>
              <a:buNone/>
            </a:pPr>
            <a:r>
              <a:rPr lang="en-US" sz="1200" dirty="0" smtClean="0"/>
              <a:t> create profile sync 0004028852090405 </a:t>
            </a:r>
            <a:r>
              <a:rPr lang="en-US" sz="1200" dirty="0" smtClean="0">
                <a:solidFill>
                  <a:schemeClr val="bg1"/>
                </a:solidFill>
              </a:rPr>
              <a:t>// Creating profile for IP phones</a:t>
            </a:r>
          </a:p>
          <a:p>
            <a:pPr marL="0" indent="0">
              <a:spcBef>
                <a:spcPts val="0"/>
              </a:spcBef>
              <a:buNone/>
            </a:pPr>
            <a:r>
              <a:rPr lang="en-US" sz="1200" dirty="0" smtClean="0"/>
              <a:t>!</a:t>
            </a:r>
            <a:endParaRPr lang="en-GB" sz="1200" dirty="0" smtClean="0"/>
          </a:p>
          <a:p>
            <a:pPr marL="0" indent="0">
              <a:spcBef>
                <a:spcPts val="0"/>
              </a:spcBef>
              <a:buNone/>
            </a:pPr>
            <a:r>
              <a:rPr lang="en-GB" sz="1200" dirty="0" err="1" smtClean="0"/>
              <a:t>ccm</a:t>
            </a:r>
            <a:r>
              <a:rPr lang="en-GB" sz="1200" dirty="0" smtClean="0"/>
              <a:t>-manager application redundant port 5060 </a:t>
            </a:r>
            <a:r>
              <a:rPr lang="en-GB" sz="1200" dirty="0" smtClean="0">
                <a:solidFill>
                  <a:schemeClr val="bg1"/>
                </a:solidFill>
              </a:rPr>
              <a:t>// Call manager application redundant port declaration</a:t>
            </a:r>
          </a:p>
          <a:p>
            <a:pPr marL="0" indent="0">
              <a:spcBef>
                <a:spcPts val="0"/>
              </a:spcBef>
              <a:buNone/>
            </a:pPr>
            <a:r>
              <a:rPr lang="en-GB" sz="1200" dirty="0" smtClean="0"/>
              <a:t>!</a:t>
            </a:r>
          </a:p>
          <a:p>
            <a:pPr marL="0" indent="0">
              <a:spcBef>
                <a:spcPts val="0"/>
              </a:spcBef>
              <a:buNone/>
            </a:pPr>
            <a:r>
              <a:rPr lang="en-GB" sz="1200" dirty="0" err="1" smtClean="0"/>
              <a:t>dspfarm</a:t>
            </a:r>
            <a:r>
              <a:rPr lang="en-GB" sz="1200" dirty="0" smtClean="0"/>
              <a:t> profile 1 transcode universal </a:t>
            </a:r>
            <a:r>
              <a:rPr lang="en-GB" sz="1200" dirty="0" smtClean="0">
                <a:solidFill>
                  <a:schemeClr val="bg1"/>
                </a:solidFill>
              </a:rPr>
              <a:t>// Digital Signal Processor (DSP) profile for codec transformation for IP to IP media gateway</a:t>
            </a:r>
          </a:p>
          <a:p>
            <a:pPr marL="0" indent="0">
              <a:spcBef>
                <a:spcPts val="0"/>
              </a:spcBef>
              <a:buNone/>
            </a:pPr>
            <a:r>
              <a:rPr lang="en-GB" sz="1200" dirty="0" smtClean="0"/>
              <a:t> description Transcoding</a:t>
            </a:r>
          </a:p>
          <a:p>
            <a:pPr marL="0" indent="0">
              <a:spcBef>
                <a:spcPts val="0"/>
              </a:spcBef>
              <a:buNone/>
            </a:pPr>
            <a:r>
              <a:rPr lang="en-GB" sz="1200" dirty="0" smtClean="0"/>
              <a:t> codec g711ulaw</a:t>
            </a:r>
          </a:p>
          <a:p>
            <a:pPr marL="0" indent="0">
              <a:spcBef>
                <a:spcPts val="0"/>
              </a:spcBef>
              <a:buNone/>
            </a:pPr>
            <a:r>
              <a:rPr lang="en-GB" sz="1200" dirty="0" smtClean="0"/>
              <a:t> codec g711alaw</a:t>
            </a:r>
          </a:p>
          <a:p>
            <a:pPr marL="0" indent="0">
              <a:spcBef>
                <a:spcPts val="0"/>
              </a:spcBef>
              <a:buNone/>
            </a:pPr>
            <a:r>
              <a:rPr lang="en-GB" sz="1200" dirty="0" smtClean="0"/>
              <a:t> maximum sessions 5</a:t>
            </a:r>
          </a:p>
          <a:p>
            <a:pPr marL="0" indent="0">
              <a:spcBef>
                <a:spcPts val="0"/>
              </a:spcBef>
              <a:buNone/>
            </a:pPr>
            <a:r>
              <a:rPr lang="en-GB" sz="1200" dirty="0" smtClean="0"/>
              <a:t> associate application SCCP</a:t>
            </a:r>
          </a:p>
          <a:p>
            <a:pPr marL="0" indent="0">
              <a:spcBef>
                <a:spcPts val="0"/>
              </a:spcBef>
              <a:buNone/>
            </a:pPr>
            <a:r>
              <a:rPr lang="en-GB" sz="1200" dirty="0" smtClean="0"/>
              <a:t>!</a:t>
            </a:r>
          </a:p>
          <a:p>
            <a:pPr marL="0" indent="0">
              <a:spcBef>
                <a:spcPts val="0"/>
              </a:spcBef>
              <a:buNone/>
            </a:pPr>
            <a:r>
              <a:rPr lang="en-GB" sz="1200" dirty="0" smtClean="0"/>
              <a:t>sip-</a:t>
            </a:r>
            <a:r>
              <a:rPr lang="en-GB" sz="1200" dirty="0" err="1" smtClean="0"/>
              <a:t>ua</a:t>
            </a:r>
            <a:r>
              <a:rPr lang="en-GB" sz="1200" dirty="0" smtClean="0"/>
              <a:t> </a:t>
            </a:r>
            <a:r>
              <a:rPr lang="en-GB" sz="1200" dirty="0" smtClean="0">
                <a:solidFill>
                  <a:schemeClr val="bg1"/>
                </a:solidFill>
              </a:rPr>
              <a:t>// SIP user agent </a:t>
            </a:r>
            <a:r>
              <a:rPr lang="en-GB" sz="1200" dirty="0" err="1" smtClean="0">
                <a:solidFill>
                  <a:schemeClr val="bg1"/>
                </a:solidFill>
              </a:rPr>
              <a:t>informations</a:t>
            </a:r>
            <a:endParaRPr lang="en-GB" sz="1200" dirty="0" smtClean="0">
              <a:solidFill>
                <a:schemeClr val="bg1"/>
              </a:solidFill>
            </a:endParaRPr>
          </a:p>
          <a:p>
            <a:pPr marL="0" indent="0">
              <a:spcBef>
                <a:spcPts val="0"/>
              </a:spcBef>
              <a:buNone/>
            </a:pPr>
            <a:r>
              <a:rPr lang="en-GB" sz="1200" dirty="0" smtClean="0"/>
              <a:t> registrar ipv4:10.11.121.2 expires 3600</a:t>
            </a:r>
          </a:p>
          <a:p>
            <a:pPr marL="0" indent="0">
              <a:spcBef>
                <a:spcPts val="0"/>
              </a:spcBef>
              <a:buNone/>
            </a:pPr>
            <a:r>
              <a:rPr lang="en-GB" sz="1200" dirty="0" smtClean="0"/>
              <a:t> sip-server ipv4:10.11.121.2</a:t>
            </a:r>
          </a:p>
          <a:p>
            <a:pPr marL="0" indent="0">
              <a:spcBef>
                <a:spcPts val="0"/>
              </a:spcBef>
              <a:buNone/>
            </a:pPr>
            <a:r>
              <a:rPr lang="en-GB" sz="1200" dirty="0" smtClean="0"/>
              <a:t>!</a:t>
            </a:r>
          </a:p>
          <a:p>
            <a:pPr marL="0" indent="0">
              <a:spcBef>
                <a:spcPts val="0"/>
              </a:spcBef>
              <a:buNone/>
            </a:pPr>
            <a:r>
              <a:rPr lang="en-GB" sz="1200" dirty="0" smtClean="0"/>
              <a:t>telephony-service </a:t>
            </a:r>
            <a:r>
              <a:rPr lang="en-GB" sz="1200" dirty="0" smtClean="0">
                <a:solidFill>
                  <a:schemeClr val="bg1"/>
                </a:solidFill>
              </a:rPr>
              <a:t>// CUCME configuration for router</a:t>
            </a:r>
          </a:p>
          <a:p>
            <a:pPr marL="0" indent="0">
              <a:spcBef>
                <a:spcPts val="0"/>
              </a:spcBef>
              <a:buNone/>
            </a:pPr>
            <a:r>
              <a:rPr lang="en-GB" sz="1200" dirty="0" smtClean="0"/>
              <a:t> max-</a:t>
            </a:r>
            <a:r>
              <a:rPr lang="en-GB" sz="1200" dirty="0" err="1" smtClean="0"/>
              <a:t>ephones</a:t>
            </a:r>
            <a:r>
              <a:rPr lang="en-GB" sz="1200" dirty="0" smtClean="0"/>
              <a:t> 10</a:t>
            </a:r>
          </a:p>
          <a:p>
            <a:pPr marL="0" indent="0">
              <a:spcBef>
                <a:spcPts val="0"/>
              </a:spcBef>
              <a:buNone/>
            </a:pPr>
            <a:r>
              <a:rPr lang="en-GB" sz="1200" dirty="0" smtClean="0"/>
              <a:t> max-</a:t>
            </a:r>
            <a:r>
              <a:rPr lang="en-GB" sz="1200" dirty="0" err="1" smtClean="0"/>
              <a:t>dn</a:t>
            </a:r>
            <a:r>
              <a:rPr lang="en-GB" sz="1200" dirty="0" smtClean="0"/>
              <a:t> 10</a:t>
            </a:r>
          </a:p>
          <a:p>
            <a:pPr marL="0" indent="0">
              <a:spcBef>
                <a:spcPts val="0"/>
              </a:spcBef>
              <a:buNone/>
            </a:pPr>
            <a:r>
              <a:rPr lang="en-GB" sz="1200" dirty="0" smtClean="0"/>
              <a:t> system message #Router01#</a:t>
            </a:r>
          </a:p>
          <a:p>
            <a:pPr marL="0" indent="0">
              <a:spcBef>
                <a:spcPts val="0"/>
              </a:spcBef>
              <a:buNone/>
            </a:pPr>
            <a:r>
              <a:rPr lang="en-GB" sz="1200" dirty="0" smtClean="0"/>
              <a:t> time-zone 21</a:t>
            </a:r>
          </a:p>
          <a:p>
            <a:pPr marL="0" indent="0">
              <a:spcBef>
                <a:spcPts val="0"/>
              </a:spcBef>
              <a:buNone/>
            </a:pPr>
            <a:r>
              <a:rPr lang="en-GB" sz="1200" dirty="0" smtClean="0"/>
              <a:t> max-conferences 8 gain -6</a:t>
            </a:r>
          </a:p>
          <a:p>
            <a:pPr marL="0" indent="0">
              <a:spcBef>
                <a:spcPts val="0"/>
              </a:spcBef>
              <a:buNone/>
            </a:pPr>
            <a:r>
              <a:rPr lang="en-GB" sz="1200" dirty="0" smtClean="0"/>
              <a:t> transfer-system full-consult</a:t>
            </a:r>
          </a:p>
          <a:p>
            <a:pPr marL="0" indent="0">
              <a:spcBef>
                <a:spcPts val="0"/>
              </a:spcBef>
              <a:buNone/>
            </a:pPr>
            <a:r>
              <a:rPr lang="en-GB" sz="1200" dirty="0" smtClean="0"/>
              <a:t>!</a:t>
            </a:r>
          </a:p>
          <a:p>
            <a:endParaRPr lang="en-US" dirty="0"/>
          </a:p>
        </p:txBody>
      </p:sp>
      <p:sp>
        <p:nvSpPr>
          <p:cNvPr id="4" name="Slide Number Placeholder 3"/>
          <p:cNvSpPr>
            <a:spLocks noGrp="1"/>
          </p:cNvSpPr>
          <p:nvPr>
            <p:ph type="sldNum" sz="quarter" idx="10"/>
          </p:nvPr>
        </p:nvSpPr>
        <p:spPr/>
        <p:txBody>
          <a:bodyPr/>
          <a:lstStyle/>
          <a:p>
            <a:fld id="{B8A707F0-AE9B-4311-A988-D2579D39ADA1}" type="slidenum">
              <a:rPr lang="en-US" smtClean="0"/>
              <a:t>21</a:t>
            </a:fld>
            <a:endParaRPr lang="en-US"/>
          </a:p>
        </p:txBody>
      </p:sp>
    </p:spTree>
    <p:extLst>
      <p:ext uri="{BB962C8B-B14F-4D97-AF65-F5344CB8AC3E}">
        <p14:creationId xmlns:p14="http://schemas.microsoft.com/office/powerpoint/2010/main" val="2056375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0"/>
              </a:spcBef>
              <a:buNone/>
            </a:pPr>
            <a:r>
              <a:rPr lang="en-GB" sz="1200" dirty="0" smtClean="0"/>
              <a:t>voice register </a:t>
            </a:r>
            <a:r>
              <a:rPr lang="en-GB" sz="1200" dirty="0" err="1" smtClean="0"/>
              <a:t>dn</a:t>
            </a:r>
            <a:r>
              <a:rPr lang="en-GB" sz="1200" dirty="0" smtClean="0"/>
              <a:t>  1 </a:t>
            </a:r>
            <a:r>
              <a:rPr lang="en-GB" sz="1200" dirty="0" smtClean="0">
                <a:solidFill>
                  <a:schemeClr val="bg1"/>
                </a:solidFill>
              </a:rPr>
              <a:t>// Dial number declaration</a:t>
            </a:r>
          </a:p>
          <a:p>
            <a:pPr marL="0" indent="0">
              <a:spcBef>
                <a:spcPts val="0"/>
              </a:spcBef>
              <a:buNone/>
            </a:pPr>
            <a:r>
              <a:rPr lang="en-GB" sz="1200" dirty="0" smtClean="0"/>
              <a:t> number 2001</a:t>
            </a:r>
          </a:p>
          <a:p>
            <a:pPr marL="0" indent="0">
              <a:spcBef>
                <a:spcPts val="0"/>
              </a:spcBef>
              <a:buNone/>
            </a:pPr>
            <a:r>
              <a:rPr lang="en-GB" sz="1200" dirty="0" smtClean="0"/>
              <a:t> allow watch</a:t>
            </a:r>
          </a:p>
          <a:p>
            <a:pPr marL="0" indent="0">
              <a:spcBef>
                <a:spcPts val="0"/>
              </a:spcBef>
              <a:buNone/>
            </a:pPr>
            <a:r>
              <a:rPr lang="en-GB" sz="1200" dirty="0" smtClean="0"/>
              <a:t> name 2001</a:t>
            </a:r>
          </a:p>
          <a:p>
            <a:pPr marL="0" indent="0">
              <a:spcBef>
                <a:spcPts val="0"/>
              </a:spcBef>
              <a:buNone/>
            </a:pPr>
            <a:r>
              <a:rPr lang="en-GB" sz="1200" dirty="0" smtClean="0"/>
              <a:t>!</a:t>
            </a:r>
          </a:p>
          <a:p>
            <a:pPr marL="0" indent="0">
              <a:spcBef>
                <a:spcPts val="0"/>
              </a:spcBef>
              <a:buNone/>
            </a:pPr>
            <a:r>
              <a:rPr lang="en-GB" sz="1200" dirty="0" smtClean="0"/>
              <a:t>voice register pool  1 </a:t>
            </a:r>
            <a:r>
              <a:rPr lang="en-GB" sz="1200" dirty="0" smtClean="0">
                <a:solidFill>
                  <a:schemeClr val="bg1"/>
                </a:solidFill>
              </a:rPr>
              <a:t>// Pool profile information for the number</a:t>
            </a:r>
          </a:p>
          <a:p>
            <a:pPr marL="0" indent="0">
              <a:spcBef>
                <a:spcPts val="0"/>
              </a:spcBef>
              <a:buNone/>
            </a:pPr>
            <a:r>
              <a:rPr lang="en-GB" sz="1200" dirty="0" smtClean="0"/>
              <a:t> id mac 0030.4F7B.E3F9</a:t>
            </a:r>
          </a:p>
          <a:p>
            <a:pPr marL="0" indent="0">
              <a:spcBef>
                <a:spcPts val="0"/>
              </a:spcBef>
              <a:buNone/>
            </a:pPr>
            <a:r>
              <a:rPr lang="en-GB" sz="1200" dirty="0" smtClean="0"/>
              <a:t> number 1 </a:t>
            </a:r>
            <a:r>
              <a:rPr lang="en-GB" sz="1200" dirty="0" err="1" smtClean="0"/>
              <a:t>dn</a:t>
            </a:r>
            <a:r>
              <a:rPr lang="en-GB" sz="1200" dirty="0" smtClean="0"/>
              <a:t> 1</a:t>
            </a:r>
          </a:p>
          <a:p>
            <a:pPr marL="0" indent="0">
              <a:spcBef>
                <a:spcPts val="0"/>
              </a:spcBef>
              <a:buNone/>
            </a:pPr>
            <a:r>
              <a:rPr lang="en-GB" sz="1200" dirty="0" smtClean="0"/>
              <a:t> </a:t>
            </a:r>
            <a:r>
              <a:rPr lang="en-GB" sz="1200" dirty="0" err="1" smtClean="0"/>
              <a:t>dtmf</a:t>
            </a:r>
            <a:r>
              <a:rPr lang="en-GB" sz="1200" dirty="0" smtClean="0"/>
              <a:t>-relay sip-notify</a:t>
            </a:r>
          </a:p>
          <a:p>
            <a:pPr marL="0" indent="0">
              <a:spcBef>
                <a:spcPts val="0"/>
              </a:spcBef>
              <a:buNone/>
            </a:pPr>
            <a:r>
              <a:rPr lang="en-GB" sz="1200" dirty="0" smtClean="0"/>
              <a:t> username 2001 password 123456</a:t>
            </a:r>
          </a:p>
          <a:p>
            <a:pPr marL="0" indent="0">
              <a:spcBef>
                <a:spcPts val="0"/>
              </a:spcBef>
              <a:buNone/>
            </a:pPr>
            <a:r>
              <a:rPr lang="en-GB" sz="1200" dirty="0" smtClean="0"/>
              <a:t> codec g711ulaw</a:t>
            </a:r>
          </a:p>
          <a:p>
            <a:pPr marL="0" indent="0">
              <a:spcBef>
                <a:spcPts val="0"/>
              </a:spcBef>
              <a:buNone/>
            </a:pPr>
            <a:r>
              <a:rPr lang="en-GB" sz="1200" dirty="0" smtClean="0"/>
              <a:t> no </a:t>
            </a:r>
            <a:r>
              <a:rPr lang="en-GB" sz="1200" dirty="0" err="1" smtClean="0"/>
              <a:t>vad</a:t>
            </a:r>
            <a:endParaRPr lang="en-US" sz="1200" dirty="0" smtClean="0"/>
          </a:p>
          <a:p>
            <a:pPr marL="0" indent="0">
              <a:spcBef>
                <a:spcPts val="0"/>
              </a:spcBef>
              <a:buNone/>
            </a:pPr>
            <a:r>
              <a:rPr lang="en-US" sz="1200" dirty="0" smtClean="0"/>
              <a:t>!</a:t>
            </a:r>
            <a:endParaRPr lang="en-GB" sz="1200" dirty="0" smtClean="0"/>
          </a:p>
          <a:p>
            <a:pPr marL="0" indent="0">
              <a:spcBef>
                <a:spcPts val="0"/>
              </a:spcBef>
              <a:buNone/>
            </a:pPr>
            <a:r>
              <a:rPr lang="en-GB" sz="1200" dirty="0" smtClean="0"/>
              <a:t>dial-peer voice 1 pots </a:t>
            </a:r>
            <a:r>
              <a:rPr lang="en-GB" sz="1200" dirty="0" smtClean="0">
                <a:solidFill>
                  <a:schemeClr val="bg1"/>
                </a:solidFill>
              </a:rPr>
              <a:t>// POTS number declaration</a:t>
            </a:r>
          </a:p>
          <a:p>
            <a:pPr marL="0" indent="0">
              <a:spcBef>
                <a:spcPts val="0"/>
              </a:spcBef>
              <a:buNone/>
            </a:pPr>
            <a:r>
              <a:rPr lang="en-GB" sz="1200" dirty="0" smtClean="0"/>
              <a:t> destination-pattern 2002</a:t>
            </a:r>
          </a:p>
          <a:p>
            <a:pPr marL="0" indent="0">
              <a:spcBef>
                <a:spcPts val="0"/>
              </a:spcBef>
              <a:buNone/>
            </a:pPr>
            <a:r>
              <a:rPr lang="en-GB" sz="1200" dirty="0" smtClean="0"/>
              <a:t> incoming called-number .%</a:t>
            </a:r>
          </a:p>
          <a:p>
            <a:pPr marL="0" indent="0">
              <a:spcBef>
                <a:spcPts val="0"/>
              </a:spcBef>
              <a:buNone/>
            </a:pPr>
            <a:r>
              <a:rPr lang="en-GB" sz="1200" dirty="0" smtClean="0"/>
              <a:t> port 0/0/0</a:t>
            </a:r>
            <a:endParaRPr lang="en-US" sz="1200" dirty="0" smtClean="0"/>
          </a:p>
          <a:p>
            <a:pPr marL="0" indent="0">
              <a:spcBef>
                <a:spcPts val="0"/>
              </a:spcBef>
              <a:buNone/>
            </a:pPr>
            <a:r>
              <a:rPr lang="en-US" sz="1200" dirty="0" smtClean="0"/>
              <a:t>!</a:t>
            </a:r>
            <a:endParaRPr lang="en-GB" sz="1200" dirty="0" smtClean="0"/>
          </a:p>
          <a:p>
            <a:pPr marL="0" indent="0">
              <a:spcBef>
                <a:spcPts val="0"/>
              </a:spcBef>
              <a:buNone/>
            </a:pPr>
            <a:r>
              <a:rPr lang="en-GB" sz="1200" dirty="0" smtClean="0"/>
              <a:t>dial-peer voice 2 </a:t>
            </a:r>
            <a:r>
              <a:rPr lang="en-GB" sz="1200" dirty="0" err="1" smtClean="0"/>
              <a:t>voip</a:t>
            </a:r>
            <a:r>
              <a:rPr lang="en-GB" sz="1200" dirty="0" smtClean="0"/>
              <a:t> </a:t>
            </a:r>
            <a:r>
              <a:rPr lang="en-GB" sz="1200" dirty="0" smtClean="0">
                <a:solidFill>
                  <a:schemeClr val="bg1"/>
                </a:solidFill>
              </a:rPr>
              <a:t>// Peering with asterisk server</a:t>
            </a:r>
          </a:p>
          <a:p>
            <a:pPr marL="0" indent="0">
              <a:spcBef>
                <a:spcPts val="0"/>
              </a:spcBef>
              <a:buNone/>
            </a:pPr>
            <a:r>
              <a:rPr lang="en-GB" sz="1200" dirty="0" smtClean="0"/>
              <a:t> description Router01-Asterisk</a:t>
            </a:r>
          </a:p>
          <a:p>
            <a:pPr marL="0" indent="0">
              <a:spcBef>
                <a:spcPts val="0"/>
              </a:spcBef>
              <a:buNone/>
            </a:pPr>
            <a:r>
              <a:rPr lang="en-GB" sz="1200" dirty="0" smtClean="0"/>
              <a:t> destination-pattern 1...</a:t>
            </a:r>
          </a:p>
          <a:p>
            <a:pPr marL="0" indent="0">
              <a:spcBef>
                <a:spcPts val="0"/>
              </a:spcBef>
              <a:buNone/>
            </a:pPr>
            <a:r>
              <a:rPr lang="en-GB" sz="1200" dirty="0" smtClean="0"/>
              <a:t> session protocol sipv2</a:t>
            </a:r>
          </a:p>
          <a:p>
            <a:pPr marL="0" indent="0">
              <a:spcBef>
                <a:spcPts val="0"/>
              </a:spcBef>
              <a:buNone/>
            </a:pPr>
            <a:r>
              <a:rPr lang="en-GB" sz="1200" dirty="0" smtClean="0"/>
              <a:t> session target ipv4:10.11.120.100:5060</a:t>
            </a:r>
          </a:p>
          <a:p>
            <a:pPr marL="0" indent="0">
              <a:spcBef>
                <a:spcPts val="0"/>
              </a:spcBef>
              <a:buNone/>
            </a:pPr>
            <a:r>
              <a:rPr lang="en-GB" sz="1200" dirty="0" smtClean="0"/>
              <a:t> </a:t>
            </a:r>
            <a:r>
              <a:rPr lang="en-GB" sz="1200" dirty="0" err="1" smtClean="0"/>
              <a:t>dtmf</a:t>
            </a:r>
            <a:r>
              <a:rPr lang="en-GB" sz="1200" dirty="0" smtClean="0"/>
              <a:t>-relay sip-notify</a:t>
            </a:r>
          </a:p>
          <a:p>
            <a:pPr marL="0" indent="0">
              <a:spcBef>
                <a:spcPts val="0"/>
              </a:spcBef>
              <a:buNone/>
            </a:pPr>
            <a:r>
              <a:rPr lang="en-GB" sz="1200" dirty="0" smtClean="0"/>
              <a:t> codec g711ulaw</a:t>
            </a:r>
          </a:p>
          <a:p>
            <a:pPr marL="0" indent="0">
              <a:spcBef>
                <a:spcPts val="0"/>
              </a:spcBef>
              <a:buNone/>
            </a:pPr>
            <a:r>
              <a:rPr lang="en-GB" sz="1200" dirty="0" smtClean="0"/>
              <a:t> no </a:t>
            </a:r>
            <a:r>
              <a:rPr lang="en-GB" sz="1200" dirty="0" err="1" smtClean="0"/>
              <a:t>vad</a:t>
            </a:r>
            <a:endParaRPr lang="en-GB" sz="1200" dirty="0" smtClean="0"/>
          </a:p>
          <a:p>
            <a:pPr marL="0" indent="0">
              <a:spcBef>
                <a:spcPts val="0"/>
              </a:spcBef>
              <a:buNone/>
            </a:pPr>
            <a:r>
              <a:rPr lang="en-GB" sz="1200" dirty="0" smtClean="0"/>
              <a:t>!</a:t>
            </a:r>
          </a:p>
          <a:p>
            <a:pPr marL="0" indent="0">
              <a:spcBef>
                <a:spcPts val="0"/>
              </a:spcBef>
              <a:buNone/>
            </a:pPr>
            <a:r>
              <a:rPr lang="en-GB" sz="1200" dirty="0" smtClean="0"/>
              <a:t>dial-peer voice 3 </a:t>
            </a:r>
            <a:r>
              <a:rPr lang="en-GB" sz="1200" dirty="0" err="1" smtClean="0"/>
              <a:t>voip</a:t>
            </a:r>
            <a:r>
              <a:rPr lang="en-GB" sz="1200" dirty="0" smtClean="0"/>
              <a:t> </a:t>
            </a:r>
            <a:r>
              <a:rPr lang="en-GB" sz="1200" dirty="0" smtClean="0">
                <a:solidFill>
                  <a:schemeClr val="bg1"/>
                </a:solidFill>
              </a:rPr>
              <a:t>// Peering with routers</a:t>
            </a:r>
          </a:p>
          <a:p>
            <a:pPr marL="0" indent="0">
              <a:spcBef>
                <a:spcPts val="0"/>
              </a:spcBef>
              <a:buNone/>
            </a:pPr>
            <a:r>
              <a:rPr lang="en-GB" sz="1200" dirty="0" smtClean="0"/>
              <a:t> description Router01-Router02</a:t>
            </a:r>
          </a:p>
          <a:p>
            <a:pPr marL="0" indent="0">
              <a:spcBef>
                <a:spcPts val="0"/>
              </a:spcBef>
              <a:buNone/>
            </a:pPr>
            <a:r>
              <a:rPr lang="en-GB" sz="1200" dirty="0" smtClean="0"/>
              <a:t> destination-pattern 21..</a:t>
            </a:r>
          </a:p>
          <a:p>
            <a:pPr marL="0" indent="0">
              <a:spcBef>
                <a:spcPts val="0"/>
              </a:spcBef>
              <a:buNone/>
            </a:pPr>
            <a:r>
              <a:rPr lang="en-GB" sz="1200" dirty="0" smtClean="0"/>
              <a:t> session protocol sipv2</a:t>
            </a:r>
          </a:p>
          <a:p>
            <a:pPr marL="0" indent="0">
              <a:spcBef>
                <a:spcPts val="0"/>
              </a:spcBef>
              <a:buNone/>
            </a:pPr>
            <a:r>
              <a:rPr lang="en-GB" sz="1200" dirty="0" smtClean="0"/>
              <a:t> session target ipv4:10.11.121.6:5060</a:t>
            </a:r>
          </a:p>
          <a:p>
            <a:pPr marL="0" indent="0">
              <a:spcBef>
                <a:spcPts val="0"/>
              </a:spcBef>
              <a:buNone/>
            </a:pPr>
            <a:r>
              <a:rPr lang="en-GB" sz="1200" dirty="0" smtClean="0"/>
              <a:t> </a:t>
            </a:r>
            <a:r>
              <a:rPr lang="en-GB" sz="1200" dirty="0" err="1" smtClean="0"/>
              <a:t>dtmf</a:t>
            </a:r>
            <a:r>
              <a:rPr lang="en-GB" sz="1200" dirty="0" smtClean="0"/>
              <a:t>-relay sip-notify</a:t>
            </a:r>
          </a:p>
          <a:p>
            <a:pPr marL="0" indent="0">
              <a:spcBef>
                <a:spcPts val="0"/>
              </a:spcBef>
              <a:buNone/>
            </a:pPr>
            <a:r>
              <a:rPr lang="en-GB" sz="1200" dirty="0" smtClean="0"/>
              <a:t> codec g711ulaw</a:t>
            </a:r>
          </a:p>
          <a:p>
            <a:pPr marL="0" indent="0">
              <a:spcBef>
                <a:spcPts val="0"/>
              </a:spcBef>
              <a:buNone/>
            </a:pPr>
            <a:r>
              <a:rPr lang="en-GB" sz="1200" dirty="0" smtClean="0"/>
              <a:t> no </a:t>
            </a:r>
            <a:r>
              <a:rPr lang="en-GB" sz="1200" dirty="0" err="1" smtClean="0"/>
              <a:t>vad</a:t>
            </a:r>
            <a:endParaRPr lang="en-GB" sz="1200" dirty="0" smtClean="0"/>
          </a:p>
          <a:p>
            <a:endParaRPr lang="en-US" dirty="0"/>
          </a:p>
        </p:txBody>
      </p:sp>
      <p:sp>
        <p:nvSpPr>
          <p:cNvPr id="4" name="Slide Number Placeholder 3"/>
          <p:cNvSpPr>
            <a:spLocks noGrp="1"/>
          </p:cNvSpPr>
          <p:nvPr>
            <p:ph type="sldNum" sz="quarter" idx="10"/>
          </p:nvPr>
        </p:nvSpPr>
        <p:spPr/>
        <p:txBody>
          <a:bodyPr/>
          <a:lstStyle/>
          <a:p>
            <a:fld id="{B8A707F0-AE9B-4311-A988-D2579D39ADA1}" type="slidenum">
              <a:rPr lang="en-US" smtClean="0"/>
              <a:t>22</a:t>
            </a:fld>
            <a:endParaRPr lang="en-US"/>
          </a:p>
        </p:txBody>
      </p:sp>
    </p:spTree>
    <p:extLst>
      <p:ext uri="{BB962C8B-B14F-4D97-AF65-F5344CB8AC3E}">
        <p14:creationId xmlns:p14="http://schemas.microsoft.com/office/powerpoint/2010/main" val="492001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Reasons:</a:t>
            </a:r>
          </a:p>
          <a:p>
            <a:endParaRPr lang="en-GB" sz="1200" dirty="0" smtClean="0"/>
          </a:p>
          <a:p>
            <a:r>
              <a:rPr lang="en-GB" sz="1200" dirty="0" smtClean="0"/>
              <a:t>While we disconnect lines through phone a tone is recognized to reset the port to tell that it should be </a:t>
            </a:r>
            <a:r>
              <a:rPr lang="en-GB" sz="1200" dirty="0" err="1" smtClean="0"/>
              <a:t>onhook</a:t>
            </a:r>
            <a:r>
              <a:rPr lang="en-GB" sz="1200" dirty="0" smtClean="0"/>
              <a:t> to establish calls.</a:t>
            </a:r>
          </a:p>
          <a:p>
            <a:endParaRPr lang="en-GB" sz="1200" dirty="0" smtClean="0"/>
          </a:p>
          <a:p>
            <a:r>
              <a:rPr lang="en-GB" sz="1200" dirty="0" smtClean="0"/>
              <a:t>Each country uses their own tones to perform this operation.</a:t>
            </a:r>
          </a:p>
          <a:p>
            <a:endParaRPr lang="en-GB" sz="1200" dirty="0" smtClean="0"/>
          </a:p>
          <a:p>
            <a:r>
              <a:rPr lang="en-GB" sz="1200" dirty="0" smtClean="0"/>
              <a:t>So just like circuit connectivity Packet connectivity is required to carry its actual tone to destination port to tell it to </a:t>
            </a:r>
            <a:r>
              <a:rPr lang="en-GB" sz="1200" dirty="0" err="1" smtClean="0"/>
              <a:t>onhook</a:t>
            </a:r>
            <a:r>
              <a:rPr lang="en-GB" sz="1200" dirty="0" smtClean="0"/>
              <a:t> for link breakage.</a:t>
            </a:r>
          </a:p>
          <a:p>
            <a:endParaRPr lang="en-GB" sz="1200" dirty="0" smtClean="0"/>
          </a:p>
          <a:p>
            <a:r>
              <a:rPr lang="en-GB" sz="1200" dirty="0" smtClean="0"/>
              <a:t>For a help we can try the following site where custom tones are listed by country usage.</a:t>
            </a:r>
          </a:p>
          <a:p>
            <a:r>
              <a:rPr lang="en-GB" sz="1200" dirty="0" smtClean="0"/>
              <a:t>http://www.3amsystems.com/World_Tone_Database</a:t>
            </a:r>
          </a:p>
          <a:p>
            <a:endParaRPr lang="en-US" dirty="0"/>
          </a:p>
        </p:txBody>
      </p:sp>
      <p:sp>
        <p:nvSpPr>
          <p:cNvPr id="4" name="Slide Number Placeholder 3"/>
          <p:cNvSpPr>
            <a:spLocks noGrp="1"/>
          </p:cNvSpPr>
          <p:nvPr>
            <p:ph type="sldNum" sz="quarter" idx="10"/>
          </p:nvPr>
        </p:nvSpPr>
        <p:spPr/>
        <p:txBody>
          <a:bodyPr/>
          <a:lstStyle/>
          <a:p>
            <a:fld id="{B8A707F0-AE9B-4311-A988-D2579D39ADA1}" type="slidenum">
              <a:rPr lang="en-US" smtClean="0"/>
              <a:t>29</a:t>
            </a:fld>
            <a:endParaRPr lang="en-US"/>
          </a:p>
        </p:txBody>
      </p:sp>
    </p:spTree>
    <p:extLst>
      <p:ext uri="{BB962C8B-B14F-4D97-AF65-F5344CB8AC3E}">
        <p14:creationId xmlns:p14="http://schemas.microsoft.com/office/powerpoint/2010/main" val="18297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F10419-89C9-42A0-A5E8-5BA9E36BC2E7}"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2989842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F10419-89C9-42A0-A5E8-5BA9E36BC2E7}"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3348074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F10419-89C9-42A0-A5E8-5BA9E36BC2E7}"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2677476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t>5/23/2015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75125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F10419-89C9-42A0-A5E8-5BA9E36BC2E7}"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3790325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F10419-89C9-42A0-A5E8-5BA9E36BC2E7}"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1532057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F10419-89C9-42A0-A5E8-5BA9E36BC2E7}" type="datetimeFigureOut">
              <a:rPr lang="en-US" smtClean="0"/>
              <a:t>5/23/2015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3870001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F10419-89C9-42A0-A5E8-5BA9E36BC2E7}" type="datetimeFigureOut">
              <a:rPr lang="en-US" smtClean="0"/>
              <a:t>5/23/2015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396680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F10419-89C9-42A0-A5E8-5BA9E36BC2E7}" type="datetimeFigureOut">
              <a:rPr lang="en-US" smtClean="0"/>
              <a:t>5/23/2015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2530473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F10419-89C9-42A0-A5E8-5BA9E36BC2E7}" type="datetimeFigureOut">
              <a:rPr lang="en-US" smtClean="0"/>
              <a:t>5/23/2015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2749020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F10419-89C9-42A0-A5E8-5BA9E36BC2E7}" type="datetimeFigureOut">
              <a:rPr lang="en-US" smtClean="0"/>
              <a:t>5/23/2015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1924938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F10419-89C9-42A0-A5E8-5BA9E36BC2E7}" type="datetimeFigureOut">
              <a:rPr lang="en-US" smtClean="0"/>
              <a:t>5/23/2015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E48D04-DDD7-4F2E-B3DA-C9E4B022A1BD}" type="slidenum">
              <a:rPr lang="en-US" smtClean="0"/>
              <a:t>‹#›</a:t>
            </a:fld>
            <a:endParaRPr lang="en-US"/>
          </a:p>
        </p:txBody>
      </p:sp>
    </p:spTree>
    <p:extLst>
      <p:ext uri="{BB962C8B-B14F-4D97-AF65-F5344CB8AC3E}">
        <p14:creationId xmlns:p14="http://schemas.microsoft.com/office/powerpoint/2010/main" val="160372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F10419-89C9-42A0-A5E8-5BA9E36BC2E7}" type="datetimeFigureOut">
              <a:rPr lang="en-US" smtClean="0"/>
              <a:t>5/23/2015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48D04-DDD7-4F2E-B3DA-C9E4B022A1BD}" type="slidenum">
              <a:rPr lang="en-US" smtClean="0"/>
              <a:t>‹#›</a:t>
            </a:fld>
            <a:endParaRPr lang="en-US"/>
          </a:p>
        </p:txBody>
      </p:sp>
    </p:spTree>
    <p:extLst>
      <p:ext uri="{BB962C8B-B14F-4D97-AF65-F5344CB8AC3E}">
        <p14:creationId xmlns:p14="http://schemas.microsoft.com/office/powerpoint/2010/main" val="1605649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13.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Tele Convergence</a:t>
            </a:r>
            <a:endParaRPr lang="en-GB" dirty="0"/>
          </a:p>
        </p:txBody>
      </p:sp>
      <p:sp>
        <p:nvSpPr>
          <p:cNvPr id="3" name="Subtitle 2"/>
          <p:cNvSpPr>
            <a:spLocks noGrp="1"/>
          </p:cNvSpPr>
          <p:nvPr>
            <p:ph type="subTitle" idx="1"/>
          </p:nvPr>
        </p:nvSpPr>
        <p:spPr>
          <a:xfrm>
            <a:off x="815927" y="3447290"/>
            <a:ext cx="11015002" cy="1655762"/>
          </a:xfrm>
        </p:spPr>
        <p:txBody>
          <a:bodyPr>
            <a:normAutofit/>
          </a:bodyPr>
          <a:lstStyle/>
          <a:p>
            <a:r>
              <a:rPr lang="es-ES" dirty="0" err="1" smtClean="0"/>
              <a:t>Anowar</a:t>
            </a:r>
            <a:r>
              <a:rPr lang="es-ES" dirty="0" smtClean="0"/>
              <a:t> Hasan </a:t>
            </a:r>
            <a:r>
              <a:rPr lang="es-ES" dirty="0" err="1" smtClean="0"/>
              <a:t>Sabir</a:t>
            </a:r>
            <a:r>
              <a:rPr lang="es-ES" dirty="0" smtClean="0"/>
              <a:t>, Suman </a:t>
            </a:r>
            <a:r>
              <a:rPr lang="es-ES" dirty="0" err="1" smtClean="0"/>
              <a:t>Kumar</a:t>
            </a:r>
            <a:r>
              <a:rPr lang="es-ES" dirty="0" smtClean="0"/>
              <a:t> Saha, Al </a:t>
            </a:r>
            <a:r>
              <a:rPr lang="es-ES" dirty="0" err="1" smtClean="0"/>
              <a:t>Faruq</a:t>
            </a:r>
            <a:r>
              <a:rPr lang="es-ES" dirty="0" smtClean="0"/>
              <a:t> </a:t>
            </a:r>
            <a:r>
              <a:rPr lang="es-ES" dirty="0" err="1" smtClean="0"/>
              <a:t>Ibna</a:t>
            </a:r>
            <a:r>
              <a:rPr lang="es-ES" dirty="0" smtClean="0"/>
              <a:t> </a:t>
            </a:r>
            <a:r>
              <a:rPr lang="es-ES" dirty="0" err="1" smtClean="0"/>
              <a:t>Nazim</a:t>
            </a:r>
            <a:r>
              <a:rPr lang="es-ES" dirty="0" smtClean="0"/>
              <a:t>, Jahangir Hossain</a:t>
            </a:r>
            <a:endParaRPr lang="en-US" dirty="0" smtClean="0"/>
          </a:p>
        </p:txBody>
      </p:sp>
      <p:pic>
        <p:nvPicPr>
          <p:cNvPr id="6" name="Picture 6" descr="bdnog3b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158" y="3916092"/>
            <a:ext cx="41910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img.webme.com/pic/t/tuxhack2011/canascat-rap-tu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5508" y="326169"/>
            <a:ext cx="2400300" cy="2400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1297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Organization Scenario</a:t>
            </a:r>
            <a:endParaRPr lang="en-GB" dirty="0"/>
          </a:p>
        </p:txBody>
      </p:sp>
      <p:pic>
        <p:nvPicPr>
          <p:cNvPr id="5" name="Picture 4"/>
          <p:cNvPicPr>
            <a:picLocks noChangeAspect="1"/>
          </p:cNvPicPr>
          <p:nvPr/>
        </p:nvPicPr>
        <p:blipFill>
          <a:blip r:embed="rId2"/>
          <a:stretch>
            <a:fillRect/>
          </a:stretch>
        </p:blipFill>
        <p:spPr>
          <a:xfrm>
            <a:off x="916214" y="2062991"/>
            <a:ext cx="8759784" cy="4553709"/>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39742474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Transformation Scenario 1</a:t>
            </a:r>
            <a:endParaRPr lang="en-GB" dirty="0"/>
          </a:p>
        </p:txBody>
      </p:sp>
      <p:pic>
        <p:nvPicPr>
          <p:cNvPr id="4" name="Picture 3"/>
          <p:cNvPicPr>
            <a:picLocks noChangeAspect="1"/>
          </p:cNvPicPr>
          <p:nvPr/>
        </p:nvPicPr>
        <p:blipFill>
          <a:blip r:embed="rId2"/>
          <a:stretch>
            <a:fillRect/>
          </a:stretch>
        </p:blipFill>
        <p:spPr>
          <a:xfrm>
            <a:off x="517055" y="2050291"/>
            <a:ext cx="9372259" cy="479500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41878129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Transformation Scenario 2</a:t>
            </a:r>
            <a:endParaRPr lang="en-GB" dirty="0"/>
          </a:p>
        </p:txBody>
      </p:sp>
      <p:pic>
        <p:nvPicPr>
          <p:cNvPr id="3" name="Picture 2"/>
          <p:cNvPicPr>
            <a:picLocks noChangeAspect="1"/>
          </p:cNvPicPr>
          <p:nvPr/>
        </p:nvPicPr>
        <p:blipFill>
          <a:blip r:embed="rId2"/>
          <a:stretch>
            <a:fillRect/>
          </a:stretch>
        </p:blipFill>
        <p:spPr>
          <a:xfrm>
            <a:off x="684139" y="2012191"/>
            <a:ext cx="8493626" cy="4718809"/>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4833024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19416" y="126187"/>
            <a:ext cx="9552493" cy="6605626"/>
          </a:xfrm>
          <a:prstGeom prst="rect">
            <a:avLst/>
          </a:prstGeom>
        </p:spPr>
      </p:pic>
      <p:sp>
        <p:nvSpPr>
          <p:cNvPr id="7" name="TextBox 6"/>
          <p:cNvSpPr txBox="1"/>
          <p:nvPr/>
        </p:nvSpPr>
        <p:spPr>
          <a:xfrm>
            <a:off x="10592972" y="1997612"/>
            <a:ext cx="1533381" cy="4247317"/>
          </a:xfrm>
          <a:prstGeom prst="rect">
            <a:avLst/>
          </a:prstGeom>
          <a:solidFill>
            <a:schemeClr val="bg1"/>
          </a:solidFill>
        </p:spPr>
        <p:txBody>
          <a:bodyPr wrap="square" rtlCol="0">
            <a:spAutoFit/>
          </a:bodyPr>
          <a:lstStyle/>
          <a:p>
            <a:r>
              <a:rPr lang="en-US" sz="2000" dirty="0" smtClean="0"/>
              <a:t>CASE SCENARIO:</a:t>
            </a:r>
            <a:r>
              <a:rPr lang="en-US" sz="2800" dirty="0" smtClean="0"/>
              <a:t> </a:t>
            </a:r>
            <a:r>
              <a:rPr lang="en-US" dirty="0" smtClean="0"/>
              <a:t>A Nationwide Spread Organization</a:t>
            </a:r>
          </a:p>
          <a:p>
            <a:endParaRPr lang="en-US" sz="2800" dirty="0" smtClean="0"/>
          </a:p>
          <a:p>
            <a:endParaRPr lang="en-US" sz="2800" dirty="0"/>
          </a:p>
          <a:p>
            <a:endParaRPr lang="en-US" sz="2800" dirty="0" smtClean="0"/>
          </a:p>
          <a:p>
            <a:endParaRPr lang="en-US" sz="2800" dirty="0"/>
          </a:p>
          <a:p>
            <a:endParaRPr lang="en-US" sz="2800" dirty="0"/>
          </a:p>
          <a:p>
            <a:endParaRPr lang="en-GB" sz="2800" dirty="0"/>
          </a:p>
        </p:txBody>
      </p:sp>
      <p:sp>
        <p:nvSpPr>
          <p:cNvPr id="2" name="TextBox 1"/>
          <p:cNvSpPr txBox="1"/>
          <p:nvPr/>
        </p:nvSpPr>
        <p:spPr>
          <a:xfrm>
            <a:off x="4934404" y="2821577"/>
            <a:ext cx="522515" cy="287383"/>
          </a:xfrm>
          <a:prstGeom prst="rect">
            <a:avLst/>
          </a:prstGeom>
          <a:noFill/>
        </p:spPr>
        <p:txBody>
          <a:bodyPr wrap="square" rtlCol="0">
            <a:spAutoFit/>
          </a:bodyPr>
          <a:lstStyle/>
          <a:p>
            <a:r>
              <a:rPr lang="en-US" sz="1200" dirty="0" smtClean="0"/>
              <a:t>1XXX</a:t>
            </a:r>
            <a:endParaRPr lang="en-GB" sz="1200" dirty="0"/>
          </a:p>
        </p:txBody>
      </p:sp>
      <p:sp>
        <p:nvSpPr>
          <p:cNvPr id="6" name="TextBox 5"/>
          <p:cNvSpPr txBox="1"/>
          <p:nvPr/>
        </p:nvSpPr>
        <p:spPr>
          <a:xfrm>
            <a:off x="4943111" y="3783871"/>
            <a:ext cx="522515" cy="287383"/>
          </a:xfrm>
          <a:prstGeom prst="rect">
            <a:avLst/>
          </a:prstGeom>
          <a:noFill/>
        </p:spPr>
        <p:txBody>
          <a:bodyPr wrap="square" rtlCol="0">
            <a:spAutoFit/>
          </a:bodyPr>
          <a:lstStyle/>
          <a:p>
            <a:r>
              <a:rPr lang="en-US" sz="1200" dirty="0"/>
              <a:t>3</a:t>
            </a:r>
            <a:r>
              <a:rPr lang="en-US" sz="1200" dirty="0" smtClean="0"/>
              <a:t>XXX</a:t>
            </a:r>
            <a:endParaRPr lang="en-GB" sz="1200" dirty="0"/>
          </a:p>
        </p:txBody>
      </p:sp>
      <p:sp>
        <p:nvSpPr>
          <p:cNvPr id="8" name="TextBox 7"/>
          <p:cNvSpPr txBox="1"/>
          <p:nvPr/>
        </p:nvSpPr>
        <p:spPr>
          <a:xfrm>
            <a:off x="4185472" y="3117670"/>
            <a:ext cx="522515" cy="287383"/>
          </a:xfrm>
          <a:prstGeom prst="rect">
            <a:avLst/>
          </a:prstGeom>
          <a:noFill/>
        </p:spPr>
        <p:txBody>
          <a:bodyPr wrap="square" rtlCol="0">
            <a:spAutoFit/>
          </a:bodyPr>
          <a:lstStyle/>
          <a:p>
            <a:r>
              <a:rPr lang="en-US" sz="1200" dirty="0"/>
              <a:t>2</a:t>
            </a:r>
            <a:r>
              <a:rPr lang="en-US" sz="1200" dirty="0" smtClean="0"/>
              <a:t>XXX</a:t>
            </a:r>
            <a:endParaRPr lang="en-GB" sz="1200" dirty="0"/>
          </a:p>
        </p:txBody>
      </p:sp>
      <p:sp>
        <p:nvSpPr>
          <p:cNvPr id="9" name="TextBox 8"/>
          <p:cNvSpPr txBox="1"/>
          <p:nvPr/>
        </p:nvSpPr>
        <p:spPr>
          <a:xfrm>
            <a:off x="6628222" y="2177139"/>
            <a:ext cx="522515" cy="287383"/>
          </a:xfrm>
          <a:prstGeom prst="rect">
            <a:avLst/>
          </a:prstGeom>
          <a:noFill/>
        </p:spPr>
        <p:txBody>
          <a:bodyPr wrap="square" rtlCol="0">
            <a:spAutoFit/>
          </a:bodyPr>
          <a:lstStyle/>
          <a:p>
            <a:r>
              <a:rPr lang="en-US" sz="1200" dirty="0" smtClean="0"/>
              <a:t>4</a:t>
            </a:r>
            <a:r>
              <a:rPr lang="en-US" sz="1200" dirty="0"/>
              <a:t>0</a:t>
            </a:r>
            <a:r>
              <a:rPr lang="en-US" sz="1200" dirty="0" smtClean="0"/>
              <a:t>XX</a:t>
            </a:r>
            <a:endParaRPr lang="en-GB" sz="1200" dirty="0"/>
          </a:p>
        </p:txBody>
      </p:sp>
      <p:sp>
        <p:nvSpPr>
          <p:cNvPr id="10" name="TextBox 9"/>
          <p:cNvSpPr txBox="1"/>
          <p:nvPr/>
        </p:nvSpPr>
        <p:spPr>
          <a:xfrm>
            <a:off x="5818330" y="269960"/>
            <a:ext cx="522515" cy="287383"/>
          </a:xfrm>
          <a:prstGeom prst="rect">
            <a:avLst/>
          </a:prstGeom>
          <a:noFill/>
        </p:spPr>
        <p:txBody>
          <a:bodyPr wrap="square" rtlCol="0">
            <a:spAutoFit/>
          </a:bodyPr>
          <a:lstStyle/>
          <a:p>
            <a:r>
              <a:rPr lang="en-US" sz="1200" dirty="0" smtClean="0"/>
              <a:t>41XX</a:t>
            </a:r>
            <a:endParaRPr lang="en-GB" sz="1200" dirty="0"/>
          </a:p>
        </p:txBody>
      </p:sp>
      <p:sp>
        <p:nvSpPr>
          <p:cNvPr id="11" name="TextBox 10"/>
          <p:cNvSpPr txBox="1"/>
          <p:nvPr/>
        </p:nvSpPr>
        <p:spPr>
          <a:xfrm>
            <a:off x="8896815" y="474612"/>
            <a:ext cx="522515" cy="287383"/>
          </a:xfrm>
          <a:prstGeom prst="rect">
            <a:avLst/>
          </a:prstGeom>
          <a:noFill/>
        </p:spPr>
        <p:txBody>
          <a:bodyPr wrap="square" rtlCol="0">
            <a:spAutoFit/>
          </a:bodyPr>
          <a:lstStyle/>
          <a:p>
            <a:r>
              <a:rPr lang="en-US" sz="1200" dirty="0" smtClean="0"/>
              <a:t>42XX</a:t>
            </a:r>
            <a:endParaRPr lang="en-GB" sz="1200" dirty="0"/>
          </a:p>
        </p:txBody>
      </p:sp>
      <p:sp>
        <p:nvSpPr>
          <p:cNvPr id="12" name="TextBox 11"/>
          <p:cNvSpPr txBox="1"/>
          <p:nvPr/>
        </p:nvSpPr>
        <p:spPr>
          <a:xfrm>
            <a:off x="9493352" y="1815730"/>
            <a:ext cx="522515" cy="287383"/>
          </a:xfrm>
          <a:prstGeom prst="rect">
            <a:avLst/>
          </a:prstGeom>
          <a:noFill/>
        </p:spPr>
        <p:txBody>
          <a:bodyPr wrap="square" rtlCol="0">
            <a:spAutoFit/>
          </a:bodyPr>
          <a:lstStyle/>
          <a:p>
            <a:r>
              <a:rPr lang="en-US" sz="1200" dirty="0" smtClean="0"/>
              <a:t>43XX</a:t>
            </a:r>
            <a:endParaRPr lang="en-GB" sz="1200" dirty="0"/>
          </a:p>
        </p:txBody>
      </p:sp>
      <p:sp>
        <p:nvSpPr>
          <p:cNvPr id="13" name="TextBox 12"/>
          <p:cNvSpPr txBox="1"/>
          <p:nvPr/>
        </p:nvSpPr>
        <p:spPr>
          <a:xfrm>
            <a:off x="7394582" y="2865117"/>
            <a:ext cx="522515" cy="287383"/>
          </a:xfrm>
          <a:prstGeom prst="rect">
            <a:avLst/>
          </a:prstGeom>
          <a:noFill/>
        </p:spPr>
        <p:txBody>
          <a:bodyPr wrap="square" rtlCol="0">
            <a:spAutoFit/>
          </a:bodyPr>
          <a:lstStyle/>
          <a:p>
            <a:r>
              <a:rPr lang="en-US" sz="1200" dirty="0" smtClean="0"/>
              <a:t>50XX</a:t>
            </a:r>
            <a:endParaRPr lang="en-GB" sz="1200" dirty="0"/>
          </a:p>
        </p:txBody>
      </p:sp>
      <p:sp>
        <p:nvSpPr>
          <p:cNvPr id="14" name="TextBox 13"/>
          <p:cNvSpPr txBox="1"/>
          <p:nvPr/>
        </p:nvSpPr>
        <p:spPr>
          <a:xfrm>
            <a:off x="9480287" y="2978329"/>
            <a:ext cx="522515" cy="287383"/>
          </a:xfrm>
          <a:prstGeom prst="rect">
            <a:avLst/>
          </a:prstGeom>
          <a:noFill/>
        </p:spPr>
        <p:txBody>
          <a:bodyPr wrap="square" rtlCol="0">
            <a:spAutoFit/>
          </a:bodyPr>
          <a:lstStyle/>
          <a:p>
            <a:r>
              <a:rPr lang="en-US" sz="1200" dirty="0" smtClean="0"/>
              <a:t>51XX</a:t>
            </a:r>
            <a:endParaRPr lang="en-GB" sz="1200" dirty="0"/>
          </a:p>
        </p:txBody>
      </p:sp>
      <p:sp>
        <p:nvSpPr>
          <p:cNvPr id="15" name="TextBox 14"/>
          <p:cNvSpPr txBox="1"/>
          <p:nvPr/>
        </p:nvSpPr>
        <p:spPr>
          <a:xfrm>
            <a:off x="9880883" y="3823060"/>
            <a:ext cx="522515" cy="287383"/>
          </a:xfrm>
          <a:prstGeom prst="rect">
            <a:avLst/>
          </a:prstGeom>
          <a:noFill/>
        </p:spPr>
        <p:txBody>
          <a:bodyPr wrap="square" rtlCol="0">
            <a:spAutoFit/>
          </a:bodyPr>
          <a:lstStyle/>
          <a:p>
            <a:r>
              <a:rPr lang="en-US" sz="1200" dirty="0" smtClean="0"/>
              <a:t>52XX</a:t>
            </a:r>
            <a:endParaRPr lang="en-GB" sz="1200" dirty="0"/>
          </a:p>
        </p:txBody>
      </p:sp>
      <p:sp>
        <p:nvSpPr>
          <p:cNvPr id="16" name="TextBox 15"/>
          <p:cNvSpPr txBox="1"/>
          <p:nvPr/>
        </p:nvSpPr>
        <p:spPr>
          <a:xfrm>
            <a:off x="9057920" y="4672147"/>
            <a:ext cx="522515" cy="287383"/>
          </a:xfrm>
          <a:prstGeom prst="rect">
            <a:avLst/>
          </a:prstGeom>
          <a:noFill/>
        </p:spPr>
        <p:txBody>
          <a:bodyPr wrap="square" rtlCol="0">
            <a:spAutoFit/>
          </a:bodyPr>
          <a:lstStyle/>
          <a:p>
            <a:r>
              <a:rPr lang="en-US" sz="1200" dirty="0" smtClean="0"/>
              <a:t>53XX</a:t>
            </a:r>
            <a:endParaRPr lang="en-GB" sz="1200" dirty="0"/>
          </a:p>
        </p:txBody>
      </p:sp>
      <p:sp>
        <p:nvSpPr>
          <p:cNvPr id="17" name="TextBox 16"/>
          <p:cNvSpPr txBox="1"/>
          <p:nvPr/>
        </p:nvSpPr>
        <p:spPr>
          <a:xfrm>
            <a:off x="6510658" y="4410890"/>
            <a:ext cx="522515" cy="287383"/>
          </a:xfrm>
          <a:prstGeom prst="rect">
            <a:avLst/>
          </a:prstGeom>
          <a:noFill/>
        </p:spPr>
        <p:txBody>
          <a:bodyPr wrap="square" rtlCol="0">
            <a:spAutoFit/>
          </a:bodyPr>
          <a:lstStyle/>
          <a:p>
            <a:r>
              <a:rPr lang="en-US" sz="1200" dirty="0" smtClean="0"/>
              <a:t>6</a:t>
            </a:r>
            <a:r>
              <a:rPr lang="en-US" sz="1200" dirty="0"/>
              <a:t>0</a:t>
            </a:r>
            <a:r>
              <a:rPr lang="en-US" sz="1200" dirty="0" smtClean="0"/>
              <a:t>XX</a:t>
            </a:r>
            <a:endParaRPr lang="en-GB" sz="1200" dirty="0"/>
          </a:p>
        </p:txBody>
      </p:sp>
      <p:sp>
        <p:nvSpPr>
          <p:cNvPr id="18" name="TextBox 17"/>
          <p:cNvSpPr txBox="1"/>
          <p:nvPr/>
        </p:nvSpPr>
        <p:spPr>
          <a:xfrm>
            <a:off x="8234960" y="5508172"/>
            <a:ext cx="522515" cy="287383"/>
          </a:xfrm>
          <a:prstGeom prst="rect">
            <a:avLst/>
          </a:prstGeom>
          <a:noFill/>
        </p:spPr>
        <p:txBody>
          <a:bodyPr wrap="square" rtlCol="0">
            <a:spAutoFit/>
          </a:bodyPr>
          <a:lstStyle/>
          <a:p>
            <a:r>
              <a:rPr lang="en-US" sz="1200" dirty="0"/>
              <a:t>6</a:t>
            </a:r>
            <a:r>
              <a:rPr lang="en-US" sz="1200" dirty="0" smtClean="0"/>
              <a:t>1XX</a:t>
            </a:r>
            <a:endParaRPr lang="en-GB" sz="1200" dirty="0"/>
          </a:p>
        </p:txBody>
      </p:sp>
      <p:sp>
        <p:nvSpPr>
          <p:cNvPr id="19" name="TextBox 18"/>
          <p:cNvSpPr txBox="1"/>
          <p:nvPr/>
        </p:nvSpPr>
        <p:spPr>
          <a:xfrm>
            <a:off x="7908388" y="6344202"/>
            <a:ext cx="522515" cy="287383"/>
          </a:xfrm>
          <a:prstGeom prst="rect">
            <a:avLst/>
          </a:prstGeom>
          <a:noFill/>
        </p:spPr>
        <p:txBody>
          <a:bodyPr wrap="square" rtlCol="0">
            <a:spAutoFit/>
          </a:bodyPr>
          <a:lstStyle/>
          <a:p>
            <a:r>
              <a:rPr lang="en-US" sz="1200" dirty="0" smtClean="0"/>
              <a:t>62XX</a:t>
            </a:r>
            <a:endParaRPr lang="en-GB" sz="1200" dirty="0"/>
          </a:p>
        </p:txBody>
      </p:sp>
      <p:sp>
        <p:nvSpPr>
          <p:cNvPr id="20" name="TextBox 19"/>
          <p:cNvSpPr txBox="1"/>
          <p:nvPr/>
        </p:nvSpPr>
        <p:spPr>
          <a:xfrm>
            <a:off x="5570128" y="6318072"/>
            <a:ext cx="522515" cy="287383"/>
          </a:xfrm>
          <a:prstGeom prst="rect">
            <a:avLst/>
          </a:prstGeom>
          <a:noFill/>
        </p:spPr>
        <p:txBody>
          <a:bodyPr wrap="square" rtlCol="0">
            <a:spAutoFit/>
          </a:bodyPr>
          <a:lstStyle/>
          <a:p>
            <a:r>
              <a:rPr lang="en-US" sz="1200" dirty="0" smtClean="0"/>
              <a:t>63XX</a:t>
            </a:r>
            <a:endParaRPr lang="en-GB" sz="1200" dirty="0"/>
          </a:p>
        </p:txBody>
      </p:sp>
      <p:sp>
        <p:nvSpPr>
          <p:cNvPr id="21" name="TextBox 20"/>
          <p:cNvSpPr txBox="1"/>
          <p:nvPr/>
        </p:nvSpPr>
        <p:spPr>
          <a:xfrm>
            <a:off x="3284122" y="4476204"/>
            <a:ext cx="522515" cy="287383"/>
          </a:xfrm>
          <a:prstGeom prst="rect">
            <a:avLst/>
          </a:prstGeom>
          <a:noFill/>
        </p:spPr>
        <p:txBody>
          <a:bodyPr wrap="square" rtlCol="0">
            <a:spAutoFit/>
          </a:bodyPr>
          <a:lstStyle/>
          <a:p>
            <a:r>
              <a:rPr lang="en-US" sz="1200" dirty="0" smtClean="0"/>
              <a:t>70XX</a:t>
            </a:r>
            <a:endParaRPr lang="en-GB" sz="1200" dirty="0"/>
          </a:p>
        </p:txBody>
      </p:sp>
      <p:sp>
        <p:nvSpPr>
          <p:cNvPr id="22" name="TextBox 21"/>
          <p:cNvSpPr txBox="1"/>
          <p:nvPr/>
        </p:nvSpPr>
        <p:spPr>
          <a:xfrm>
            <a:off x="1516283" y="5320935"/>
            <a:ext cx="522515" cy="287383"/>
          </a:xfrm>
          <a:prstGeom prst="rect">
            <a:avLst/>
          </a:prstGeom>
          <a:noFill/>
        </p:spPr>
        <p:txBody>
          <a:bodyPr wrap="square" rtlCol="0">
            <a:spAutoFit/>
          </a:bodyPr>
          <a:lstStyle/>
          <a:p>
            <a:r>
              <a:rPr lang="en-US" sz="1200" dirty="0" smtClean="0"/>
              <a:t>71XX</a:t>
            </a:r>
            <a:endParaRPr lang="en-GB" sz="1200" dirty="0"/>
          </a:p>
        </p:txBody>
      </p:sp>
      <p:sp>
        <p:nvSpPr>
          <p:cNvPr id="23" name="TextBox 22"/>
          <p:cNvSpPr txBox="1"/>
          <p:nvPr/>
        </p:nvSpPr>
        <p:spPr>
          <a:xfrm>
            <a:off x="2138947" y="6296294"/>
            <a:ext cx="522515" cy="287383"/>
          </a:xfrm>
          <a:prstGeom prst="rect">
            <a:avLst/>
          </a:prstGeom>
          <a:noFill/>
        </p:spPr>
        <p:txBody>
          <a:bodyPr wrap="square" rtlCol="0">
            <a:spAutoFit/>
          </a:bodyPr>
          <a:lstStyle/>
          <a:p>
            <a:r>
              <a:rPr lang="en-US" sz="1200" dirty="0" smtClean="0"/>
              <a:t>72XX</a:t>
            </a:r>
            <a:endParaRPr lang="en-GB" sz="1200" dirty="0"/>
          </a:p>
        </p:txBody>
      </p:sp>
      <p:sp>
        <p:nvSpPr>
          <p:cNvPr id="24" name="TextBox 23"/>
          <p:cNvSpPr txBox="1"/>
          <p:nvPr/>
        </p:nvSpPr>
        <p:spPr>
          <a:xfrm>
            <a:off x="3824058" y="5917473"/>
            <a:ext cx="522515" cy="287383"/>
          </a:xfrm>
          <a:prstGeom prst="rect">
            <a:avLst/>
          </a:prstGeom>
          <a:noFill/>
        </p:spPr>
        <p:txBody>
          <a:bodyPr wrap="square" rtlCol="0">
            <a:spAutoFit/>
          </a:bodyPr>
          <a:lstStyle/>
          <a:p>
            <a:r>
              <a:rPr lang="en-US" sz="1200" dirty="0" smtClean="0"/>
              <a:t>73XX</a:t>
            </a:r>
            <a:endParaRPr lang="en-GB" sz="1200" dirty="0"/>
          </a:p>
        </p:txBody>
      </p:sp>
      <p:sp>
        <p:nvSpPr>
          <p:cNvPr id="25" name="TextBox 24"/>
          <p:cNvSpPr txBox="1"/>
          <p:nvPr/>
        </p:nvSpPr>
        <p:spPr>
          <a:xfrm>
            <a:off x="2752902" y="2939138"/>
            <a:ext cx="522515" cy="287383"/>
          </a:xfrm>
          <a:prstGeom prst="rect">
            <a:avLst/>
          </a:prstGeom>
          <a:noFill/>
        </p:spPr>
        <p:txBody>
          <a:bodyPr wrap="square" rtlCol="0">
            <a:spAutoFit/>
          </a:bodyPr>
          <a:lstStyle/>
          <a:p>
            <a:r>
              <a:rPr lang="en-US" sz="1200" dirty="0"/>
              <a:t>8</a:t>
            </a:r>
            <a:r>
              <a:rPr lang="en-US" sz="1200" dirty="0" smtClean="0"/>
              <a:t>0XX</a:t>
            </a:r>
            <a:endParaRPr lang="en-GB" sz="1200" dirty="0"/>
          </a:p>
        </p:txBody>
      </p:sp>
      <p:sp>
        <p:nvSpPr>
          <p:cNvPr id="26" name="TextBox 25"/>
          <p:cNvSpPr txBox="1"/>
          <p:nvPr/>
        </p:nvSpPr>
        <p:spPr>
          <a:xfrm>
            <a:off x="645424" y="2360021"/>
            <a:ext cx="522515" cy="287383"/>
          </a:xfrm>
          <a:prstGeom prst="rect">
            <a:avLst/>
          </a:prstGeom>
          <a:noFill/>
        </p:spPr>
        <p:txBody>
          <a:bodyPr wrap="square" rtlCol="0">
            <a:spAutoFit/>
          </a:bodyPr>
          <a:lstStyle/>
          <a:p>
            <a:r>
              <a:rPr lang="en-US" sz="1200" dirty="0" smtClean="0"/>
              <a:t>8</a:t>
            </a:r>
            <a:r>
              <a:rPr lang="en-US" sz="1200" dirty="0"/>
              <a:t>1</a:t>
            </a:r>
            <a:r>
              <a:rPr lang="en-US" sz="1200" dirty="0" smtClean="0"/>
              <a:t>XX</a:t>
            </a:r>
            <a:endParaRPr lang="en-GB" sz="1200" dirty="0"/>
          </a:p>
        </p:txBody>
      </p:sp>
      <p:sp>
        <p:nvSpPr>
          <p:cNvPr id="27" name="TextBox 26"/>
          <p:cNvSpPr txBox="1"/>
          <p:nvPr/>
        </p:nvSpPr>
        <p:spPr>
          <a:xfrm>
            <a:off x="1115686" y="3235231"/>
            <a:ext cx="522515" cy="287383"/>
          </a:xfrm>
          <a:prstGeom prst="rect">
            <a:avLst/>
          </a:prstGeom>
          <a:noFill/>
        </p:spPr>
        <p:txBody>
          <a:bodyPr wrap="square" rtlCol="0">
            <a:spAutoFit/>
          </a:bodyPr>
          <a:lstStyle/>
          <a:p>
            <a:r>
              <a:rPr lang="en-US" sz="1200" dirty="0" smtClean="0"/>
              <a:t>8</a:t>
            </a:r>
            <a:r>
              <a:rPr lang="en-US" sz="1200" dirty="0"/>
              <a:t>2</a:t>
            </a:r>
            <a:r>
              <a:rPr lang="en-US" sz="1200" dirty="0" smtClean="0"/>
              <a:t>XX</a:t>
            </a:r>
            <a:endParaRPr lang="en-GB" sz="1200" dirty="0"/>
          </a:p>
        </p:txBody>
      </p:sp>
      <p:sp>
        <p:nvSpPr>
          <p:cNvPr id="28" name="TextBox 27"/>
          <p:cNvSpPr txBox="1"/>
          <p:nvPr/>
        </p:nvSpPr>
        <p:spPr>
          <a:xfrm>
            <a:off x="776054" y="4358636"/>
            <a:ext cx="522515" cy="287383"/>
          </a:xfrm>
          <a:prstGeom prst="rect">
            <a:avLst/>
          </a:prstGeom>
          <a:noFill/>
        </p:spPr>
        <p:txBody>
          <a:bodyPr wrap="square" rtlCol="0">
            <a:spAutoFit/>
          </a:bodyPr>
          <a:lstStyle/>
          <a:p>
            <a:r>
              <a:rPr lang="en-US" sz="1200" dirty="0" smtClean="0"/>
              <a:t>8</a:t>
            </a:r>
            <a:r>
              <a:rPr lang="en-US" sz="1200" dirty="0"/>
              <a:t>3</a:t>
            </a:r>
            <a:r>
              <a:rPr lang="en-US" sz="1200" dirty="0" smtClean="0"/>
              <a:t>XX</a:t>
            </a:r>
            <a:endParaRPr lang="en-GB" sz="1200" dirty="0"/>
          </a:p>
        </p:txBody>
      </p:sp>
      <p:sp>
        <p:nvSpPr>
          <p:cNvPr id="29" name="TextBox 28"/>
          <p:cNvSpPr txBox="1"/>
          <p:nvPr/>
        </p:nvSpPr>
        <p:spPr>
          <a:xfrm>
            <a:off x="4681852" y="1693809"/>
            <a:ext cx="522515" cy="287383"/>
          </a:xfrm>
          <a:prstGeom prst="rect">
            <a:avLst/>
          </a:prstGeom>
          <a:noFill/>
        </p:spPr>
        <p:txBody>
          <a:bodyPr wrap="square" rtlCol="0">
            <a:spAutoFit/>
          </a:bodyPr>
          <a:lstStyle/>
          <a:p>
            <a:r>
              <a:rPr lang="en-US" sz="1200" dirty="0" smtClean="0"/>
              <a:t>90XX</a:t>
            </a:r>
            <a:endParaRPr lang="en-GB" sz="1200" dirty="0"/>
          </a:p>
        </p:txBody>
      </p:sp>
      <p:sp>
        <p:nvSpPr>
          <p:cNvPr id="30" name="TextBox 29"/>
          <p:cNvSpPr txBox="1"/>
          <p:nvPr/>
        </p:nvSpPr>
        <p:spPr>
          <a:xfrm>
            <a:off x="4246420" y="592174"/>
            <a:ext cx="522515" cy="287383"/>
          </a:xfrm>
          <a:prstGeom prst="rect">
            <a:avLst/>
          </a:prstGeom>
          <a:noFill/>
        </p:spPr>
        <p:txBody>
          <a:bodyPr wrap="square" rtlCol="0">
            <a:spAutoFit/>
          </a:bodyPr>
          <a:lstStyle/>
          <a:p>
            <a:r>
              <a:rPr lang="en-US" sz="1200" dirty="0" smtClean="0"/>
              <a:t>91XX</a:t>
            </a:r>
            <a:endParaRPr lang="en-GB" sz="1200" dirty="0"/>
          </a:p>
        </p:txBody>
      </p:sp>
      <p:sp>
        <p:nvSpPr>
          <p:cNvPr id="31" name="TextBox 30"/>
          <p:cNvSpPr txBox="1"/>
          <p:nvPr/>
        </p:nvSpPr>
        <p:spPr>
          <a:xfrm>
            <a:off x="1542407" y="239472"/>
            <a:ext cx="522515" cy="287383"/>
          </a:xfrm>
          <a:prstGeom prst="rect">
            <a:avLst/>
          </a:prstGeom>
          <a:noFill/>
        </p:spPr>
        <p:txBody>
          <a:bodyPr wrap="square" rtlCol="0">
            <a:spAutoFit/>
          </a:bodyPr>
          <a:lstStyle/>
          <a:p>
            <a:r>
              <a:rPr lang="en-US" sz="1200" dirty="0" smtClean="0"/>
              <a:t>92XX</a:t>
            </a:r>
            <a:endParaRPr lang="en-GB" sz="1200" dirty="0"/>
          </a:p>
        </p:txBody>
      </p:sp>
      <p:sp>
        <p:nvSpPr>
          <p:cNvPr id="32" name="TextBox 31"/>
          <p:cNvSpPr txBox="1"/>
          <p:nvPr/>
        </p:nvSpPr>
        <p:spPr>
          <a:xfrm>
            <a:off x="1555467" y="1480451"/>
            <a:ext cx="522515" cy="287383"/>
          </a:xfrm>
          <a:prstGeom prst="rect">
            <a:avLst/>
          </a:prstGeom>
          <a:noFill/>
        </p:spPr>
        <p:txBody>
          <a:bodyPr wrap="square" rtlCol="0">
            <a:spAutoFit/>
          </a:bodyPr>
          <a:lstStyle/>
          <a:p>
            <a:r>
              <a:rPr lang="en-US" sz="1200" dirty="0" smtClean="0"/>
              <a:t>93XX</a:t>
            </a:r>
            <a:endParaRPr lang="en-GB" sz="1200" dirty="0"/>
          </a:p>
        </p:txBody>
      </p:sp>
      <p:pic>
        <p:nvPicPr>
          <p:cNvPr id="33" name="Picture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3896251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32"/>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8401" y="159024"/>
            <a:ext cx="10161302" cy="6599583"/>
          </a:xfrm>
          <a:prstGeom prst="rect">
            <a:avLst/>
          </a:prstGeom>
        </p:spPr>
      </p:pic>
      <p:sp>
        <p:nvSpPr>
          <p:cNvPr id="3" name="TextBox 2"/>
          <p:cNvSpPr txBox="1"/>
          <p:nvPr/>
        </p:nvSpPr>
        <p:spPr>
          <a:xfrm>
            <a:off x="10592972" y="1997612"/>
            <a:ext cx="1533381" cy="4124206"/>
          </a:xfrm>
          <a:prstGeom prst="rect">
            <a:avLst/>
          </a:prstGeom>
          <a:solidFill>
            <a:schemeClr val="bg1"/>
          </a:solidFill>
        </p:spPr>
        <p:txBody>
          <a:bodyPr wrap="square" rtlCol="0">
            <a:spAutoFit/>
          </a:bodyPr>
          <a:lstStyle/>
          <a:p>
            <a:r>
              <a:rPr lang="en-US" sz="2000" dirty="0"/>
              <a:t>CASE SCENARIO:</a:t>
            </a:r>
            <a:endParaRPr lang="en-US" sz="2800" dirty="0"/>
          </a:p>
          <a:p>
            <a:r>
              <a:rPr lang="en-US" dirty="0" smtClean="0"/>
              <a:t>Actual Network</a:t>
            </a:r>
          </a:p>
          <a:p>
            <a:r>
              <a:rPr lang="en-US" dirty="0" smtClean="0"/>
              <a:t>Diagram</a:t>
            </a:r>
          </a:p>
          <a:p>
            <a:endParaRPr lang="en-US" sz="2800" dirty="0" smtClean="0"/>
          </a:p>
          <a:p>
            <a:endParaRPr lang="en-US" sz="2800" dirty="0"/>
          </a:p>
          <a:p>
            <a:endParaRPr lang="en-US" sz="2800" dirty="0" smtClean="0"/>
          </a:p>
          <a:p>
            <a:endParaRPr lang="en-US" sz="2800" dirty="0"/>
          </a:p>
          <a:p>
            <a:endParaRPr lang="en-US" sz="2800" dirty="0"/>
          </a:p>
          <a:p>
            <a:endParaRPr lang="en-GB"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7353581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592972" y="1997612"/>
            <a:ext cx="1533381" cy="4124206"/>
          </a:xfrm>
          <a:prstGeom prst="rect">
            <a:avLst/>
          </a:prstGeom>
          <a:solidFill>
            <a:schemeClr val="bg1"/>
          </a:solidFill>
        </p:spPr>
        <p:txBody>
          <a:bodyPr wrap="square" rtlCol="0">
            <a:spAutoFit/>
          </a:bodyPr>
          <a:lstStyle/>
          <a:p>
            <a:r>
              <a:rPr lang="en-US" sz="2000" dirty="0"/>
              <a:t>CASE SCENARIO:</a:t>
            </a:r>
            <a:endParaRPr lang="en-US" sz="2800" dirty="0" smtClean="0"/>
          </a:p>
          <a:p>
            <a:r>
              <a:rPr lang="en-US" dirty="0" smtClean="0"/>
              <a:t>Zone 1</a:t>
            </a:r>
          </a:p>
          <a:p>
            <a:r>
              <a:rPr lang="en-US" dirty="0" smtClean="0"/>
              <a:t>Network</a:t>
            </a:r>
          </a:p>
          <a:p>
            <a:r>
              <a:rPr lang="en-US" dirty="0" smtClean="0"/>
              <a:t>Diagram</a:t>
            </a:r>
          </a:p>
          <a:p>
            <a:endParaRPr lang="en-US" sz="2800" dirty="0" smtClean="0"/>
          </a:p>
          <a:p>
            <a:endParaRPr lang="en-US" sz="2800" dirty="0"/>
          </a:p>
          <a:p>
            <a:endParaRPr lang="en-US" sz="2800" dirty="0" smtClean="0"/>
          </a:p>
          <a:p>
            <a:endParaRPr lang="en-US" sz="2800" dirty="0"/>
          </a:p>
          <a:p>
            <a:endParaRPr lang="en-US" sz="2800" dirty="0"/>
          </a:p>
          <a:p>
            <a:endParaRPr lang="en-GB" sz="2800" dirty="0"/>
          </a:p>
        </p:txBody>
      </p:sp>
      <p:pic>
        <p:nvPicPr>
          <p:cNvPr id="3" name="Picture 2"/>
          <p:cNvPicPr>
            <a:picLocks noChangeAspect="1"/>
          </p:cNvPicPr>
          <p:nvPr/>
        </p:nvPicPr>
        <p:blipFill>
          <a:blip r:embed="rId2"/>
          <a:stretch>
            <a:fillRect/>
          </a:stretch>
        </p:blipFill>
        <p:spPr>
          <a:xfrm>
            <a:off x="-3806" y="4515"/>
            <a:ext cx="10043930" cy="6742895"/>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3887616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592972" y="1997612"/>
            <a:ext cx="1533381" cy="4124206"/>
          </a:xfrm>
          <a:prstGeom prst="rect">
            <a:avLst/>
          </a:prstGeom>
          <a:solidFill>
            <a:schemeClr val="bg1"/>
          </a:solidFill>
        </p:spPr>
        <p:txBody>
          <a:bodyPr wrap="square" rtlCol="0">
            <a:spAutoFit/>
          </a:bodyPr>
          <a:lstStyle/>
          <a:p>
            <a:r>
              <a:rPr lang="en-US" sz="2000" dirty="0"/>
              <a:t>CASE SCENARIO:</a:t>
            </a:r>
            <a:endParaRPr lang="en-US" sz="2800" dirty="0" smtClean="0"/>
          </a:p>
          <a:p>
            <a:r>
              <a:rPr lang="en-US" dirty="0" smtClean="0"/>
              <a:t>Zone 2</a:t>
            </a:r>
          </a:p>
          <a:p>
            <a:r>
              <a:rPr lang="en-US" dirty="0" smtClean="0"/>
              <a:t>Network</a:t>
            </a:r>
          </a:p>
          <a:p>
            <a:r>
              <a:rPr lang="en-US" dirty="0" smtClean="0"/>
              <a:t>Diagram</a:t>
            </a:r>
          </a:p>
          <a:p>
            <a:endParaRPr lang="en-US" sz="2800" dirty="0" smtClean="0"/>
          </a:p>
          <a:p>
            <a:endParaRPr lang="en-US" sz="2800" dirty="0"/>
          </a:p>
          <a:p>
            <a:endParaRPr lang="en-US" sz="2800" dirty="0" smtClean="0"/>
          </a:p>
          <a:p>
            <a:endParaRPr lang="en-US" sz="2800" dirty="0"/>
          </a:p>
          <a:p>
            <a:endParaRPr lang="en-US" sz="2800" dirty="0"/>
          </a:p>
          <a:p>
            <a:endParaRPr lang="en-GB" sz="2800" dirty="0"/>
          </a:p>
        </p:txBody>
      </p:sp>
      <p:pic>
        <p:nvPicPr>
          <p:cNvPr id="3" name="Picture 2"/>
          <p:cNvPicPr>
            <a:picLocks noChangeAspect="1"/>
          </p:cNvPicPr>
          <p:nvPr/>
        </p:nvPicPr>
        <p:blipFill>
          <a:blip r:embed="rId2"/>
          <a:stretch>
            <a:fillRect/>
          </a:stretch>
        </p:blipFill>
        <p:spPr>
          <a:xfrm>
            <a:off x="134857" y="131180"/>
            <a:ext cx="9692640" cy="6528259"/>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42527761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Such integration?</a:t>
            </a:r>
            <a:endParaRPr lang="en-GB" dirty="0"/>
          </a:p>
        </p:txBody>
      </p:sp>
      <p:sp>
        <p:nvSpPr>
          <p:cNvPr id="3" name="Content Placeholder 2"/>
          <p:cNvSpPr>
            <a:spLocks noGrp="1"/>
          </p:cNvSpPr>
          <p:nvPr>
            <p:ph idx="1"/>
          </p:nvPr>
        </p:nvSpPr>
        <p:spPr>
          <a:xfrm>
            <a:off x="680321" y="2946473"/>
            <a:ext cx="9613861" cy="2514527"/>
          </a:xfrm>
        </p:spPr>
        <p:txBody>
          <a:bodyPr>
            <a:normAutofit lnSpcReduction="10000"/>
          </a:bodyPr>
          <a:lstStyle/>
          <a:p>
            <a:pPr marL="457200" indent="-457200">
              <a:buAutoNum type="arabicPeriod"/>
            </a:pPr>
            <a:r>
              <a:rPr lang="en-US" dirty="0" smtClean="0"/>
              <a:t>Using the customers existing circuit setup PABX or PSTN.</a:t>
            </a:r>
          </a:p>
          <a:p>
            <a:pPr marL="457200" indent="-457200">
              <a:buAutoNum type="arabicPeriod"/>
            </a:pPr>
            <a:r>
              <a:rPr lang="en-US" dirty="0" smtClean="0"/>
              <a:t>Using cross site communication.</a:t>
            </a:r>
          </a:p>
          <a:p>
            <a:pPr marL="457200" indent="-457200">
              <a:buAutoNum type="arabicPeriod"/>
            </a:pPr>
            <a:r>
              <a:rPr lang="en-US" dirty="0" smtClean="0"/>
              <a:t>Using packet communication for connectivity.</a:t>
            </a:r>
          </a:p>
          <a:p>
            <a:pPr marL="457200" indent="-457200">
              <a:buAutoNum type="arabicPeriod"/>
            </a:pPr>
            <a:r>
              <a:rPr lang="en-US" dirty="0" smtClean="0"/>
              <a:t>Going ahead in advanced communication technology.</a:t>
            </a:r>
          </a:p>
          <a:p>
            <a:pPr marL="457200" indent="-457200">
              <a:buAutoNum type="arabicPeriod"/>
            </a:pPr>
            <a:r>
              <a:rPr lang="en-US" dirty="0" smtClean="0"/>
              <a:t>Cost benefit while transforming technology.</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35840376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Text Placeholder 4"/>
          <p:cNvSpPr>
            <a:spLocks noGrp="1"/>
          </p:cNvSpPr>
          <p:nvPr>
            <p:ph type="body" idx="1"/>
          </p:nvPr>
        </p:nvSpPr>
        <p:spPr/>
        <p:txBody>
          <a:bodyPr>
            <a:normAutofit/>
          </a:bodyPr>
          <a:lstStyle/>
          <a:p>
            <a:r>
              <a:rPr lang="en-US" sz="4400" dirty="0" smtClean="0"/>
              <a:t>CASE STUDY</a:t>
            </a:r>
            <a:endParaRPr lang="en-GB" sz="4400" dirty="0"/>
          </a:p>
        </p:txBody>
      </p:sp>
      <p:pic>
        <p:nvPicPr>
          <p:cNvPr id="4098" name="Picture 2" descr="http://www.xchanging.com/sites/default/files/banner-images/Telecommunic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197100"/>
            <a:ext cx="10445751" cy="23876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878170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A sample Lab for such scenario</a:t>
            </a:r>
            <a:endParaRPr lang="en-GB" dirty="0"/>
          </a:p>
        </p:txBody>
      </p:sp>
      <p:pic>
        <p:nvPicPr>
          <p:cNvPr id="4" name="Picture 3"/>
          <p:cNvPicPr>
            <a:picLocks noChangeAspect="1"/>
          </p:cNvPicPr>
          <p:nvPr/>
        </p:nvPicPr>
        <p:blipFill>
          <a:blip r:embed="rId2"/>
          <a:stretch>
            <a:fillRect/>
          </a:stretch>
        </p:blipFill>
        <p:spPr>
          <a:xfrm>
            <a:off x="423677" y="1957102"/>
            <a:ext cx="6523031" cy="4943428"/>
          </a:xfrm>
          <a:prstGeom prst="rect">
            <a:avLst/>
          </a:prstGeom>
        </p:spPr>
      </p:pic>
      <p:sp>
        <p:nvSpPr>
          <p:cNvPr id="5" name="TextBox 4"/>
          <p:cNvSpPr txBox="1"/>
          <p:nvPr/>
        </p:nvSpPr>
        <p:spPr>
          <a:xfrm>
            <a:off x="7615451" y="2729552"/>
            <a:ext cx="3835021" cy="1754326"/>
          </a:xfrm>
          <a:prstGeom prst="rect">
            <a:avLst/>
          </a:prstGeom>
          <a:noFill/>
        </p:spPr>
        <p:txBody>
          <a:bodyPr wrap="square" rtlCol="0">
            <a:spAutoFit/>
          </a:bodyPr>
          <a:lstStyle/>
          <a:p>
            <a:r>
              <a:rPr lang="en-US" u="sng" dirty="0" smtClean="0"/>
              <a:t>Prime Integrations:</a:t>
            </a:r>
          </a:p>
          <a:p>
            <a:endParaRPr lang="en-US" dirty="0" smtClean="0"/>
          </a:p>
          <a:p>
            <a:pPr marL="342900" indent="-342900">
              <a:buAutoNum type="arabicPeriod"/>
            </a:pPr>
            <a:r>
              <a:rPr lang="en-US" dirty="0" smtClean="0"/>
              <a:t>Asterisk Server.</a:t>
            </a:r>
          </a:p>
          <a:p>
            <a:pPr marL="342900" indent="-342900">
              <a:buAutoNum type="arabicPeriod"/>
            </a:pPr>
            <a:r>
              <a:rPr lang="en-US" dirty="0" smtClean="0"/>
              <a:t>Cisco Routers.</a:t>
            </a:r>
          </a:p>
          <a:p>
            <a:pPr marL="342900" indent="-342900">
              <a:buAutoNum type="arabicPeriod"/>
            </a:pPr>
            <a:r>
              <a:rPr lang="en-US" dirty="0" smtClean="0"/>
              <a:t>Legacy PABX integration.</a:t>
            </a:r>
          </a:p>
          <a:p>
            <a:pPr marL="342900" indent="-342900">
              <a:buAutoNum type="arabicPeriod"/>
            </a:pPr>
            <a:r>
              <a:rPr lang="en-US" dirty="0" smtClean="0"/>
              <a:t>PSTN connectivity integration.</a:t>
            </a:r>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853828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t>AGENDA</a:t>
            </a:r>
            <a:endParaRPr lang="en-GB" b="1" dirty="0"/>
          </a:p>
        </p:txBody>
      </p:sp>
      <p:sp>
        <p:nvSpPr>
          <p:cNvPr id="3" name="Content Placeholder 2"/>
          <p:cNvSpPr>
            <a:spLocks noGrp="1"/>
          </p:cNvSpPr>
          <p:nvPr>
            <p:ph idx="1"/>
          </p:nvPr>
        </p:nvSpPr>
        <p:spPr/>
        <p:txBody>
          <a:bodyPr/>
          <a:lstStyle/>
          <a:p>
            <a:endParaRPr lang="en-US" dirty="0" smtClean="0"/>
          </a:p>
          <a:p>
            <a:pPr marL="0" indent="0">
              <a:buNone/>
            </a:pPr>
            <a:endParaRPr lang="en-US" dirty="0" smtClean="0"/>
          </a:p>
          <a:p>
            <a:r>
              <a:rPr lang="en-US" dirty="0" smtClean="0"/>
              <a:t>Architecture &amp; Benefits</a:t>
            </a:r>
          </a:p>
          <a:p>
            <a:r>
              <a:rPr lang="en-US" dirty="0" smtClean="0"/>
              <a:t>Case Study</a:t>
            </a:r>
          </a:p>
          <a:p>
            <a:r>
              <a:rPr lang="en-US" dirty="0" smtClean="0"/>
              <a:t>Key Findings</a:t>
            </a:r>
            <a:endParaRPr lang="en-GB" dirty="0"/>
          </a:p>
        </p:txBody>
      </p:sp>
      <p:pic>
        <p:nvPicPr>
          <p:cNvPr id="2050" name="Picture 2" descr="http://cdn.ttgtmedia.com/rms/onlineImages/cp_providers_2013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9475" y="2290762"/>
            <a:ext cx="4836603" cy="3835927"/>
          </a:xfrm>
          <a:prstGeom prst="rect">
            <a:avLst/>
          </a:prstGeom>
          <a:noFill/>
          <a:effectLst>
            <a:softEdge rad="330200"/>
          </a:effectLst>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1787681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a:t>
            </a:r>
            <a:r>
              <a:rPr lang="en-US" dirty="0" smtClean="0"/>
              <a:t>Asterisk Server Configuration</a:t>
            </a:r>
            <a:endParaRPr lang="en-GB" dirty="0"/>
          </a:p>
        </p:txBody>
      </p:sp>
      <p:sp>
        <p:nvSpPr>
          <p:cNvPr id="3" name="Content Placeholder 2"/>
          <p:cNvSpPr>
            <a:spLocks noGrp="1"/>
          </p:cNvSpPr>
          <p:nvPr>
            <p:ph idx="1"/>
          </p:nvPr>
        </p:nvSpPr>
        <p:spPr>
          <a:xfrm>
            <a:off x="415622" y="2019372"/>
            <a:ext cx="4778678" cy="3327328"/>
          </a:xfrm>
        </p:spPr>
        <p:txBody>
          <a:bodyPr numCol="1">
            <a:noAutofit/>
          </a:bodyPr>
          <a:lstStyle/>
          <a:p>
            <a:pPr marL="0" indent="0">
              <a:spcBef>
                <a:spcPts val="0"/>
              </a:spcBef>
              <a:buNone/>
            </a:pPr>
            <a:r>
              <a:rPr lang="en-US" sz="1050" dirty="0"/>
              <a:t>vi /</a:t>
            </a:r>
            <a:r>
              <a:rPr lang="en-US" sz="1050" dirty="0" err="1"/>
              <a:t>etc</a:t>
            </a:r>
            <a:r>
              <a:rPr lang="en-US" sz="1050" dirty="0"/>
              <a:t>/asterisk/</a:t>
            </a:r>
            <a:r>
              <a:rPr lang="en-US" sz="1050" dirty="0" err="1"/>
              <a:t>extensions.conf</a:t>
            </a:r>
            <a:endParaRPr lang="en-US" sz="1050" dirty="0"/>
          </a:p>
          <a:p>
            <a:pPr marL="0" indent="0">
              <a:spcBef>
                <a:spcPts val="0"/>
              </a:spcBef>
              <a:buNone/>
            </a:pPr>
            <a:endParaRPr lang="en-US" sz="1050" dirty="0"/>
          </a:p>
          <a:p>
            <a:pPr marL="0" indent="0">
              <a:spcBef>
                <a:spcPts val="0"/>
              </a:spcBef>
              <a:buNone/>
            </a:pPr>
            <a:r>
              <a:rPr lang="en-US" sz="1050" dirty="0">
                <a:latin typeface="Courier New" pitchFamily="49" charset="0"/>
                <a:cs typeface="Courier New" pitchFamily="49" charset="0"/>
              </a:rPr>
              <a:t>[</a:t>
            </a:r>
            <a:r>
              <a:rPr lang="en-US" sz="1050" dirty="0" err="1">
                <a:latin typeface="Courier New" pitchFamily="49" charset="0"/>
                <a:cs typeface="Courier New" pitchFamily="49" charset="0"/>
              </a:rPr>
              <a:t>cme</a:t>
            </a:r>
            <a:r>
              <a:rPr lang="en-US" sz="1050" dirty="0">
                <a:latin typeface="Courier New" pitchFamily="49" charset="0"/>
                <a:cs typeface="Courier New" pitchFamily="49" charset="0"/>
              </a:rPr>
              <a:t>-trunk]</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_X.,1,Set(</a:t>
            </a:r>
            <a:r>
              <a:rPr lang="en-US" sz="1050" dirty="0" err="1">
                <a:latin typeface="Courier New" pitchFamily="49" charset="0"/>
                <a:cs typeface="Courier New" pitchFamily="49" charset="0"/>
              </a:rPr>
              <a:t>do_Voicemail</a:t>
            </a:r>
            <a:r>
              <a:rPr lang="en-US" sz="1050" dirty="0">
                <a:latin typeface="Courier New" pitchFamily="49" charset="0"/>
                <a:cs typeface="Courier New" pitchFamily="49" charset="0"/>
              </a:rPr>
              <a:t>=no)</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_X.,</a:t>
            </a:r>
            <a:r>
              <a:rPr lang="en-US" sz="1050" dirty="0" err="1">
                <a:latin typeface="Courier New" pitchFamily="49" charset="0"/>
                <a:cs typeface="Courier New" pitchFamily="49" charset="0"/>
              </a:rPr>
              <a:t>n,NoOp</a:t>
            </a:r>
            <a:r>
              <a:rPr lang="en-US" sz="1050" dirty="0">
                <a:latin typeface="Courier New" pitchFamily="49" charset="0"/>
                <a:cs typeface="Courier New" pitchFamily="49" charset="0"/>
              </a:rPr>
              <a:t>(${CALLERID(</a:t>
            </a:r>
            <a:r>
              <a:rPr lang="en-US" sz="1050" dirty="0" err="1">
                <a:latin typeface="Courier New" pitchFamily="49" charset="0"/>
                <a:cs typeface="Courier New" pitchFamily="49" charset="0"/>
              </a:rPr>
              <a:t>num</a:t>
            </a:r>
            <a:r>
              <a:rPr lang="en-US" sz="1050" dirty="0">
                <a:latin typeface="Courier New" pitchFamily="49" charset="0"/>
                <a:cs typeface="Courier New" pitchFamily="49" charset="0"/>
              </a:rPr>
              <a:t>)})</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_X.,</a:t>
            </a:r>
            <a:r>
              <a:rPr lang="en-US" sz="1050" dirty="0" err="1">
                <a:latin typeface="Courier New" pitchFamily="49" charset="0"/>
                <a:cs typeface="Courier New" pitchFamily="49" charset="0"/>
              </a:rPr>
              <a:t>n,Dial</a:t>
            </a:r>
            <a:r>
              <a:rPr lang="en-US" sz="1050" dirty="0">
                <a:latin typeface="Courier New" pitchFamily="49" charset="0"/>
                <a:cs typeface="Courier New" pitchFamily="49" charset="0"/>
              </a:rPr>
              <a:t>(SIP/${EXTEN})</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_X.,</a:t>
            </a:r>
            <a:r>
              <a:rPr lang="en-US" sz="1050" dirty="0" err="1">
                <a:latin typeface="Courier New" pitchFamily="49" charset="0"/>
                <a:cs typeface="Courier New" pitchFamily="49" charset="0"/>
              </a:rPr>
              <a:t>n,NoOp</a:t>
            </a:r>
            <a:r>
              <a:rPr lang="en-US" sz="1050" dirty="0">
                <a:latin typeface="Courier New" pitchFamily="49" charset="0"/>
                <a:cs typeface="Courier New" pitchFamily="49" charset="0"/>
              </a:rPr>
              <a:t>(${HANGUPCAUSE} DAN ${DIALSTATUS})</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_X.,</a:t>
            </a:r>
            <a:r>
              <a:rPr lang="en-US" sz="1050" dirty="0" err="1">
                <a:latin typeface="Courier New" pitchFamily="49" charset="0"/>
                <a:cs typeface="Courier New" pitchFamily="49" charset="0"/>
              </a:rPr>
              <a:t>n,Hangup</a:t>
            </a:r>
            <a:r>
              <a:rPr lang="en-US" sz="1050" dirty="0">
                <a:latin typeface="Courier New" pitchFamily="49" charset="0"/>
                <a:cs typeface="Courier New" pitchFamily="49" charset="0"/>
              </a:rPr>
              <a:t>()</a:t>
            </a:r>
          </a:p>
          <a:p>
            <a:pPr marL="0" indent="0">
              <a:spcBef>
                <a:spcPts val="0"/>
              </a:spcBef>
              <a:buNone/>
            </a:pPr>
            <a:endParaRPr lang="en-US" sz="1050" dirty="0">
              <a:latin typeface="Courier New" pitchFamily="49" charset="0"/>
              <a:cs typeface="Courier New" pitchFamily="49" charset="0"/>
            </a:endParaRPr>
          </a:p>
          <a:p>
            <a:pPr marL="0" indent="0">
              <a:spcBef>
                <a:spcPts val="0"/>
              </a:spcBef>
              <a:buNone/>
            </a:pPr>
            <a:r>
              <a:rPr lang="en-US" sz="1050" dirty="0" smtClean="0">
                <a:latin typeface="Courier New" pitchFamily="49" charset="0"/>
                <a:cs typeface="Courier New" pitchFamily="49" charset="0"/>
              </a:rPr>
              <a:t>;###Router01###</a:t>
            </a:r>
            <a:endParaRPr lang="en-US" sz="1050" dirty="0">
              <a:latin typeface="Courier New" pitchFamily="49" charset="0"/>
              <a:cs typeface="Courier New" pitchFamily="49" charset="0"/>
            </a:endParaRP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a:t>
            </a:r>
            <a:r>
              <a:rPr lang="en-US" sz="1050" dirty="0" smtClean="0">
                <a:latin typeface="Courier New" pitchFamily="49" charset="0"/>
                <a:cs typeface="Courier New" pitchFamily="49" charset="0"/>
              </a:rPr>
              <a:t>_20XX</a:t>
            </a:r>
            <a:r>
              <a:rPr lang="en-US" sz="1050" dirty="0">
                <a:latin typeface="Courier New" pitchFamily="49" charset="0"/>
                <a:cs typeface="Courier New" pitchFamily="49" charset="0"/>
              </a:rPr>
              <a:t>.,1,Set(</a:t>
            </a:r>
            <a:r>
              <a:rPr lang="en-US" sz="1050" dirty="0" err="1">
                <a:latin typeface="Courier New" pitchFamily="49" charset="0"/>
                <a:cs typeface="Courier New" pitchFamily="49" charset="0"/>
              </a:rPr>
              <a:t>do_Voicemail</a:t>
            </a:r>
            <a:r>
              <a:rPr lang="en-US" sz="1050" dirty="0">
                <a:latin typeface="Courier New" pitchFamily="49" charset="0"/>
                <a:cs typeface="Courier New" pitchFamily="49" charset="0"/>
              </a:rPr>
              <a:t>=no)</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a:t>
            </a:r>
            <a:r>
              <a:rPr lang="en-US" sz="1050" dirty="0" smtClean="0">
                <a:latin typeface="Courier New" pitchFamily="49" charset="0"/>
                <a:cs typeface="Courier New" pitchFamily="49" charset="0"/>
              </a:rPr>
              <a:t>_20XX</a:t>
            </a:r>
            <a:r>
              <a:rPr lang="en-US" sz="1050" dirty="0">
                <a:latin typeface="Courier New" pitchFamily="49" charset="0"/>
                <a:cs typeface="Courier New" pitchFamily="49" charset="0"/>
              </a:rPr>
              <a:t>.,n,NoOp(${CALLERID(</a:t>
            </a:r>
            <a:r>
              <a:rPr lang="en-US" sz="1050" dirty="0" err="1">
                <a:latin typeface="Courier New" pitchFamily="49" charset="0"/>
                <a:cs typeface="Courier New" pitchFamily="49" charset="0"/>
              </a:rPr>
              <a:t>num</a:t>
            </a:r>
            <a:r>
              <a:rPr lang="en-US" sz="1050" dirty="0">
                <a:latin typeface="Courier New" pitchFamily="49" charset="0"/>
                <a:cs typeface="Courier New" pitchFamily="49" charset="0"/>
              </a:rPr>
              <a:t>)})</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a:t>
            </a:r>
            <a:r>
              <a:rPr lang="en-US" sz="1050" dirty="0" smtClean="0">
                <a:latin typeface="Courier New" pitchFamily="49" charset="0"/>
                <a:cs typeface="Courier New" pitchFamily="49" charset="0"/>
              </a:rPr>
              <a:t>_20XX</a:t>
            </a:r>
            <a:r>
              <a:rPr lang="en-US" sz="1050" dirty="0">
                <a:latin typeface="Courier New" pitchFamily="49" charset="0"/>
                <a:cs typeface="Courier New" pitchFamily="49" charset="0"/>
              </a:rPr>
              <a:t>.,</a:t>
            </a:r>
            <a:r>
              <a:rPr lang="en-US" sz="1050" dirty="0" smtClean="0">
                <a:latin typeface="Courier New" pitchFamily="49" charset="0"/>
                <a:cs typeface="Courier New" pitchFamily="49" charset="0"/>
              </a:rPr>
              <a:t>n,Dial(SIP/Router01/${</a:t>
            </a:r>
            <a:r>
              <a:rPr lang="en-US" sz="1050" dirty="0">
                <a:latin typeface="Courier New" pitchFamily="49" charset="0"/>
                <a:cs typeface="Courier New" pitchFamily="49" charset="0"/>
              </a:rPr>
              <a:t>EXTEN},,</a:t>
            </a:r>
            <a:r>
              <a:rPr lang="en-US" sz="1050" dirty="0" err="1">
                <a:latin typeface="Courier New" pitchFamily="49" charset="0"/>
                <a:cs typeface="Courier New" pitchFamily="49" charset="0"/>
              </a:rPr>
              <a:t>tTw</a:t>
            </a:r>
            <a:r>
              <a:rPr lang="en-US" sz="1050" dirty="0">
                <a:latin typeface="Courier New" pitchFamily="49" charset="0"/>
                <a:cs typeface="Courier New" pitchFamily="49" charset="0"/>
              </a:rPr>
              <a:t>)</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a:t>
            </a:r>
            <a:r>
              <a:rPr lang="en-US" sz="1050" dirty="0" smtClean="0">
                <a:latin typeface="Courier New" pitchFamily="49" charset="0"/>
                <a:cs typeface="Courier New" pitchFamily="49" charset="0"/>
              </a:rPr>
              <a:t>_20XX</a:t>
            </a:r>
            <a:r>
              <a:rPr lang="en-US" sz="1050" dirty="0">
                <a:latin typeface="Courier New" pitchFamily="49" charset="0"/>
                <a:cs typeface="Courier New" pitchFamily="49" charset="0"/>
              </a:rPr>
              <a:t>.,n,NoOp(${HANGUPCAUSE} DAN ${DIALSTATUS})</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a:t>
            </a:r>
            <a:r>
              <a:rPr lang="en-US" sz="1050" dirty="0" smtClean="0">
                <a:latin typeface="Courier New" pitchFamily="49" charset="0"/>
                <a:cs typeface="Courier New" pitchFamily="49" charset="0"/>
              </a:rPr>
              <a:t>_20XX</a:t>
            </a:r>
            <a:r>
              <a:rPr lang="en-US" sz="1050" dirty="0">
                <a:latin typeface="Courier New" pitchFamily="49" charset="0"/>
                <a:cs typeface="Courier New" pitchFamily="49" charset="0"/>
              </a:rPr>
              <a:t>.,n,Hangup()</a:t>
            </a:r>
          </a:p>
          <a:p>
            <a:pPr>
              <a:spcBef>
                <a:spcPts val="0"/>
              </a:spcBef>
            </a:pPr>
            <a:endParaRPr lang="en-US" sz="1050" dirty="0" smtClean="0"/>
          </a:p>
          <a:p>
            <a:pPr marL="0" indent="0">
              <a:spcBef>
                <a:spcPts val="0"/>
              </a:spcBef>
              <a:buNone/>
            </a:pPr>
            <a:r>
              <a:rPr lang="en-US" sz="1050" dirty="0">
                <a:latin typeface="Courier New" pitchFamily="49" charset="0"/>
                <a:cs typeface="Courier New" pitchFamily="49" charset="0"/>
              </a:rPr>
              <a:t>;###</a:t>
            </a:r>
            <a:r>
              <a:rPr lang="en-US" sz="1050" dirty="0" smtClean="0">
                <a:latin typeface="Courier New" pitchFamily="49" charset="0"/>
                <a:cs typeface="Courier New" pitchFamily="49" charset="0"/>
              </a:rPr>
              <a:t>Router02###</a:t>
            </a:r>
            <a:endParaRPr lang="en-US" sz="1050" dirty="0">
              <a:latin typeface="Courier New" pitchFamily="49" charset="0"/>
              <a:cs typeface="Courier New" pitchFamily="49" charset="0"/>
            </a:endParaRP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a:t>
            </a:r>
            <a:r>
              <a:rPr lang="en-US" sz="1050" dirty="0" smtClean="0">
                <a:latin typeface="Courier New" pitchFamily="49" charset="0"/>
                <a:cs typeface="Courier New" pitchFamily="49" charset="0"/>
              </a:rPr>
              <a:t>21XX</a:t>
            </a:r>
            <a:r>
              <a:rPr lang="en-US" sz="1050" dirty="0">
                <a:latin typeface="Courier New" pitchFamily="49" charset="0"/>
                <a:cs typeface="Courier New" pitchFamily="49" charset="0"/>
              </a:rPr>
              <a:t>.,1,Set(</a:t>
            </a:r>
            <a:r>
              <a:rPr lang="en-US" sz="1050" dirty="0" err="1">
                <a:latin typeface="Courier New" pitchFamily="49" charset="0"/>
                <a:cs typeface="Courier New" pitchFamily="49" charset="0"/>
              </a:rPr>
              <a:t>do_Voicemail</a:t>
            </a:r>
            <a:r>
              <a:rPr lang="en-US" sz="1050" dirty="0">
                <a:latin typeface="Courier New" pitchFamily="49" charset="0"/>
                <a:cs typeface="Courier New" pitchFamily="49" charset="0"/>
              </a:rPr>
              <a:t>=no)</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a:t>
            </a:r>
            <a:r>
              <a:rPr lang="en-US" sz="1050" dirty="0" smtClean="0">
                <a:latin typeface="Courier New" pitchFamily="49" charset="0"/>
                <a:cs typeface="Courier New" pitchFamily="49" charset="0"/>
              </a:rPr>
              <a:t>21XX</a:t>
            </a:r>
            <a:r>
              <a:rPr lang="en-US" sz="1050" dirty="0">
                <a:latin typeface="Courier New" pitchFamily="49" charset="0"/>
                <a:cs typeface="Courier New" pitchFamily="49" charset="0"/>
              </a:rPr>
              <a:t>.,n,NoOp(${CALLERID(</a:t>
            </a:r>
            <a:r>
              <a:rPr lang="en-US" sz="1050" dirty="0" err="1">
                <a:latin typeface="Courier New" pitchFamily="49" charset="0"/>
                <a:cs typeface="Courier New" pitchFamily="49" charset="0"/>
              </a:rPr>
              <a:t>num</a:t>
            </a:r>
            <a:r>
              <a:rPr lang="en-US" sz="1050" dirty="0">
                <a:latin typeface="Courier New" pitchFamily="49" charset="0"/>
                <a:cs typeface="Courier New" pitchFamily="49" charset="0"/>
              </a:rPr>
              <a:t>)})</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a:t>
            </a:r>
            <a:r>
              <a:rPr lang="en-US" sz="1050" dirty="0" smtClean="0">
                <a:latin typeface="Courier New" pitchFamily="49" charset="0"/>
                <a:cs typeface="Courier New" pitchFamily="49" charset="0"/>
              </a:rPr>
              <a:t>21XX</a:t>
            </a:r>
            <a:r>
              <a:rPr lang="en-US" sz="1050" dirty="0">
                <a:latin typeface="Courier New" pitchFamily="49" charset="0"/>
                <a:cs typeface="Courier New" pitchFamily="49" charset="0"/>
              </a:rPr>
              <a:t>.,</a:t>
            </a:r>
            <a:r>
              <a:rPr lang="en-US" sz="1050" dirty="0" smtClean="0">
                <a:latin typeface="Courier New" pitchFamily="49" charset="0"/>
                <a:cs typeface="Courier New" pitchFamily="49" charset="0"/>
              </a:rPr>
              <a:t>n,Dial(SIP/Router02/${</a:t>
            </a:r>
            <a:r>
              <a:rPr lang="en-US" sz="1050" dirty="0">
                <a:latin typeface="Courier New" pitchFamily="49" charset="0"/>
                <a:cs typeface="Courier New" pitchFamily="49" charset="0"/>
              </a:rPr>
              <a:t>EXTEN},,</a:t>
            </a:r>
            <a:r>
              <a:rPr lang="en-US" sz="1050" dirty="0" err="1">
                <a:latin typeface="Courier New" pitchFamily="49" charset="0"/>
                <a:cs typeface="Courier New" pitchFamily="49" charset="0"/>
              </a:rPr>
              <a:t>tTw</a:t>
            </a:r>
            <a:r>
              <a:rPr lang="en-US" sz="1050" dirty="0">
                <a:latin typeface="Courier New" pitchFamily="49" charset="0"/>
                <a:cs typeface="Courier New" pitchFamily="49" charset="0"/>
              </a:rPr>
              <a:t>)</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a:t>
            </a:r>
            <a:r>
              <a:rPr lang="en-US" sz="1050" dirty="0" smtClean="0">
                <a:latin typeface="Courier New" pitchFamily="49" charset="0"/>
                <a:cs typeface="Courier New" pitchFamily="49" charset="0"/>
              </a:rPr>
              <a:t>21XX</a:t>
            </a:r>
            <a:r>
              <a:rPr lang="en-US" sz="1050" dirty="0">
                <a:latin typeface="Courier New" pitchFamily="49" charset="0"/>
                <a:cs typeface="Courier New" pitchFamily="49" charset="0"/>
              </a:rPr>
              <a:t>.,n,NoOp(${HANGUPCAUSE} DAN ${DIALSTATUS})</a:t>
            </a:r>
          </a:p>
          <a:p>
            <a:pPr marL="0" indent="0">
              <a:spcBef>
                <a:spcPts val="0"/>
              </a:spcBef>
              <a:buNone/>
            </a:pPr>
            <a:r>
              <a:rPr lang="en-US" sz="1050" dirty="0" err="1">
                <a:latin typeface="Courier New" pitchFamily="49" charset="0"/>
                <a:cs typeface="Courier New" pitchFamily="49" charset="0"/>
              </a:rPr>
              <a:t>Exten</a:t>
            </a:r>
            <a:r>
              <a:rPr lang="en-US" sz="1050" dirty="0">
                <a:latin typeface="Courier New" pitchFamily="49" charset="0"/>
                <a:cs typeface="Courier New" pitchFamily="49" charset="0"/>
              </a:rPr>
              <a:t> =&gt; _</a:t>
            </a:r>
            <a:r>
              <a:rPr lang="en-US" sz="1050" dirty="0" smtClean="0">
                <a:latin typeface="Courier New" pitchFamily="49" charset="0"/>
                <a:cs typeface="Courier New" pitchFamily="49" charset="0"/>
              </a:rPr>
              <a:t>21XX</a:t>
            </a:r>
            <a:r>
              <a:rPr lang="en-US" sz="1050" dirty="0">
                <a:latin typeface="Courier New" pitchFamily="49" charset="0"/>
                <a:cs typeface="Courier New" pitchFamily="49" charset="0"/>
              </a:rPr>
              <a:t>.,n,Hangup()</a:t>
            </a:r>
          </a:p>
          <a:p>
            <a:pPr marL="0" indent="0">
              <a:spcBef>
                <a:spcPts val="0"/>
              </a:spcBef>
              <a:buNone/>
            </a:pPr>
            <a:endParaRPr lang="en-GB" sz="1050" dirty="0"/>
          </a:p>
        </p:txBody>
      </p:sp>
      <p:sp>
        <p:nvSpPr>
          <p:cNvPr id="4" name="Content Placeholder 2"/>
          <p:cNvSpPr txBox="1">
            <a:spLocks/>
          </p:cNvSpPr>
          <p:nvPr/>
        </p:nvSpPr>
        <p:spPr>
          <a:xfrm>
            <a:off x="6708984" y="2033738"/>
            <a:ext cx="3029409" cy="2589965"/>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spcBef>
                <a:spcPts val="0"/>
              </a:spcBef>
              <a:buNone/>
            </a:pPr>
            <a:r>
              <a:rPr lang="en-US" sz="1200" dirty="0"/>
              <a:t>vi /</a:t>
            </a:r>
            <a:r>
              <a:rPr lang="en-US" sz="1200" dirty="0" err="1"/>
              <a:t>etc</a:t>
            </a:r>
            <a:r>
              <a:rPr lang="en-US" sz="1200" dirty="0"/>
              <a:t>/asterisk/</a:t>
            </a:r>
            <a:r>
              <a:rPr lang="en-US" sz="1200" dirty="0" err="1"/>
              <a:t>sip.conf</a:t>
            </a:r>
            <a:endParaRPr lang="en-US" sz="1200" dirty="0"/>
          </a:p>
          <a:p>
            <a:pPr marL="0" indent="0">
              <a:spcBef>
                <a:spcPts val="0"/>
              </a:spcBef>
              <a:buNone/>
            </a:pPr>
            <a:endParaRPr lang="en-US" sz="1200" dirty="0"/>
          </a:p>
          <a:p>
            <a:pPr marL="0" indent="0">
              <a:spcBef>
                <a:spcPts val="0"/>
              </a:spcBef>
              <a:buNone/>
            </a:pPr>
            <a:r>
              <a:rPr lang="en-US" sz="1200" dirty="0" smtClean="0">
                <a:latin typeface="Courier New" pitchFamily="49" charset="0"/>
                <a:cs typeface="Courier New" pitchFamily="49" charset="0"/>
              </a:rPr>
              <a:t>[Router01]</a:t>
            </a:r>
            <a:endParaRPr lang="en-US" sz="1200" dirty="0">
              <a:latin typeface="Courier New" pitchFamily="49" charset="0"/>
              <a:cs typeface="Courier New" pitchFamily="49" charset="0"/>
            </a:endParaRPr>
          </a:p>
          <a:p>
            <a:pPr marL="0" indent="0">
              <a:spcBef>
                <a:spcPts val="0"/>
              </a:spcBef>
              <a:buNone/>
            </a:pPr>
            <a:r>
              <a:rPr lang="en-US" sz="1200" dirty="0">
                <a:latin typeface="Courier New" pitchFamily="49" charset="0"/>
                <a:cs typeface="Courier New" pitchFamily="49" charset="0"/>
              </a:rPr>
              <a:t>type=friend</a:t>
            </a:r>
          </a:p>
          <a:p>
            <a:pPr marL="0" indent="0">
              <a:spcBef>
                <a:spcPts val="0"/>
              </a:spcBef>
              <a:buNone/>
            </a:pPr>
            <a:r>
              <a:rPr lang="en-US" sz="1200" dirty="0">
                <a:latin typeface="Courier New" pitchFamily="49" charset="0"/>
                <a:cs typeface="Courier New" pitchFamily="49" charset="0"/>
              </a:rPr>
              <a:t>host=10.11.121.2</a:t>
            </a:r>
          </a:p>
          <a:p>
            <a:pPr marL="0" indent="0">
              <a:spcBef>
                <a:spcPts val="0"/>
              </a:spcBef>
              <a:buNone/>
            </a:pPr>
            <a:r>
              <a:rPr lang="en-US" sz="1200" dirty="0" err="1">
                <a:latin typeface="Courier New" pitchFamily="49" charset="0"/>
                <a:cs typeface="Courier New" pitchFamily="49" charset="0"/>
              </a:rPr>
              <a:t>dtmfmode</a:t>
            </a:r>
            <a:r>
              <a:rPr lang="en-US" sz="1200" dirty="0">
                <a:latin typeface="Courier New" pitchFamily="49" charset="0"/>
                <a:cs typeface="Courier New" pitchFamily="49" charset="0"/>
              </a:rPr>
              <a:t>=rfc2833</a:t>
            </a:r>
          </a:p>
          <a:p>
            <a:pPr marL="0" indent="0">
              <a:spcBef>
                <a:spcPts val="0"/>
              </a:spcBef>
              <a:buNone/>
            </a:pPr>
            <a:r>
              <a:rPr lang="en-US" sz="1200" dirty="0" err="1">
                <a:latin typeface="Courier New" pitchFamily="49" charset="0"/>
                <a:cs typeface="Courier New" pitchFamily="49" charset="0"/>
              </a:rPr>
              <a:t>relaxdtmf</a:t>
            </a:r>
            <a:r>
              <a:rPr lang="en-US" sz="1200" dirty="0">
                <a:latin typeface="Courier New" pitchFamily="49" charset="0"/>
                <a:cs typeface="Courier New" pitchFamily="49" charset="0"/>
              </a:rPr>
              <a:t>=yes</a:t>
            </a:r>
          </a:p>
          <a:p>
            <a:pPr marL="0" indent="0">
              <a:spcBef>
                <a:spcPts val="0"/>
              </a:spcBef>
              <a:buNone/>
            </a:pPr>
            <a:r>
              <a:rPr lang="en-US" sz="1200" dirty="0" err="1">
                <a:latin typeface="Courier New" pitchFamily="49" charset="0"/>
                <a:cs typeface="Courier New" pitchFamily="49" charset="0"/>
              </a:rPr>
              <a:t>canreinvite</a:t>
            </a:r>
            <a:r>
              <a:rPr lang="en-US" sz="1200" dirty="0">
                <a:latin typeface="Courier New" pitchFamily="49" charset="0"/>
                <a:cs typeface="Courier New" pitchFamily="49" charset="0"/>
              </a:rPr>
              <a:t>=no</a:t>
            </a:r>
          </a:p>
          <a:p>
            <a:pPr marL="0" indent="0">
              <a:spcBef>
                <a:spcPts val="0"/>
              </a:spcBef>
              <a:buNone/>
            </a:pPr>
            <a:r>
              <a:rPr lang="en-US" sz="1200" dirty="0">
                <a:latin typeface="Courier New" pitchFamily="49" charset="0"/>
                <a:cs typeface="Courier New" pitchFamily="49" charset="0"/>
              </a:rPr>
              <a:t>insecure=</a:t>
            </a:r>
            <a:r>
              <a:rPr lang="en-US" sz="1200" dirty="0" err="1">
                <a:latin typeface="Courier New" pitchFamily="49" charset="0"/>
                <a:cs typeface="Courier New" pitchFamily="49" charset="0"/>
              </a:rPr>
              <a:t>port,invite</a:t>
            </a:r>
            <a:endParaRPr lang="en-US" sz="1200" dirty="0">
              <a:latin typeface="Courier New" pitchFamily="49" charset="0"/>
              <a:cs typeface="Courier New" pitchFamily="49" charset="0"/>
            </a:endParaRPr>
          </a:p>
          <a:p>
            <a:pPr marL="0" indent="0">
              <a:spcBef>
                <a:spcPts val="0"/>
              </a:spcBef>
              <a:buNone/>
            </a:pPr>
            <a:r>
              <a:rPr lang="en-US" sz="1200" dirty="0">
                <a:latin typeface="Courier New" pitchFamily="49" charset="0"/>
                <a:cs typeface="Courier New" pitchFamily="49" charset="0"/>
              </a:rPr>
              <a:t>context=</a:t>
            </a:r>
            <a:r>
              <a:rPr lang="en-US" sz="1200" dirty="0" err="1">
                <a:latin typeface="Courier New" pitchFamily="49" charset="0"/>
                <a:cs typeface="Courier New" pitchFamily="49" charset="0"/>
              </a:rPr>
              <a:t>cme</a:t>
            </a:r>
            <a:r>
              <a:rPr lang="en-US" sz="1200" dirty="0">
                <a:latin typeface="Courier New" pitchFamily="49" charset="0"/>
                <a:cs typeface="Courier New" pitchFamily="49" charset="0"/>
              </a:rPr>
              <a:t>-trunk</a:t>
            </a:r>
          </a:p>
          <a:p>
            <a:pPr marL="0" indent="0">
              <a:spcBef>
                <a:spcPts val="0"/>
              </a:spcBef>
              <a:buNone/>
            </a:pPr>
            <a:r>
              <a:rPr lang="en-US" sz="1200" dirty="0">
                <a:latin typeface="Courier New" pitchFamily="49" charset="0"/>
                <a:cs typeface="Courier New" pitchFamily="49" charset="0"/>
              </a:rPr>
              <a:t>quality=yes</a:t>
            </a:r>
          </a:p>
          <a:p>
            <a:pPr marL="0" indent="0">
              <a:spcBef>
                <a:spcPts val="0"/>
              </a:spcBef>
              <a:buNone/>
            </a:pPr>
            <a:r>
              <a:rPr lang="en-US" sz="1200" dirty="0" err="1">
                <a:latin typeface="Courier New" pitchFamily="49" charset="0"/>
                <a:cs typeface="Courier New" pitchFamily="49" charset="0"/>
              </a:rPr>
              <a:t>nat</a:t>
            </a:r>
            <a:r>
              <a:rPr lang="en-US" sz="1200" dirty="0">
                <a:latin typeface="Courier New" pitchFamily="49" charset="0"/>
                <a:cs typeface="Courier New" pitchFamily="49" charset="0"/>
              </a:rPr>
              <a:t>=yes</a:t>
            </a:r>
          </a:p>
          <a:p>
            <a:pPr marL="0" indent="0">
              <a:spcBef>
                <a:spcPts val="0"/>
              </a:spcBef>
              <a:buNone/>
            </a:pPr>
            <a:r>
              <a:rPr lang="en-US" sz="1200" dirty="0">
                <a:latin typeface="Courier New" pitchFamily="49" charset="0"/>
                <a:cs typeface="Courier New" pitchFamily="49" charset="0"/>
              </a:rPr>
              <a:t>Disallow=all</a:t>
            </a:r>
          </a:p>
          <a:p>
            <a:pPr marL="0" indent="0">
              <a:spcBef>
                <a:spcPts val="0"/>
              </a:spcBef>
              <a:buNone/>
            </a:pPr>
            <a:r>
              <a:rPr lang="en-US" sz="1200" dirty="0">
                <a:latin typeface="Courier New" pitchFamily="49" charset="0"/>
                <a:cs typeface="Courier New" pitchFamily="49" charset="0"/>
              </a:rPr>
              <a:t>Allow=</a:t>
            </a:r>
            <a:r>
              <a:rPr lang="en-US" sz="1200" dirty="0" err="1">
                <a:latin typeface="Courier New" pitchFamily="49" charset="0"/>
                <a:cs typeface="Courier New" pitchFamily="49" charset="0"/>
              </a:rPr>
              <a:t>ulaw</a:t>
            </a:r>
            <a:endParaRPr lang="en-US" sz="1200" dirty="0">
              <a:latin typeface="Courier New" pitchFamily="49" charset="0"/>
              <a:cs typeface="Courier New" pitchFamily="49" charset="0"/>
            </a:endParaRPr>
          </a:p>
          <a:p>
            <a:pPr marL="0" indent="0">
              <a:spcBef>
                <a:spcPts val="0"/>
              </a:spcBef>
              <a:buNone/>
            </a:pPr>
            <a:r>
              <a:rPr lang="en-US" sz="1200" dirty="0" smtClean="0">
                <a:latin typeface="Courier New" pitchFamily="49" charset="0"/>
                <a:cs typeface="Courier New" pitchFamily="49" charset="0"/>
              </a:rPr>
              <a:t>Allow=</a:t>
            </a:r>
            <a:r>
              <a:rPr lang="en-US" sz="1200" dirty="0" err="1" smtClean="0">
                <a:latin typeface="Courier New" pitchFamily="49" charset="0"/>
                <a:cs typeface="Courier New" pitchFamily="49" charset="0"/>
              </a:rPr>
              <a:t>alaw</a:t>
            </a:r>
            <a:endParaRPr lang="en-US" sz="1200" dirty="0" smtClean="0">
              <a:latin typeface="Courier New" pitchFamily="49" charset="0"/>
              <a:cs typeface="Courier New" pitchFamily="49" charset="0"/>
            </a:endParaRPr>
          </a:p>
          <a:p>
            <a:pPr marL="0" indent="0">
              <a:spcBef>
                <a:spcPts val="0"/>
              </a:spcBef>
              <a:buNone/>
            </a:pPr>
            <a:endParaRPr lang="en-US" sz="1200" dirty="0">
              <a:latin typeface="Courier New" pitchFamily="49" charset="0"/>
              <a:cs typeface="Courier New" pitchFamily="49" charset="0"/>
            </a:endParaRPr>
          </a:p>
        </p:txBody>
      </p:sp>
      <p:sp>
        <p:nvSpPr>
          <p:cNvPr id="5" name="Content Placeholder 2"/>
          <p:cNvSpPr txBox="1">
            <a:spLocks/>
          </p:cNvSpPr>
          <p:nvPr/>
        </p:nvSpPr>
        <p:spPr>
          <a:xfrm>
            <a:off x="6690436" y="4646017"/>
            <a:ext cx="3029409" cy="2215247"/>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spcBef>
                <a:spcPts val="0"/>
              </a:spcBef>
              <a:buNone/>
            </a:pPr>
            <a:r>
              <a:rPr lang="en-US" sz="1200" dirty="0" smtClean="0">
                <a:latin typeface="Courier New" pitchFamily="49" charset="0"/>
                <a:cs typeface="Courier New" pitchFamily="49" charset="0"/>
              </a:rPr>
              <a:t>[Router02]</a:t>
            </a:r>
            <a:endParaRPr lang="en-US" sz="1200" dirty="0">
              <a:latin typeface="Courier New" pitchFamily="49" charset="0"/>
              <a:cs typeface="Courier New" pitchFamily="49" charset="0"/>
            </a:endParaRPr>
          </a:p>
          <a:p>
            <a:pPr marL="0" indent="0">
              <a:spcBef>
                <a:spcPts val="0"/>
              </a:spcBef>
              <a:buNone/>
            </a:pPr>
            <a:r>
              <a:rPr lang="en-US" sz="1200" dirty="0">
                <a:latin typeface="Courier New" pitchFamily="49" charset="0"/>
                <a:cs typeface="Courier New" pitchFamily="49" charset="0"/>
              </a:rPr>
              <a:t>type=friend</a:t>
            </a:r>
          </a:p>
          <a:p>
            <a:pPr marL="0" indent="0">
              <a:spcBef>
                <a:spcPts val="0"/>
              </a:spcBef>
              <a:buNone/>
            </a:pPr>
            <a:r>
              <a:rPr lang="en-US" sz="1200" dirty="0" smtClean="0">
                <a:latin typeface="Courier New" pitchFamily="49" charset="0"/>
                <a:cs typeface="Courier New" pitchFamily="49" charset="0"/>
              </a:rPr>
              <a:t>host=10.11.121.6</a:t>
            </a:r>
            <a:endParaRPr lang="en-US" sz="1200" dirty="0">
              <a:latin typeface="Courier New" pitchFamily="49" charset="0"/>
              <a:cs typeface="Courier New" pitchFamily="49" charset="0"/>
            </a:endParaRPr>
          </a:p>
          <a:p>
            <a:pPr marL="0" indent="0">
              <a:spcBef>
                <a:spcPts val="0"/>
              </a:spcBef>
              <a:buNone/>
            </a:pPr>
            <a:r>
              <a:rPr lang="en-US" sz="1200" dirty="0" err="1">
                <a:latin typeface="Courier New" pitchFamily="49" charset="0"/>
                <a:cs typeface="Courier New" pitchFamily="49" charset="0"/>
              </a:rPr>
              <a:t>dtmfmode</a:t>
            </a:r>
            <a:r>
              <a:rPr lang="en-US" sz="1200" dirty="0">
                <a:latin typeface="Courier New" pitchFamily="49" charset="0"/>
                <a:cs typeface="Courier New" pitchFamily="49" charset="0"/>
              </a:rPr>
              <a:t>=rfc2833</a:t>
            </a:r>
          </a:p>
          <a:p>
            <a:pPr marL="0" indent="0">
              <a:spcBef>
                <a:spcPts val="0"/>
              </a:spcBef>
              <a:buNone/>
            </a:pPr>
            <a:r>
              <a:rPr lang="en-US" sz="1200" dirty="0" err="1">
                <a:latin typeface="Courier New" pitchFamily="49" charset="0"/>
                <a:cs typeface="Courier New" pitchFamily="49" charset="0"/>
              </a:rPr>
              <a:t>relaxdtmf</a:t>
            </a:r>
            <a:r>
              <a:rPr lang="en-US" sz="1200" dirty="0">
                <a:latin typeface="Courier New" pitchFamily="49" charset="0"/>
                <a:cs typeface="Courier New" pitchFamily="49" charset="0"/>
              </a:rPr>
              <a:t>=yes</a:t>
            </a:r>
          </a:p>
          <a:p>
            <a:pPr marL="0" indent="0">
              <a:spcBef>
                <a:spcPts val="0"/>
              </a:spcBef>
              <a:buNone/>
            </a:pPr>
            <a:r>
              <a:rPr lang="en-US" sz="1200" dirty="0" err="1">
                <a:latin typeface="Courier New" pitchFamily="49" charset="0"/>
                <a:cs typeface="Courier New" pitchFamily="49" charset="0"/>
              </a:rPr>
              <a:t>canreinvite</a:t>
            </a:r>
            <a:r>
              <a:rPr lang="en-US" sz="1200" dirty="0">
                <a:latin typeface="Courier New" pitchFamily="49" charset="0"/>
                <a:cs typeface="Courier New" pitchFamily="49" charset="0"/>
              </a:rPr>
              <a:t>=no</a:t>
            </a:r>
          </a:p>
          <a:p>
            <a:pPr marL="0" indent="0">
              <a:spcBef>
                <a:spcPts val="0"/>
              </a:spcBef>
              <a:buNone/>
            </a:pPr>
            <a:r>
              <a:rPr lang="en-US" sz="1200" dirty="0">
                <a:latin typeface="Courier New" pitchFamily="49" charset="0"/>
                <a:cs typeface="Courier New" pitchFamily="49" charset="0"/>
              </a:rPr>
              <a:t>insecure=</a:t>
            </a:r>
            <a:r>
              <a:rPr lang="en-US" sz="1200" dirty="0" err="1">
                <a:latin typeface="Courier New" pitchFamily="49" charset="0"/>
                <a:cs typeface="Courier New" pitchFamily="49" charset="0"/>
              </a:rPr>
              <a:t>port,invite</a:t>
            </a:r>
            <a:endParaRPr lang="en-US" sz="1200" dirty="0">
              <a:latin typeface="Courier New" pitchFamily="49" charset="0"/>
              <a:cs typeface="Courier New" pitchFamily="49" charset="0"/>
            </a:endParaRPr>
          </a:p>
          <a:p>
            <a:pPr marL="0" indent="0">
              <a:spcBef>
                <a:spcPts val="0"/>
              </a:spcBef>
              <a:buNone/>
            </a:pPr>
            <a:r>
              <a:rPr lang="en-US" sz="1200" dirty="0">
                <a:latin typeface="Courier New" pitchFamily="49" charset="0"/>
                <a:cs typeface="Courier New" pitchFamily="49" charset="0"/>
              </a:rPr>
              <a:t>context=</a:t>
            </a:r>
            <a:r>
              <a:rPr lang="en-US" sz="1200" dirty="0" err="1">
                <a:latin typeface="Courier New" pitchFamily="49" charset="0"/>
                <a:cs typeface="Courier New" pitchFamily="49" charset="0"/>
              </a:rPr>
              <a:t>cme</a:t>
            </a:r>
            <a:r>
              <a:rPr lang="en-US" sz="1200" dirty="0">
                <a:latin typeface="Courier New" pitchFamily="49" charset="0"/>
                <a:cs typeface="Courier New" pitchFamily="49" charset="0"/>
              </a:rPr>
              <a:t>-trunk</a:t>
            </a:r>
          </a:p>
          <a:p>
            <a:pPr marL="0" indent="0">
              <a:spcBef>
                <a:spcPts val="0"/>
              </a:spcBef>
              <a:buNone/>
            </a:pPr>
            <a:r>
              <a:rPr lang="en-US" sz="1200" dirty="0">
                <a:latin typeface="Courier New" pitchFamily="49" charset="0"/>
                <a:cs typeface="Courier New" pitchFamily="49" charset="0"/>
              </a:rPr>
              <a:t>quality=yes</a:t>
            </a:r>
          </a:p>
          <a:p>
            <a:pPr marL="0" indent="0">
              <a:spcBef>
                <a:spcPts val="0"/>
              </a:spcBef>
              <a:buNone/>
            </a:pPr>
            <a:r>
              <a:rPr lang="en-US" sz="1200" dirty="0" err="1">
                <a:latin typeface="Courier New" pitchFamily="49" charset="0"/>
                <a:cs typeface="Courier New" pitchFamily="49" charset="0"/>
              </a:rPr>
              <a:t>nat</a:t>
            </a:r>
            <a:r>
              <a:rPr lang="en-US" sz="1200" dirty="0">
                <a:latin typeface="Courier New" pitchFamily="49" charset="0"/>
                <a:cs typeface="Courier New" pitchFamily="49" charset="0"/>
              </a:rPr>
              <a:t>=yes</a:t>
            </a:r>
          </a:p>
          <a:p>
            <a:pPr marL="0" indent="0">
              <a:spcBef>
                <a:spcPts val="0"/>
              </a:spcBef>
              <a:buNone/>
            </a:pPr>
            <a:r>
              <a:rPr lang="en-US" sz="1200" dirty="0">
                <a:latin typeface="Courier New" pitchFamily="49" charset="0"/>
                <a:cs typeface="Courier New" pitchFamily="49" charset="0"/>
              </a:rPr>
              <a:t>Disallow=all</a:t>
            </a:r>
          </a:p>
          <a:p>
            <a:pPr marL="0" indent="0">
              <a:spcBef>
                <a:spcPts val="0"/>
              </a:spcBef>
              <a:buNone/>
            </a:pPr>
            <a:r>
              <a:rPr lang="en-US" sz="1200" dirty="0">
                <a:latin typeface="Courier New" pitchFamily="49" charset="0"/>
                <a:cs typeface="Courier New" pitchFamily="49" charset="0"/>
              </a:rPr>
              <a:t>Allow=</a:t>
            </a:r>
            <a:r>
              <a:rPr lang="en-US" sz="1200" dirty="0" err="1">
                <a:latin typeface="Courier New" pitchFamily="49" charset="0"/>
                <a:cs typeface="Courier New" pitchFamily="49" charset="0"/>
              </a:rPr>
              <a:t>ulaw</a:t>
            </a:r>
            <a:endParaRPr lang="en-US" sz="1200" dirty="0">
              <a:latin typeface="Courier New" pitchFamily="49" charset="0"/>
              <a:cs typeface="Courier New" pitchFamily="49" charset="0"/>
            </a:endParaRPr>
          </a:p>
          <a:p>
            <a:pPr marL="0" indent="0">
              <a:spcBef>
                <a:spcPts val="0"/>
              </a:spcBef>
              <a:buNone/>
            </a:pPr>
            <a:r>
              <a:rPr lang="en-US" sz="1200" dirty="0" smtClean="0">
                <a:latin typeface="Courier New" pitchFamily="49" charset="0"/>
                <a:cs typeface="Courier New" pitchFamily="49" charset="0"/>
              </a:rPr>
              <a:t>Allow=</a:t>
            </a:r>
            <a:r>
              <a:rPr lang="en-US" sz="1200" dirty="0" err="1" smtClean="0">
                <a:latin typeface="Courier New" pitchFamily="49" charset="0"/>
                <a:cs typeface="Courier New" pitchFamily="49" charset="0"/>
              </a:rPr>
              <a:t>alaw</a:t>
            </a:r>
            <a:endParaRPr lang="en-US" sz="1200" dirty="0" smtClean="0">
              <a:latin typeface="Courier New" pitchFamily="49" charset="0"/>
              <a:cs typeface="Courier New" pitchFamily="49" charset="0"/>
            </a:endParaRPr>
          </a:p>
        </p:txBody>
      </p:sp>
      <p:sp>
        <p:nvSpPr>
          <p:cNvPr id="6" name="Content Placeholder 2"/>
          <p:cNvSpPr txBox="1">
            <a:spLocks/>
          </p:cNvSpPr>
          <p:nvPr/>
        </p:nvSpPr>
        <p:spPr>
          <a:xfrm>
            <a:off x="504522" y="5410200"/>
            <a:ext cx="4778678" cy="885825"/>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50" dirty="0" smtClean="0"/>
              <a:t>Context “</a:t>
            </a:r>
            <a:r>
              <a:rPr lang="en-US" sz="1050" dirty="0" err="1" smtClean="0"/>
              <a:t>cme-trunk”actually</a:t>
            </a:r>
            <a:r>
              <a:rPr lang="en-US" sz="1050" dirty="0" smtClean="0"/>
              <a:t> allows the router peer configurations at </a:t>
            </a:r>
            <a:r>
              <a:rPr lang="en-US" sz="1050" dirty="0" err="1" smtClean="0"/>
              <a:t>sip.conf</a:t>
            </a:r>
            <a:r>
              <a:rPr lang="en-US" sz="1050" dirty="0" smtClean="0"/>
              <a:t> file. As for router01 information in </a:t>
            </a:r>
            <a:r>
              <a:rPr lang="en-US" sz="1050" dirty="0" err="1" smtClean="0"/>
              <a:t>sip.conf</a:t>
            </a:r>
            <a:r>
              <a:rPr lang="en-US" sz="1050" dirty="0" smtClean="0"/>
              <a:t> it gives informations for peering router like IP, codec etc. As when the dial pattern needed the use each other simultaneously. As for router01 dial pattern you can find that it is seeking Router01 name from </a:t>
            </a:r>
            <a:r>
              <a:rPr lang="en-US" sz="1050" dirty="0" err="1" smtClean="0"/>
              <a:t>sip.conf</a:t>
            </a:r>
            <a:endParaRPr lang="en-GB" sz="105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2725617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a:t>
            </a:r>
            <a:r>
              <a:rPr lang="en-US" dirty="0" smtClean="0"/>
              <a:t>Cisco Router Configuration</a:t>
            </a:r>
            <a:br>
              <a:rPr lang="en-US" dirty="0" smtClean="0"/>
            </a:br>
            <a:r>
              <a:rPr lang="en-US" dirty="0" smtClean="0"/>
              <a:t>			( Basic Configuration for voice )</a:t>
            </a:r>
            <a:endParaRPr lang="en-GB" dirty="0"/>
          </a:p>
        </p:txBody>
      </p:sp>
      <p:sp>
        <p:nvSpPr>
          <p:cNvPr id="3" name="Content Placeholder 2"/>
          <p:cNvSpPr>
            <a:spLocks noGrp="1"/>
          </p:cNvSpPr>
          <p:nvPr>
            <p:ph idx="1"/>
          </p:nvPr>
        </p:nvSpPr>
        <p:spPr>
          <a:xfrm>
            <a:off x="415620" y="1988293"/>
            <a:ext cx="10665463" cy="4800527"/>
          </a:xfrm>
        </p:spPr>
        <p:txBody>
          <a:bodyPr numCol="1">
            <a:noAutofit/>
          </a:bodyPr>
          <a:lstStyle/>
          <a:p>
            <a:pPr marL="0" indent="0">
              <a:spcBef>
                <a:spcPts val="0"/>
              </a:spcBef>
              <a:buNone/>
            </a:pPr>
            <a:r>
              <a:rPr lang="en-US" sz="800" dirty="0"/>
              <a:t>voice service </a:t>
            </a:r>
            <a:r>
              <a:rPr lang="en-US" sz="800" dirty="0" err="1" smtClean="0"/>
              <a:t>voip</a:t>
            </a:r>
            <a:r>
              <a:rPr lang="en-US" sz="800" dirty="0" smtClean="0"/>
              <a:t> // Declaring the voice service over which mode. In our case its IP.</a:t>
            </a:r>
            <a:endParaRPr lang="en-US" sz="800" dirty="0"/>
          </a:p>
          <a:p>
            <a:pPr marL="0" indent="0">
              <a:spcBef>
                <a:spcPts val="0"/>
              </a:spcBef>
              <a:buNone/>
            </a:pPr>
            <a:r>
              <a:rPr lang="en-US" sz="800" dirty="0"/>
              <a:t> allow-connections h323 to </a:t>
            </a:r>
            <a:r>
              <a:rPr lang="en-US" sz="800" dirty="0" smtClean="0"/>
              <a:t>h323</a:t>
            </a:r>
            <a:endParaRPr lang="en-US" sz="800" dirty="0"/>
          </a:p>
          <a:p>
            <a:pPr marL="0" indent="0">
              <a:spcBef>
                <a:spcPts val="0"/>
              </a:spcBef>
              <a:buNone/>
            </a:pPr>
            <a:r>
              <a:rPr lang="en-US" sz="800" dirty="0"/>
              <a:t> allow-connections h323 to </a:t>
            </a:r>
            <a:r>
              <a:rPr lang="en-US" sz="800" dirty="0" smtClean="0"/>
              <a:t>sip</a:t>
            </a:r>
            <a:endParaRPr lang="en-US" sz="800" dirty="0"/>
          </a:p>
          <a:p>
            <a:pPr marL="0" indent="0">
              <a:spcBef>
                <a:spcPts val="0"/>
              </a:spcBef>
              <a:buNone/>
            </a:pPr>
            <a:r>
              <a:rPr lang="en-US" sz="800" dirty="0"/>
              <a:t> allow-connections sip to </a:t>
            </a:r>
            <a:r>
              <a:rPr lang="en-US" sz="800" dirty="0" smtClean="0"/>
              <a:t>h323</a:t>
            </a:r>
            <a:endParaRPr lang="en-US" sz="800" dirty="0"/>
          </a:p>
          <a:p>
            <a:pPr marL="0" indent="0">
              <a:spcBef>
                <a:spcPts val="0"/>
              </a:spcBef>
              <a:buNone/>
            </a:pPr>
            <a:r>
              <a:rPr lang="en-US" sz="800" dirty="0"/>
              <a:t> allow-connections sip to </a:t>
            </a:r>
            <a:r>
              <a:rPr lang="en-US" sz="800" dirty="0" smtClean="0"/>
              <a:t>sip</a:t>
            </a:r>
            <a:endParaRPr lang="en-US" sz="800" dirty="0"/>
          </a:p>
          <a:p>
            <a:pPr marL="0" indent="0">
              <a:spcBef>
                <a:spcPts val="0"/>
              </a:spcBef>
              <a:buNone/>
            </a:pPr>
            <a:r>
              <a:rPr lang="en-US" sz="800" dirty="0"/>
              <a:t> supplementary-service h450.12 </a:t>
            </a:r>
            <a:r>
              <a:rPr lang="en-US" sz="800" dirty="0" smtClean="0"/>
              <a:t>advertise-only // </a:t>
            </a:r>
            <a:r>
              <a:rPr lang="en-GB" sz="800" dirty="0"/>
              <a:t>Common Information Additional Network Feature for H.323</a:t>
            </a:r>
            <a:endParaRPr lang="en-US" sz="800" dirty="0"/>
          </a:p>
          <a:p>
            <a:pPr marL="0" indent="0">
              <a:spcBef>
                <a:spcPts val="0"/>
              </a:spcBef>
              <a:buNone/>
            </a:pPr>
            <a:r>
              <a:rPr lang="en-US" sz="800" dirty="0"/>
              <a:t> fax protocol t38 </a:t>
            </a:r>
            <a:r>
              <a:rPr lang="en-US" sz="800" dirty="0" err="1"/>
              <a:t>ls</a:t>
            </a:r>
            <a:r>
              <a:rPr lang="en-US" sz="800" dirty="0"/>
              <a:t>-redundancy 0 </a:t>
            </a:r>
            <a:r>
              <a:rPr lang="en-US" sz="800" dirty="0" err="1"/>
              <a:t>hs</a:t>
            </a:r>
            <a:r>
              <a:rPr lang="en-US" sz="800" dirty="0"/>
              <a:t>-redundancy 0 fallback pass-through </a:t>
            </a:r>
            <a:r>
              <a:rPr lang="en-US" sz="800" dirty="0" smtClean="0"/>
              <a:t>g711ulaw // Declaring fax protocol enabling low and high signal and giving option if fax protocol not available to go through an audio codec</a:t>
            </a:r>
            <a:endParaRPr lang="en-US" sz="800" dirty="0"/>
          </a:p>
          <a:p>
            <a:pPr marL="0" indent="0">
              <a:spcBef>
                <a:spcPts val="0"/>
              </a:spcBef>
              <a:buNone/>
            </a:pPr>
            <a:r>
              <a:rPr lang="en-US" sz="800" dirty="0"/>
              <a:t> </a:t>
            </a:r>
            <a:r>
              <a:rPr lang="en-US" sz="800" dirty="0" smtClean="0"/>
              <a:t>sip // sip configuration</a:t>
            </a:r>
            <a:endParaRPr lang="en-US" sz="800" dirty="0"/>
          </a:p>
          <a:p>
            <a:pPr marL="0" indent="0">
              <a:spcBef>
                <a:spcPts val="0"/>
              </a:spcBef>
              <a:buNone/>
            </a:pPr>
            <a:r>
              <a:rPr lang="en-US" sz="800" dirty="0"/>
              <a:t>  rel1xx disable // </a:t>
            </a:r>
            <a:r>
              <a:rPr lang="en-US" sz="800" dirty="0" smtClean="0"/>
              <a:t>Reliable </a:t>
            </a:r>
            <a:r>
              <a:rPr lang="en-US" sz="800" dirty="0"/>
              <a:t>provisional response </a:t>
            </a:r>
            <a:r>
              <a:rPr lang="en-US" sz="800" dirty="0" smtClean="0"/>
              <a:t>support disabled to stop error code</a:t>
            </a:r>
            <a:endParaRPr lang="en-US" sz="800" dirty="0"/>
          </a:p>
          <a:p>
            <a:pPr marL="0" indent="0">
              <a:spcBef>
                <a:spcPts val="0"/>
              </a:spcBef>
              <a:buNone/>
            </a:pPr>
            <a:r>
              <a:rPr lang="en-US" sz="800" dirty="0"/>
              <a:t>  registrar server expires max 1200 min </a:t>
            </a:r>
            <a:r>
              <a:rPr lang="en-US" sz="800" dirty="0" smtClean="0"/>
              <a:t>60 // Enabling SIP registry server and mentioning its expire time</a:t>
            </a:r>
            <a:endParaRPr lang="en-US" sz="800" dirty="0"/>
          </a:p>
          <a:p>
            <a:pPr marL="0" indent="0">
              <a:spcBef>
                <a:spcPts val="0"/>
              </a:spcBef>
              <a:buNone/>
            </a:pPr>
            <a:r>
              <a:rPr lang="en-US" sz="800" dirty="0"/>
              <a:t>!</a:t>
            </a:r>
          </a:p>
          <a:p>
            <a:pPr marL="0" indent="0">
              <a:spcBef>
                <a:spcPts val="0"/>
              </a:spcBef>
              <a:buNone/>
            </a:pPr>
            <a:r>
              <a:rPr lang="en-US" sz="800" dirty="0"/>
              <a:t>voice class codec </a:t>
            </a:r>
            <a:r>
              <a:rPr lang="en-US" sz="800" dirty="0" smtClean="0"/>
              <a:t>1 // declaring a codec group tag</a:t>
            </a:r>
            <a:endParaRPr lang="en-US" sz="800" dirty="0"/>
          </a:p>
          <a:p>
            <a:pPr marL="0" indent="0">
              <a:spcBef>
                <a:spcPts val="0"/>
              </a:spcBef>
              <a:buNone/>
            </a:pPr>
            <a:r>
              <a:rPr lang="en-US" sz="800" dirty="0"/>
              <a:t> codec preference 1 </a:t>
            </a:r>
            <a:r>
              <a:rPr lang="en-US" sz="800" dirty="0" smtClean="0"/>
              <a:t>g711ulaw</a:t>
            </a:r>
            <a:endParaRPr lang="en-US" sz="800" dirty="0"/>
          </a:p>
          <a:p>
            <a:pPr marL="0" indent="0">
              <a:spcBef>
                <a:spcPts val="0"/>
              </a:spcBef>
              <a:buNone/>
            </a:pPr>
            <a:r>
              <a:rPr lang="en-US" sz="800" dirty="0"/>
              <a:t> codec preference 2 </a:t>
            </a:r>
            <a:r>
              <a:rPr lang="en-US" sz="800" dirty="0" smtClean="0"/>
              <a:t>g711alaw</a:t>
            </a:r>
          </a:p>
          <a:p>
            <a:pPr marL="0" indent="0">
              <a:spcBef>
                <a:spcPts val="0"/>
              </a:spcBef>
              <a:buNone/>
            </a:pPr>
            <a:r>
              <a:rPr lang="en-US" sz="800" dirty="0" smtClean="0"/>
              <a:t>!</a:t>
            </a:r>
            <a:endParaRPr lang="en-US" sz="800" dirty="0"/>
          </a:p>
          <a:p>
            <a:pPr marL="0" indent="0">
              <a:spcBef>
                <a:spcPts val="0"/>
              </a:spcBef>
              <a:buNone/>
            </a:pPr>
            <a:r>
              <a:rPr lang="en-US" sz="800" dirty="0"/>
              <a:t>voice register </a:t>
            </a:r>
            <a:r>
              <a:rPr lang="en-US" sz="800" dirty="0" smtClean="0"/>
              <a:t>global // Global registry information declaration</a:t>
            </a:r>
            <a:endParaRPr lang="en-US" sz="800" dirty="0"/>
          </a:p>
          <a:p>
            <a:pPr marL="0" indent="0">
              <a:spcBef>
                <a:spcPts val="0"/>
              </a:spcBef>
              <a:buNone/>
            </a:pPr>
            <a:r>
              <a:rPr lang="en-US" sz="800" dirty="0"/>
              <a:t> mode </a:t>
            </a:r>
            <a:r>
              <a:rPr lang="en-US" sz="800" dirty="0" err="1" smtClean="0"/>
              <a:t>cme</a:t>
            </a:r>
            <a:r>
              <a:rPr lang="en-US" sz="800" dirty="0" smtClean="0"/>
              <a:t> // mode defining to CME of Cisco</a:t>
            </a:r>
            <a:endParaRPr lang="en-US" sz="800" dirty="0"/>
          </a:p>
          <a:p>
            <a:pPr marL="0" indent="0">
              <a:spcBef>
                <a:spcPts val="0"/>
              </a:spcBef>
              <a:buNone/>
            </a:pPr>
            <a:r>
              <a:rPr lang="en-US" sz="800" dirty="0"/>
              <a:t> source-address </a:t>
            </a:r>
            <a:r>
              <a:rPr lang="en-US" sz="800" dirty="0" smtClean="0"/>
              <a:t>10.11.121.2 </a:t>
            </a:r>
            <a:r>
              <a:rPr lang="en-US" sz="800" dirty="0"/>
              <a:t>port </a:t>
            </a:r>
            <a:r>
              <a:rPr lang="en-US" sz="800" dirty="0" smtClean="0"/>
              <a:t>5060 // Defining a registry server IP and port</a:t>
            </a:r>
            <a:endParaRPr lang="en-US" sz="800" dirty="0"/>
          </a:p>
          <a:p>
            <a:pPr marL="0" indent="0">
              <a:spcBef>
                <a:spcPts val="0"/>
              </a:spcBef>
              <a:buNone/>
            </a:pPr>
            <a:r>
              <a:rPr lang="en-US" sz="800" dirty="0"/>
              <a:t> max-</a:t>
            </a:r>
            <a:r>
              <a:rPr lang="en-US" sz="800" dirty="0" err="1"/>
              <a:t>dn</a:t>
            </a:r>
            <a:r>
              <a:rPr lang="en-US" sz="800" dirty="0"/>
              <a:t> </a:t>
            </a:r>
            <a:r>
              <a:rPr lang="en-US" sz="800" dirty="0" smtClean="0"/>
              <a:t>10 // maximum dial no defining</a:t>
            </a:r>
            <a:endParaRPr lang="en-US" sz="800" dirty="0"/>
          </a:p>
          <a:p>
            <a:pPr marL="0" indent="0">
              <a:spcBef>
                <a:spcPts val="0"/>
              </a:spcBef>
              <a:buNone/>
            </a:pPr>
            <a:r>
              <a:rPr lang="en-US" sz="800" dirty="0"/>
              <a:t> max-pool </a:t>
            </a:r>
            <a:r>
              <a:rPr lang="en-US" sz="800" dirty="0" smtClean="0"/>
              <a:t>10 // maximum pool defining</a:t>
            </a:r>
            <a:endParaRPr lang="en-US" sz="800" dirty="0"/>
          </a:p>
          <a:p>
            <a:pPr marL="0" indent="0">
              <a:spcBef>
                <a:spcPts val="0"/>
              </a:spcBef>
              <a:buNone/>
            </a:pPr>
            <a:r>
              <a:rPr lang="en-US" sz="800" dirty="0"/>
              <a:t> </a:t>
            </a:r>
            <a:r>
              <a:rPr lang="en-US" sz="800" dirty="0" err="1"/>
              <a:t>tftp</a:t>
            </a:r>
            <a:r>
              <a:rPr lang="en-US" sz="800" dirty="0"/>
              <a:t>-path flash</a:t>
            </a:r>
            <a:r>
              <a:rPr lang="en-US" sz="800" dirty="0" smtClean="0"/>
              <a:t>: // configuration loaded from flash with </a:t>
            </a:r>
            <a:r>
              <a:rPr lang="en-US" sz="800" dirty="0" err="1" smtClean="0"/>
              <a:t>tftp</a:t>
            </a:r>
            <a:endParaRPr lang="en-US" sz="800" dirty="0"/>
          </a:p>
          <a:p>
            <a:pPr marL="0" indent="0">
              <a:spcBef>
                <a:spcPts val="0"/>
              </a:spcBef>
              <a:buNone/>
            </a:pPr>
            <a:r>
              <a:rPr lang="en-US" sz="800" dirty="0"/>
              <a:t> create profile sync </a:t>
            </a:r>
            <a:r>
              <a:rPr lang="en-US" sz="800" dirty="0" smtClean="0"/>
              <a:t>0004028852090405 // Creating profile for IP phones</a:t>
            </a:r>
            <a:endParaRPr lang="en-US" sz="800" dirty="0"/>
          </a:p>
          <a:p>
            <a:pPr marL="0" indent="0">
              <a:spcBef>
                <a:spcPts val="0"/>
              </a:spcBef>
              <a:buNone/>
            </a:pPr>
            <a:r>
              <a:rPr lang="en-US" sz="800" dirty="0" smtClean="0"/>
              <a:t>!</a:t>
            </a:r>
            <a:endParaRPr lang="en-GB" sz="800" dirty="0"/>
          </a:p>
          <a:p>
            <a:pPr marL="0" indent="0">
              <a:spcBef>
                <a:spcPts val="0"/>
              </a:spcBef>
              <a:buNone/>
            </a:pPr>
            <a:r>
              <a:rPr lang="en-GB" sz="800" dirty="0" err="1"/>
              <a:t>ccm</a:t>
            </a:r>
            <a:r>
              <a:rPr lang="en-GB" sz="800" dirty="0"/>
              <a:t>-manager application redundant port </a:t>
            </a:r>
            <a:r>
              <a:rPr lang="en-GB" sz="800" dirty="0" smtClean="0"/>
              <a:t>5060 // Call manager application redundant port declaration</a:t>
            </a:r>
            <a:endParaRPr lang="en-GB" sz="800" dirty="0"/>
          </a:p>
          <a:p>
            <a:pPr marL="0" indent="0">
              <a:spcBef>
                <a:spcPts val="0"/>
              </a:spcBef>
              <a:buNone/>
            </a:pPr>
            <a:r>
              <a:rPr lang="en-GB" sz="800" dirty="0" smtClean="0"/>
              <a:t>!</a:t>
            </a:r>
            <a:endParaRPr lang="en-GB" sz="800" dirty="0"/>
          </a:p>
          <a:p>
            <a:pPr marL="0" indent="0">
              <a:spcBef>
                <a:spcPts val="0"/>
              </a:spcBef>
              <a:buNone/>
            </a:pPr>
            <a:r>
              <a:rPr lang="en-GB" sz="800" dirty="0" err="1"/>
              <a:t>dspfarm</a:t>
            </a:r>
            <a:r>
              <a:rPr lang="en-GB" sz="800" dirty="0"/>
              <a:t> profile 1 transcode </a:t>
            </a:r>
            <a:r>
              <a:rPr lang="en-GB" sz="800" dirty="0" smtClean="0"/>
              <a:t>universal // Digital Signal Processor (DSP) profile for codec transformation for IP to IP media gateway</a:t>
            </a:r>
            <a:endParaRPr lang="en-GB" sz="800" dirty="0"/>
          </a:p>
          <a:p>
            <a:pPr marL="0" indent="0">
              <a:spcBef>
                <a:spcPts val="0"/>
              </a:spcBef>
              <a:buNone/>
            </a:pPr>
            <a:r>
              <a:rPr lang="en-GB" sz="800" dirty="0"/>
              <a:t> description Transcoding</a:t>
            </a:r>
          </a:p>
          <a:p>
            <a:pPr marL="0" indent="0">
              <a:spcBef>
                <a:spcPts val="0"/>
              </a:spcBef>
              <a:buNone/>
            </a:pPr>
            <a:r>
              <a:rPr lang="en-GB" sz="800" dirty="0"/>
              <a:t> codec g711ulaw</a:t>
            </a:r>
          </a:p>
          <a:p>
            <a:pPr marL="0" indent="0">
              <a:spcBef>
                <a:spcPts val="0"/>
              </a:spcBef>
              <a:buNone/>
            </a:pPr>
            <a:r>
              <a:rPr lang="en-GB" sz="800" dirty="0"/>
              <a:t> codec g711alaw</a:t>
            </a:r>
          </a:p>
          <a:p>
            <a:pPr marL="0" indent="0">
              <a:spcBef>
                <a:spcPts val="0"/>
              </a:spcBef>
              <a:buNone/>
            </a:pPr>
            <a:r>
              <a:rPr lang="en-GB" sz="800" dirty="0"/>
              <a:t> maximum sessions 5</a:t>
            </a:r>
          </a:p>
          <a:p>
            <a:pPr marL="0" indent="0">
              <a:spcBef>
                <a:spcPts val="0"/>
              </a:spcBef>
              <a:buNone/>
            </a:pPr>
            <a:r>
              <a:rPr lang="en-GB" sz="800" dirty="0"/>
              <a:t> associate application </a:t>
            </a:r>
            <a:r>
              <a:rPr lang="en-GB" sz="800" dirty="0" smtClean="0"/>
              <a:t>SCCP</a:t>
            </a:r>
            <a:endParaRPr lang="en-GB" sz="800" dirty="0"/>
          </a:p>
          <a:p>
            <a:pPr marL="0" indent="0">
              <a:spcBef>
                <a:spcPts val="0"/>
              </a:spcBef>
              <a:buNone/>
            </a:pPr>
            <a:r>
              <a:rPr lang="en-GB" sz="800" dirty="0" smtClean="0"/>
              <a:t>!</a:t>
            </a:r>
            <a:endParaRPr lang="en-GB" sz="800" dirty="0"/>
          </a:p>
          <a:p>
            <a:pPr marL="0" indent="0">
              <a:spcBef>
                <a:spcPts val="0"/>
              </a:spcBef>
              <a:buNone/>
            </a:pPr>
            <a:r>
              <a:rPr lang="en-GB" sz="800" dirty="0" smtClean="0"/>
              <a:t>sip-</a:t>
            </a:r>
            <a:r>
              <a:rPr lang="en-GB" sz="800" dirty="0" err="1" smtClean="0"/>
              <a:t>ua</a:t>
            </a:r>
            <a:r>
              <a:rPr lang="en-GB" sz="800" dirty="0" smtClean="0"/>
              <a:t> // SIP user agent informations</a:t>
            </a:r>
            <a:endParaRPr lang="en-GB" sz="800" dirty="0"/>
          </a:p>
          <a:p>
            <a:pPr marL="0" indent="0">
              <a:spcBef>
                <a:spcPts val="0"/>
              </a:spcBef>
              <a:buNone/>
            </a:pPr>
            <a:r>
              <a:rPr lang="en-GB" sz="800" dirty="0"/>
              <a:t> registrar </a:t>
            </a:r>
            <a:r>
              <a:rPr lang="en-GB" sz="800" dirty="0" smtClean="0"/>
              <a:t>ipv4:10.11.121.2 </a:t>
            </a:r>
            <a:r>
              <a:rPr lang="en-GB" sz="800" dirty="0"/>
              <a:t>expires 3600</a:t>
            </a:r>
          </a:p>
          <a:p>
            <a:pPr marL="0" indent="0">
              <a:spcBef>
                <a:spcPts val="0"/>
              </a:spcBef>
              <a:buNone/>
            </a:pPr>
            <a:r>
              <a:rPr lang="en-GB" sz="800" dirty="0"/>
              <a:t> sip-server </a:t>
            </a:r>
            <a:r>
              <a:rPr lang="en-GB" sz="800" dirty="0" smtClean="0"/>
              <a:t>ipv4:10.11.121.2</a:t>
            </a:r>
            <a:endParaRPr lang="en-GB" sz="800" dirty="0"/>
          </a:p>
          <a:p>
            <a:pPr marL="0" indent="0">
              <a:spcBef>
                <a:spcPts val="0"/>
              </a:spcBef>
              <a:buNone/>
            </a:pPr>
            <a:r>
              <a:rPr lang="en-GB" sz="800" dirty="0" smtClean="0"/>
              <a:t>!</a:t>
            </a:r>
            <a:endParaRPr lang="en-GB" sz="800" dirty="0"/>
          </a:p>
          <a:p>
            <a:pPr marL="0" indent="0">
              <a:spcBef>
                <a:spcPts val="0"/>
              </a:spcBef>
              <a:buNone/>
            </a:pPr>
            <a:r>
              <a:rPr lang="en-GB" sz="800" dirty="0" smtClean="0"/>
              <a:t>telephony-service // CUCME configuration for router</a:t>
            </a:r>
            <a:endParaRPr lang="en-GB" sz="800" dirty="0"/>
          </a:p>
          <a:p>
            <a:pPr marL="0" indent="0">
              <a:spcBef>
                <a:spcPts val="0"/>
              </a:spcBef>
              <a:buNone/>
            </a:pPr>
            <a:r>
              <a:rPr lang="en-GB" sz="800" dirty="0"/>
              <a:t> max-</a:t>
            </a:r>
            <a:r>
              <a:rPr lang="en-GB" sz="800" dirty="0" err="1"/>
              <a:t>ephones</a:t>
            </a:r>
            <a:r>
              <a:rPr lang="en-GB" sz="800" dirty="0"/>
              <a:t> 10</a:t>
            </a:r>
          </a:p>
          <a:p>
            <a:pPr marL="0" indent="0">
              <a:spcBef>
                <a:spcPts val="0"/>
              </a:spcBef>
              <a:buNone/>
            </a:pPr>
            <a:r>
              <a:rPr lang="en-GB" sz="800" dirty="0"/>
              <a:t> max-</a:t>
            </a:r>
            <a:r>
              <a:rPr lang="en-GB" sz="800" dirty="0" err="1"/>
              <a:t>dn</a:t>
            </a:r>
            <a:r>
              <a:rPr lang="en-GB" sz="800" dirty="0"/>
              <a:t> 10</a:t>
            </a:r>
          </a:p>
          <a:p>
            <a:pPr marL="0" indent="0">
              <a:spcBef>
                <a:spcPts val="0"/>
              </a:spcBef>
              <a:buNone/>
            </a:pPr>
            <a:r>
              <a:rPr lang="en-GB" sz="800" dirty="0"/>
              <a:t> system message </a:t>
            </a:r>
            <a:r>
              <a:rPr lang="en-GB" sz="800" dirty="0" smtClean="0"/>
              <a:t>#Router01#</a:t>
            </a:r>
            <a:endParaRPr lang="en-GB" sz="800" dirty="0"/>
          </a:p>
          <a:p>
            <a:pPr marL="0" indent="0">
              <a:spcBef>
                <a:spcPts val="0"/>
              </a:spcBef>
              <a:buNone/>
            </a:pPr>
            <a:r>
              <a:rPr lang="en-GB" sz="800" dirty="0"/>
              <a:t> time-zone 21</a:t>
            </a:r>
          </a:p>
          <a:p>
            <a:pPr marL="0" indent="0">
              <a:spcBef>
                <a:spcPts val="0"/>
              </a:spcBef>
              <a:buNone/>
            </a:pPr>
            <a:r>
              <a:rPr lang="en-GB" sz="800" dirty="0"/>
              <a:t> max-conferences 8 gain -6</a:t>
            </a:r>
          </a:p>
          <a:p>
            <a:pPr marL="0" indent="0">
              <a:spcBef>
                <a:spcPts val="0"/>
              </a:spcBef>
              <a:buNone/>
            </a:pPr>
            <a:r>
              <a:rPr lang="en-GB" sz="800" dirty="0"/>
              <a:t> transfer-system full-consult</a:t>
            </a:r>
          </a:p>
          <a:p>
            <a:pPr marL="0" indent="0">
              <a:spcBef>
                <a:spcPts val="0"/>
              </a:spcBef>
              <a:buNone/>
            </a:pPr>
            <a:r>
              <a:rPr lang="en-GB" sz="800" dirty="0"/>
              <a: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25551770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CASE STUDY: </a:t>
            </a:r>
            <a:r>
              <a:rPr lang="en-US" dirty="0" smtClean="0"/>
              <a:t>Cisco Router Configuration</a:t>
            </a:r>
            <a:br>
              <a:rPr lang="en-US" dirty="0" smtClean="0"/>
            </a:br>
            <a:r>
              <a:rPr lang="en-US" dirty="0" smtClean="0"/>
              <a:t>( Registering IP Phone / Pots Phone / Voice peer )</a:t>
            </a:r>
            <a:endParaRPr lang="en-GB" dirty="0"/>
          </a:p>
        </p:txBody>
      </p:sp>
      <p:sp>
        <p:nvSpPr>
          <p:cNvPr id="3" name="Content Placeholder 2"/>
          <p:cNvSpPr>
            <a:spLocks noGrp="1"/>
          </p:cNvSpPr>
          <p:nvPr>
            <p:ph idx="1"/>
          </p:nvPr>
        </p:nvSpPr>
        <p:spPr>
          <a:xfrm>
            <a:off x="415620" y="1985283"/>
            <a:ext cx="10665463" cy="4800527"/>
          </a:xfrm>
        </p:spPr>
        <p:txBody>
          <a:bodyPr numCol="1">
            <a:noAutofit/>
          </a:bodyPr>
          <a:lstStyle/>
          <a:p>
            <a:pPr marL="0" indent="0">
              <a:spcBef>
                <a:spcPts val="0"/>
              </a:spcBef>
              <a:buNone/>
            </a:pPr>
            <a:r>
              <a:rPr lang="en-GB" sz="1000" dirty="0" smtClean="0"/>
              <a:t>voice </a:t>
            </a:r>
            <a:r>
              <a:rPr lang="en-GB" sz="1000" dirty="0"/>
              <a:t>register </a:t>
            </a:r>
            <a:r>
              <a:rPr lang="en-GB" sz="1000" dirty="0" err="1"/>
              <a:t>dn</a:t>
            </a:r>
            <a:r>
              <a:rPr lang="en-GB" sz="1000" dirty="0"/>
              <a:t>  </a:t>
            </a:r>
            <a:r>
              <a:rPr lang="en-GB" sz="1000" dirty="0" smtClean="0"/>
              <a:t>1 // Dial number declaration</a:t>
            </a:r>
            <a:endParaRPr lang="en-GB" sz="1000" dirty="0"/>
          </a:p>
          <a:p>
            <a:pPr marL="0" indent="0">
              <a:spcBef>
                <a:spcPts val="0"/>
              </a:spcBef>
              <a:buNone/>
            </a:pPr>
            <a:r>
              <a:rPr lang="en-GB" sz="1000" dirty="0"/>
              <a:t> number </a:t>
            </a:r>
            <a:r>
              <a:rPr lang="en-GB" sz="1000" dirty="0" smtClean="0"/>
              <a:t>2001</a:t>
            </a:r>
            <a:endParaRPr lang="en-GB" sz="1000" dirty="0"/>
          </a:p>
          <a:p>
            <a:pPr marL="0" indent="0">
              <a:spcBef>
                <a:spcPts val="0"/>
              </a:spcBef>
              <a:buNone/>
            </a:pPr>
            <a:r>
              <a:rPr lang="en-GB" sz="1000" dirty="0"/>
              <a:t> allow watch</a:t>
            </a:r>
          </a:p>
          <a:p>
            <a:pPr marL="0" indent="0">
              <a:spcBef>
                <a:spcPts val="0"/>
              </a:spcBef>
              <a:buNone/>
            </a:pPr>
            <a:r>
              <a:rPr lang="en-GB" sz="1000" dirty="0"/>
              <a:t> name </a:t>
            </a:r>
            <a:r>
              <a:rPr lang="en-GB" sz="1000" dirty="0" smtClean="0"/>
              <a:t>2001</a:t>
            </a:r>
            <a:endParaRPr lang="en-GB" sz="1000" dirty="0"/>
          </a:p>
          <a:p>
            <a:pPr marL="0" indent="0">
              <a:spcBef>
                <a:spcPts val="0"/>
              </a:spcBef>
              <a:buNone/>
            </a:pPr>
            <a:r>
              <a:rPr lang="en-GB" sz="1000" dirty="0" smtClean="0"/>
              <a:t>!</a:t>
            </a:r>
          </a:p>
          <a:p>
            <a:pPr marL="0" indent="0">
              <a:spcBef>
                <a:spcPts val="0"/>
              </a:spcBef>
              <a:buNone/>
            </a:pPr>
            <a:r>
              <a:rPr lang="en-GB" sz="1000" dirty="0"/>
              <a:t>voice register pool  </a:t>
            </a:r>
            <a:r>
              <a:rPr lang="en-GB" sz="1000" dirty="0" smtClean="0"/>
              <a:t>1 // Pool profile information for the number</a:t>
            </a:r>
            <a:endParaRPr lang="en-GB" sz="1000" dirty="0"/>
          </a:p>
          <a:p>
            <a:pPr marL="0" indent="0">
              <a:spcBef>
                <a:spcPts val="0"/>
              </a:spcBef>
              <a:buNone/>
            </a:pPr>
            <a:r>
              <a:rPr lang="en-GB" sz="1000" dirty="0"/>
              <a:t> id mac 0030.4F7B.E3F9</a:t>
            </a:r>
          </a:p>
          <a:p>
            <a:pPr marL="0" indent="0">
              <a:spcBef>
                <a:spcPts val="0"/>
              </a:spcBef>
              <a:buNone/>
            </a:pPr>
            <a:r>
              <a:rPr lang="en-GB" sz="1000" dirty="0"/>
              <a:t> number 1 </a:t>
            </a:r>
            <a:r>
              <a:rPr lang="en-GB" sz="1000" dirty="0" err="1"/>
              <a:t>dn</a:t>
            </a:r>
            <a:r>
              <a:rPr lang="en-GB" sz="1000" dirty="0"/>
              <a:t> 1</a:t>
            </a:r>
          </a:p>
          <a:p>
            <a:pPr marL="0" indent="0">
              <a:spcBef>
                <a:spcPts val="0"/>
              </a:spcBef>
              <a:buNone/>
            </a:pPr>
            <a:r>
              <a:rPr lang="en-GB" sz="1000" dirty="0"/>
              <a:t> </a:t>
            </a:r>
            <a:r>
              <a:rPr lang="en-GB" sz="1000" dirty="0" err="1"/>
              <a:t>dtmf</a:t>
            </a:r>
            <a:r>
              <a:rPr lang="en-GB" sz="1000" dirty="0"/>
              <a:t>-relay sip-notify</a:t>
            </a:r>
          </a:p>
          <a:p>
            <a:pPr marL="0" indent="0">
              <a:spcBef>
                <a:spcPts val="0"/>
              </a:spcBef>
              <a:buNone/>
            </a:pPr>
            <a:r>
              <a:rPr lang="en-GB" sz="1000" dirty="0"/>
              <a:t> username </a:t>
            </a:r>
            <a:r>
              <a:rPr lang="en-GB" sz="1000" dirty="0" smtClean="0"/>
              <a:t>2001 </a:t>
            </a:r>
            <a:r>
              <a:rPr lang="en-GB" sz="1000" dirty="0"/>
              <a:t>password </a:t>
            </a:r>
            <a:r>
              <a:rPr lang="en-GB" sz="1000" dirty="0" smtClean="0"/>
              <a:t>123456</a:t>
            </a:r>
            <a:endParaRPr lang="en-GB" sz="1000" dirty="0"/>
          </a:p>
          <a:p>
            <a:pPr marL="0" indent="0">
              <a:spcBef>
                <a:spcPts val="0"/>
              </a:spcBef>
              <a:buNone/>
            </a:pPr>
            <a:r>
              <a:rPr lang="en-GB" sz="1000" dirty="0"/>
              <a:t> codec g711ulaw</a:t>
            </a:r>
          </a:p>
          <a:p>
            <a:pPr marL="0" indent="0">
              <a:spcBef>
                <a:spcPts val="0"/>
              </a:spcBef>
              <a:buNone/>
            </a:pPr>
            <a:r>
              <a:rPr lang="en-GB" sz="1000" dirty="0"/>
              <a:t> no </a:t>
            </a:r>
            <a:r>
              <a:rPr lang="en-GB" sz="1000" dirty="0" err="1" smtClean="0"/>
              <a:t>vad</a:t>
            </a:r>
            <a:endParaRPr lang="en-US" sz="1000" dirty="0" smtClean="0"/>
          </a:p>
          <a:p>
            <a:pPr marL="0" indent="0">
              <a:spcBef>
                <a:spcPts val="0"/>
              </a:spcBef>
              <a:buNone/>
            </a:pPr>
            <a:r>
              <a:rPr lang="en-US" sz="1000" dirty="0"/>
              <a:t>!</a:t>
            </a:r>
            <a:endParaRPr lang="en-GB" sz="1000" dirty="0" smtClean="0"/>
          </a:p>
          <a:p>
            <a:pPr marL="0" indent="0">
              <a:spcBef>
                <a:spcPts val="0"/>
              </a:spcBef>
              <a:buNone/>
            </a:pPr>
            <a:r>
              <a:rPr lang="en-GB" sz="1000" dirty="0"/>
              <a:t>dial-peer voice </a:t>
            </a:r>
            <a:r>
              <a:rPr lang="en-GB" sz="1000" dirty="0" smtClean="0"/>
              <a:t>1 pots // POTS number declaration</a:t>
            </a:r>
            <a:endParaRPr lang="en-GB" sz="1000" dirty="0"/>
          </a:p>
          <a:p>
            <a:pPr marL="0" indent="0">
              <a:spcBef>
                <a:spcPts val="0"/>
              </a:spcBef>
              <a:buNone/>
            </a:pPr>
            <a:r>
              <a:rPr lang="en-GB" sz="1000" dirty="0"/>
              <a:t> destination-pattern </a:t>
            </a:r>
            <a:r>
              <a:rPr lang="en-GB" sz="1000" dirty="0" smtClean="0"/>
              <a:t>2002</a:t>
            </a:r>
            <a:endParaRPr lang="en-GB" sz="1000" dirty="0"/>
          </a:p>
          <a:p>
            <a:pPr marL="0" indent="0">
              <a:spcBef>
                <a:spcPts val="0"/>
              </a:spcBef>
              <a:buNone/>
            </a:pPr>
            <a:r>
              <a:rPr lang="en-GB" sz="1000" dirty="0"/>
              <a:t> incoming called-number .%</a:t>
            </a:r>
          </a:p>
          <a:p>
            <a:pPr marL="0" indent="0">
              <a:spcBef>
                <a:spcPts val="0"/>
              </a:spcBef>
              <a:buNone/>
            </a:pPr>
            <a:r>
              <a:rPr lang="en-GB" sz="1000" dirty="0"/>
              <a:t> port </a:t>
            </a:r>
            <a:r>
              <a:rPr lang="en-GB" sz="1000" dirty="0" smtClean="0"/>
              <a:t>0/0/0</a:t>
            </a:r>
            <a:endParaRPr lang="en-US" sz="1000" dirty="0" smtClean="0"/>
          </a:p>
          <a:p>
            <a:pPr marL="0" indent="0">
              <a:spcBef>
                <a:spcPts val="0"/>
              </a:spcBef>
              <a:buNone/>
            </a:pPr>
            <a:r>
              <a:rPr lang="en-US" sz="1000" dirty="0" smtClean="0"/>
              <a:t>!</a:t>
            </a:r>
            <a:endParaRPr lang="en-GB" sz="1000" dirty="0" smtClean="0"/>
          </a:p>
          <a:p>
            <a:pPr marL="0" indent="0">
              <a:spcBef>
                <a:spcPts val="0"/>
              </a:spcBef>
              <a:buNone/>
            </a:pPr>
            <a:r>
              <a:rPr lang="en-GB" sz="1000" dirty="0"/>
              <a:t>dial-peer voice </a:t>
            </a:r>
            <a:r>
              <a:rPr lang="en-GB" sz="1000" dirty="0" smtClean="0"/>
              <a:t>2 </a:t>
            </a:r>
            <a:r>
              <a:rPr lang="en-GB" sz="1000" dirty="0" err="1" smtClean="0"/>
              <a:t>voip</a:t>
            </a:r>
            <a:r>
              <a:rPr lang="en-GB" sz="1000" dirty="0" smtClean="0"/>
              <a:t> // Peering with asterisk server</a:t>
            </a:r>
            <a:endParaRPr lang="en-GB" sz="1000" dirty="0"/>
          </a:p>
          <a:p>
            <a:pPr marL="0" indent="0">
              <a:spcBef>
                <a:spcPts val="0"/>
              </a:spcBef>
              <a:buNone/>
            </a:pPr>
            <a:r>
              <a:rPr lang="en-GB" sz="1000" dirty="0"/>
              <a:t> description </a:t>
            </a:r>
            <a:r>
              <a:rPr lang="en-GB" sz="1000" dirty="0" smtClean="0"/>
              <a:t>Router01-Asterisk</a:t>
            </a:r>
            <a:endParaRPr lang="en-GB" sz="1000" dirty="0"/>
          </a:p>
          <a:p>
            <a:pPr marL="0" indent="0">
              <a:spcBef>
                <a:spcPts val="0"/>
              </a:spcBef>
              <a:buNone/>
            </a:pPr>
            <a:r>
              <a:rPr lang="en-GB" sz="1000" dirty="0"/>
              <a:t> destination-pattern </a:t>
            </a:r>
            <a:r>
              <a:rPr lang="en-GB" sz="1000" dirty="0" smtClean="0"/>
              <a:t>1...</a:t>
            </a:r>
            <a:endParaRPr lang="en-GB" sz="1000" dirty="0"/>
          </a:p>
          <a:p>
            <a:pPr marL="0" indent="0">
              <a:spcBef>
                <a:spcPts val="0"/>
              </a:spcBef>
              <a:buNone/>
            </a:pPr>
            <a:r>
              <a:rPr lang="en-GB" sz="1000" dirty="0"/>
              <a:t> session protocol sipv2</a:t>
            </a:r>
          </a:p>
          <a:p>
            <a:pPr marL="0" indent="0">
              <a:spcBef>
                <a:spcPts val="0"/>
              </a:spcBef>
              <a:buNone/>
            </a:pPr>
            <a:r>
              <a:rPr lang="en-GB" sz="1000" dirty="0"/>
              <a:t> session target </a:t>
            </a:r>
            <a:r>
              <a:rPr lang="en-GB" sz="1000" dirty="0" smtClean="0"/>
              <a:t>ipv4:10.11.120.100:5060</a:t>
            </a:r>
            <a:endParaRPr lang="en-GB" sz="1000" dirty="0"/>
          </a:p>
          <a:p>
            <a:pPr marL="0" indent="0">
              <a:spcBef>
                <a:spcPts val="0"/>
              </a:spcBef>
              <a:buNone/>
            </a:pPr>
            <a:r>
              <a:rPr lang="en-GB" sz="1000" dirty="0"/>
              <a:t> </a:t>
            </a:r>
            <a:r>
              <a:rPr lang="en-GB" sz="1000" dirty="0" err="1"/>
              <a:t>dtmf</a:t>
            </a:r>
            <a:r>
              <a:rPr lang="en-GB" sz="1000" dirty="0"/>
              <a:t>-relay sip-notify</a:t>
            </a:r>
          </a:p>
          <a:p>
            <a:pPr marL="0" indent="0">
              <a:spcBef>
                <a:spcPts val="0"/>
              </a:spcBef>
              <a:buNone/>
            </a:pPr>
            <a:r>
              <a:rPr lang="en-GB" sz="1000" dirty="0"/>
              <a:t> codec g711ulaw</a:t>
            </a:r>
          </a:p>
          <a:p>
            <a:pPr marL="0" indent="0">
              <a:spcBef>
                <a:spcPts val="0"/>
              </a:spcBef>
              <a:buNone/>
            </a:pPr>
            <a:r>
              <a:rPr lang="en-GB" sz="1000" dirty="0"/>
              <a:t> no </a:t>
            </a:r>
            <a:r>
              <a:rPr lang="en-GB" sz="1000" dirty="0" err="1"/>
              <a:t>vad</a:t>
            </a:r>
            <a:endParaRPr lang="en-GB" sz="1000" dirty="0"/>
          </a:p>
          <a:p>
            <a:pPr marL="0" indent="0">
              <a:spcBef>
                <a:spcPts val="0"/>
              </a:spcBef>
              <a:buNone/>
            </a:pPr>
            <a:r>
              <a:rPr lang="en-GB" sz="1000" dirty="0"/>
              <a:t>!</a:t>
            </a:r>
          </a:p>
          <a:p>
            <a:pPr marL="0" indent="0">
              <a:spcBef>
                <a:spcPts val="0"/>
              </a:spcBef>
              <a:buNone/>
            </a:pPr>
            <a:r>
              <a:rPr lang="en-GB" sz="1000" dirty="0"/>
              <a:t>dial-peer voice </a:t>
            </a:r>
            <a:r>
              <a:rPr lang="en-GB" sz="1000" dirty="0" smtClean="0"/>
              <a:t>3 </a:t>
            </a:r>
            <a:r>
              <a:rPr lang="en-GB" sz="1000" dirty="0" err="1" smtClean="0"/>
              <a:t>voip</a:t>
            </a:r>
            <a:r>
              <a:rPr lang="en-GB" sz="1000" dirty="0" smtClean="0"/>
              <a:t> // Peering with routers</a:t>
            </a:r>
            <a:endParaRPr lang="en-GB" sz="1000" dirty="0"/>
          </a:p>
          <a:p>
            <a:pPr marL="0" indent="0">
              <a:spcBef>
                <a:spcPts val="0"/>
              </a:spcBef>
              <a:buNone/>
            </a:pPr>
            <a:r>
              <a:rPr lang="en-GB" sz="1000" dirty="0"/>
              <a:t> description </a:t>
            </a:r>
            <a:r>
              <a:rPr lang="en-GB" sz="1000" dirty="0" smtClean="0"/>
              <a:t>Router01-Router02</a:t>
            </a:r>
            <a:endParaRPr lang="en-GB" sz="1000" dirty="0"/>
          </a:p>
          <a:p>
            <a:pPr marL="0" indent="0">
              <a:spcBef>
                <a:spcPts val="0"/>
              </a:spcBef>
              <a:buNone/>
            </a:pPr>
            <a:r>
              <a:rPr lang="en-GB" sz="1000" dirty="0"/>
              <a:t> destination-pattern </a:t>
            </a:r>
            <a:r>
              <a:rPr lang="en-GB" sz="1000" dirty="0" smtClean="0"/>
              <a:t>21..</a:t>
            </a:r>
            <a:endParaRPr lang="en-GB" sz="1000" dirty="0"/>
          </a:p>
          <a:p>
            <a:pPr marL="0" indent="0">
              <a:spcBef>
                <a:spcPts val="0"/>
              </a:spcBef>
              <a:buNone/>
            </a:pPr>
            <a:r>
              <a:rPr lang="en-GB" sz="1000" dirty="0"/>
              <a:t> session protocol sipv2</a:t>
            </a:r>
          </a:p>
          <a:p>
            <a:pPr marL="0" indent="0">
              <a:spcBef>
                <a:spcPts val="0"/>
              </a:spcBef>
              <a:buNone/>
            </a:pPr>
            <a:r>
              <a:rPr lang="en-GB" sz="1000" dirty="0"/>
              <a:t> session target </a:t>
            </a:r>
            <a:r>
              <a:rPr lang="en-GB" sz="1000" dirty="0" smtClean="0"/>
              <a:t>ipv4:10.11.121.6:5060</a:t>
            </a:r>
            <a:endParaRPr lang="en-GB" sz="1000" dirty="0"/>
          </a:p>
          <a:p>
            <a:pPr marL="0" indent="0">
              <a:spcBef>
                <a:spcPts val="0"/>
              </a:spcBef>
              <a:buNone/>
            </a:pPr>
            <a:r>
              <a:rPr lang="en-GB" sz="1000" dirty="0"/>
              <a:t> </a:t>
            </a:r>
            <a:r>
              <a:rPr lang="en-GB" sz="1000" dirty="0" err="1"/>
              <a:t>dtmf</a:t>
            </a:r>
            <a:r>
              <a:rPr lang="en-GB" sz="1000" dirty="0"/>
              <a:t>-relay sip-notify</a:t>
            </a:r>
          </a:p>
          <a:p>
            <a:pPr marL="0" indent="0">
              <a:spcBef>
                <a:spcPts val="0"/>
              </a:spcBef>
              <a:buNone/>
            </a:pPr>
            <a:r>
              <a:rPr lang="en-GB" sz="1000" dirty="0"/>
              <a:t> codec g711ulaw</a:t>
            </a:r>
          </a:p>
          <a:p>
            <a:pPr marL="0" indent="0">
              <a:spcBef>
                <a:spcPts val="0"/>
              </a:spcBef>
              <a:buNone/>
            </a:pPr>
            <a:r>
              <a:rPr lang="en-GB" sz="1000" dirty="0"/>
              <a:t> no </a:t>
            </a:r>
            <a:r>
              <a:rPr lang="en-GB" sz="1000" dirty="0" err="1" smtClean="0"/>
              <a:t>vad</a:t>
            </a:r>
            <a:endParaRPr lang="en-GB" sz="1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29835771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CASE STUDY: </a:t>
            </a:r>
            <a:r>
              <a:rPr lang="en-US" dirty="0" smtClean="0"/>
              <a:t>Legacy PABX integration</a:t>
            </a:r>
            <a:endParaRPr lang="en-GB" dirty="0"/>
          </a:p>
        </p:txBody>
      </p:sp>
      <p:sp>
        <p:nvSpPr>
          <p:cNvPr id="3" name="Content Placeholder 2"/>
          <p:cNvSpPr>
            <a:spLocks noGrp="1"/>
          </p:cNvSpPr>
          <p:nvPr>
            <p:ph idx="1"/>
          </p:nvPr>
        </p:nvSpPr>
        <p:spPr>
          <a:xfrm>
            <a:off x="415620" y="1985283"/>
            <a:ext cx="10665463" cy="4800527"/>
          </a:xfrm>
        </p:spPr>
        <p:txBody>
          <a:bodyPr numCol="1">
            <a:noAutofit/>
          </a:bodyPr>
          <a:lstStyle/>
          <a:p>
            <a:pPr marL="0" indent="0">
              <a:spcBef>
                <a:spcPts val="0"/>
              </a:spcBef>
              <a:buNone/>
            </a:pPr>
            <a:r>
              <a:rPr lang="en-GB" sz="1400" dirty="0" smtClean="0"/>
              <a:t>!</a:t>
            </a:r>
            <a:endParaRPr lang="en-GB" sz="1400" dirty="0"/>
          </a:p>
          <a:p>
            <a:pPr marL="0" indent="0">
              <a:spcBef>
                <a:spcPts val="0"/>
              </a:spcBef>
              <a:buNone/>
            </a:pPr>
            <a:r>
              <a:rPr lang="en-GB" sz="1400" dirty="0"/>
              <a:t>dial-peer voice 1 pots</a:t>
            </a:r>
          </a:p>
          <a:p>
            <a:pPr marL="0" indent="0">
              <a:spcBef>
                <a:spcPts val="0"/>
              </a:spcBef>
              <a:buNone/>
            </a:pPr>
            <a:r>
              <a:rPr lang="en-GB" sz="1400" dirty="0"/>
              <a:t> preference 1</a:t>
            </a:r>
          </a:p>
          <a:p>
            <a:pPr marL="0" indent="0">
              <a:spcBef>
                <a:spcPts val="0"/>
              </a:spcBef>
              <a:buNone/>
            </a:pPr>
            <a:r>
              <a:rPr lang="en-GB" sz="1400" dirty="0"/>
              <a:t> destination-pattern </a:t>
            </a:r>
            <a:r>
              <a:rPr lang="en-GB" sz="1400" dirty="0" smtClean="0"/>
              <a:t>2000</a:t>
            </a:r>
            <a:endParaRPr lang="en-GB" sz="1400" dirty="0"/>
          </a:p>
          <a:p>
            <a:pPr marL="0" indent="0">
              <a:spcBef>
                <a:spcPts val="0"/>
              </a:spcBef>
              <a:buNone/>
            </a:pPr>
            <a:r>
              <a:rPr lang="en-GB" sz="1400" dirty="0"/>
              <a:t> incoming called-number .%</a:t>
            </a:r>
          </a:p>
          <a:p>
            <a:pPr marL="0" indent="0">
              <a:spcBef>
                <a:spcPts val="0"/>
              </a:spcBef>
              <a:buNone/>
            </a:pPr>
            <a:r>
              <a:rPr lang="en-GB" sz="1400" dirty="0"/>
              <a:t> port 0/0/0</a:t>
            </a:r>
          </a:p>
          <a:p>
            <a:pPr marL="0" indent="0">
              <a:spcBef>
                <a:spcPts val="0"/>
              </a:spcBef>
              <a:buNone/>
            </a:pPr>
            <a:r>
              <a:rPr lang="en-GB" sz="1400" dirty="0"/>
              <a:t>!</a:t>
            </a:r>
          </a:p>
          <a:p>
            <a:pPr marL="0" indent="0">
              <a:spcBef>
                <a:spcPts val="0"/>
              </a:spcBef>
              <a:buNone/>
            </a:pPr>
            <a:r>
              <a:rPr lang="en-GB" sz="1400" dirty="0"/>
              <a:t>dial-peer voice 2 pots</a:t>
            </a:r>
          </a:p>
          <a:p>
            <a:pPr marL="0" indent="0">
              <a:spcBef>
                <a:spcPts val="0"/>
              </a:spcBef>
              <a:buNone/>
            </a:pPr>
            <a:r>
              <a:rPr lang="en-GB" sz="1400" dirty="0"/>
              <a:t> preference 2</a:t>
            </a:r>
          </a:p>
          <a:p>
            <a:pPr marL="0" indent="0">
              <a:spcBef>
                <a:spcPts val="0"/>
              </a:spcBef>
              <a:buNone/>
            </a:pPr>
            <a:r>
              <a:rPr lang="en-GB" sz="1400" dirty="0"/>
              <a:t> destination-pattern </a:t>
            </a:r>
            <a:r>
              <a:rPr lang="en-GB" sz="1400" dirty="0" smtClean="0"/>
              <a:t>2000</a:t>
            </a:r>
            <a:endParaRPr lang="en-GB" sz="1400" dirty="0"/>
          </a:p>
          <a:p>
            <a:pPr marL="0" indent="0">
              <a:spcBef>
                <a:spcPts val="0"/>
              </a:spcBef>
              <a:buNone/>
            </a:pPr>
            <a:r>
              <a:rPr lang="en-GB" sz="1400" dirty="0"/>
              <a:t> incoming called-number .%</a:t>
            </a:r>
          </a:p>
          <a:p>
            <a:pPr marL="0" indent="0">
              <a:spcBef>
                <a:spcPts val="0"/>
              </a:spcBef>
              <a:buNone/>
            </a:pPr>
            <a:r>
              <a:rPr lang="en-GB" sz="1400" dirty="0"/>
              <a:t> port 0/0/1</a:t>
            </a:r>
          </a:p>
          <a:p>
            <a:pPr marL="0" indent="0">
              <a:spcBef>
                <a:spcPts val="0"/>
              </a:spcBef>
              <a:buNone/>
            </a:pPr>
            <a:r>
              <a:rPr lang="en-GB" sz="1400" dirty="0"/>
              <a:t>!</a:t>
            </a:r>
          </a:p>
          <a:p>
            <a:pPr marL="0" indent="0">
              <a:spcBef>
                <a:spcPts val="0"/>
              </a:spcBef>
              <a:buNone/>
            </a:pPr>
            <a:r>
              <a:rPr lang="en-GB" sz="1400" dirty="0"/>
              <a:t>dial-peer voice 3 </a:t>
            </a:r>
            <a:r>
              <a:rPr lang="en-GB" sz="1400" dirty="0" smtClean="0"/>
              <a:t>pots</a:t>
            </a:r>
          </a:p>
          <a:p>
            <a:pPr marL="0" indent="0">
              <a:spcBef>
                <a:spcPts val="0"/>
              </a:spcBef>
              <a:buNone/>
            </a:pPr>
            <a:r>
              <a:rPr lang="en-US" sz="1400" dirty="0"/>
              <a:t> </a:t>
            </a:r>
            <a:r>
              <a:rPr lang="en-GB" sz="1400" dirty="0"/>
              <a:t>preference </a:t>
            </a:r>
            <a:r>
              <a:rPr lang="en-GB" sz="1400" dirty="0" smtClean="0"/>
              <a:t>3</a:t>
            </a:r>
            <a:endParaRPr lang="en-GB" sz="1400" dirty="0"/>
          </a:p>
          <a:p>
            <a:pPr marL="0" indent="0">
              <a:spcBef>
                <a:spcPts val="0"/>
              </a:spcBef>
              <a:buNone/>
            </a:pPr>
            <a:r>
              <a:rPr lang="en-GB" sz="1400" dirty="0"/>
              <a:t> destination-pattern </a:t>
            </a:r>
            <a:r>
              <a:rPr lang="en-GB" sz="1400" dirty="0" smtClean="0"/>
              <a:t>2000</a:t>
            </a:r>
            <a:endParaRPr lang="en-GB" sz="1400" dirty="0"/>
          </a:p>
          <a:p>
            <a:pPr marL="0" indent="0">
              <a:spcBef>
                <a:spcPts val="0"/>
              </a:spcBef>
              <a:buNone/>
            </a:pPr>
            <a:r>
              <a:rPr lang="en-GB" sz="1400" dirty="0"/>
              <a:t> incoming called-number .%</a:t>
            </a:r>
          </a:p>
          <a:p>
            <a:pPr marL="0" indent="0">
              <a:spcBef>
                <a:spcPts val="0"/>
              </a:spcBef>
              <a:buNone/>
            </a:pPr>
            <a:r>
              <a:rPr lang="en-GB" sz="1400" dirty="0"/>
              <a:t> port 0/0/2</a:t>
            </a:r>
          </a:p>
          <a:p>
            <a:pPr marL="0" indent="0">
              <a:spcBef>
                <a:spcPts val="0"/>
              </a:spcBef>
              <a:buNone/>
            </a:pPr>
            <a:r>
              <a:rPr lang="en-GB" sz="1400" dirty="0"/>
              <a:t>!</a:t>
            </a:r>
          </a:p>
          <a:p>
            <a:pPr marL="0" indent="0">
              <a:spcBef>
                <a:spcPts val="0"/>
              </a:spcBef>
              <a:buNone/>
            </a:pPr>
            <a:r>
              <a:rPr lang="en-GB" sz="1400" dirty="0"/>
              <a:t>dial-peer voice 4 </a:t>
            </a:r>
            <a:r>
              <a:rPr lang="en-GB" sz="1400" dirty="0" smtClean="0"/>
              <a:t>pots</a:t>
            </a:r>
          </a:p>
          <a:p>
            <a:pPr marL="0" indent="0">
              <a:spcBef>
                <a:spcPts val="0"/>
              </a:spcBef>
              <a:buNone/>
            </a:pPr>
            <a:r>
              <a:rPr lang="en-US" sz="1400" dirty="0"/>
              <a:t> </a:t>
            </a:r>
            <a:r>
              <a:rPr lang="en-GB" sz="1400" dirty="0"/>
              <a:t>preference </a:t>
            </a:r>
            <a:r>
              <a:rPr lang="en-GB" sz="1400" dirty="0" smtClean="0"/>
              <a:t>4</a:t>
            </a:r>
            <a:endParaRPr lang="en-GB" sz="1400" dirty="0"/>
          </a:p>
          <a:p>
            <a:pPr marL="0" indent="0">
              <a:spcBef>
                <a:spcPts val="0"/>
              </a:spcBef>
              <a:buNone/>
            </a:pPr>
            <a:r>
              <a:rPr lang="en-GB" sz="1400" dirty="0"/>
              <a:t> destination-pattern </a:t>
            </a:r>
            <a:r>
              <a:rPr lang="en-GB" sz="1400" dirty="0" smtClean="0"/>
              <a:t>2000</a:t>
            </a:r>
            <a:endParaRPr lang="en-GB" sz="1400" dirty="0"/>
          </a:p>
          <a:p>
            <a:pPr marL="0" indent="0">
              <a:spcBef>
                <a:spcPts val="0"/>
              </a:spcBef>
              <a:buNone/>
            </a:pPr>
            <a:r>
              <a:rPr lang="en-GB" sz="1400" dirty="0"/>
              <a:t> incoming called-number .%</a:t>
            </a:r>
          </a:p>
          <a:p>
            <a:pPr marL="0" indent="0">
              <a:spcBef>
                <a:spcPts val="0"/>
              </a:spcBef>
              <a:buNone/>
            </a:pPr>
            <a:r>
              <a:rPr lang="en-GB" sz="1400" dirty="0"/>
              <a:t> port 0/0/3</a:t>
            </a:r>
          </a:p>
          <a:p>
            <a:pPr marL="0" indent="0">
              <a:spcBef>
                <a:spcPts val="0"/>
              </a:spcBef>
              <a:buNone/>
            </a:pPr>
            <a:r>
              <a:rPr lang="en-GB" sz="1400" dirty="0"/>
              <a:t>!</a:t>
            </a:r>
          </a:p>
        </p:txBody>
      </p:sp>
      <p:pic>
        <p:nvPicPr>
          <p:cNvPr id="4" name="Picture 3"/>
          <p:cNvPicPr>
            <a:picLocks noChangeAspect="1"/>
          </p:cNvPicPr>
          <p:nvPr/>
        </p:nvPicPr>
        <p:blipFill>
          <a:blip r:embed="rId2"/>
          <a:stretch>
            <a:fillRect/>
          </a:stretch>
        </p:blipFill>
        <p:spPr>
          <a:xfrm>
            <a:off x="5644422" y="2180244"/>
            <a:ext cx="4299678" cy="437378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21430089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CASE STUDY: </a:t>
            </a:r>
            <a:r>
              <a:rPr lang="en-US" dirty="0" smtClean="0"/>
              <a:t>PSTN Connectivity Integration</a:t>
            </a:r>
            <a:br>
              <a:rPr lang="en-US" dirty="0" smtClean="0"/>
            </a:br>
            <a:r>
              <a:rPr lang="en-US" dirty="0" smtClean="0"/>
              <a:t>( Call in/out for PSTN if considered legacy PBX)</a:t>
            </a:r>
            <a:endParaRPr lang="en-GB" dirty="0"/>
          </a:p>
        </p:txBody>
      </p:sp>
      <p:sp>
        <p:nvSpPr>
          <p:cNvPr id="3" name="Content Placeholder 2"/>
          <p:cNvSpPr>
            <a:spLocks noGrp="1"/>
          </p:cNvSpPr>
          <p:nvPr>
            <p:ph idx="1"/>
          </p:nvPr>
        </p:nvSpPr>
        <p:spPr>
          <a:xfrm>
            <a:off x="415621" y="1985283"/>
            <a:ext cx="4727880" cy="2739117"/>
          </a:xfrm>
        </p:spPr>
        <p:txBody>
          <a:bodyPr numCol="1">
            <a:noAutofit/>
          </a:bodyPr>
          <a:lstStyle/>
          <a:p>
            <a:pPr marL="0" indent="0">
              <a:spcBef>
                <a:spcPts val="0"/>
              </a:spcBef>
              <a:buNone/>
            </a:pPr>
            <a:endParaRPr lang="en-GB" sz="1400" dirty="0"/>
          </a:p>
          <a:p>
            <a:pPr marL="0" indent="0">
              <a:spcBef>
                <a:spcPts val="0"/>
              </a:spcBef>
              <a:buNone/>
            </a:pPr>
            <a:r>
              <a:rPr lang="en-GB" sz="1400" dirty="0"/>
              <a:t>!</a:t>
            </a:r>
          </a:p>
          <a:p>
            <a:pPr marL="0" indent="0">
              <a:spcBef>
                <a:spcPts val="0"/>
              </a:spcBef>
              <a:buNone/>
            </a:pPr>
            <a:r>
              <a:rPr lang="en-GB" sz="1400" dirty="0"/>
              <a:t>voice-port 0/3/1</a:t>
            </a:r>
          </a:p>
          <a:p>
            <a:pPr marL="0" indent="0">
              <a:spcBef>
                <a:spcPts val="0"/>
              </a:spcBef>
              <a:buNone/>
            </a:pPr>
            <a:r>
              <a:rPr lang="en-GB" sz="1400" dirty="0"/>
              <a:t> connection </a:t>
            </a:r>
            <a:r>
              <a:rPr lang="en-GB" sz="1400" dirty="0" err="1"/>
              <a:t>plar</a:t>
            </a:r>
            <a:r>
              <a:rPr lang="en-GB" sz="1400" dirty="0"/>
              <a:t> </a:t>
            </a:r>
            <a:r>
              <a:rPr lang="en-GB" sz="1400" dirty="0" err="1"/>
              <a:t>opx</a:t>
            </a:r>
            <a:r>
              <a:rPr lang="en-GB" sz="1400" dirty="0"/>
              <a:t> </a:t>
            </a:r>
            <a:r>
              <a:rPr lang="en-GB" sz="1400" dirty="0" smtClean="0"/>
              <a:t>2000</a:t>
            </a:r>
            <a:endParaRPr lang="en-GB" sz="1400" dirty="0"/>
          </a:p>
          <a:p>
            <a:pPr marL="0" indent="0">
              <a:spcBef>
                <a:spcPts val="0"/>
              </a:spcBef>
              <a:buNone/>
            </a:pPr>
            <a:r>
              <a:rPr lang="en-GB" sz="1400" dirty="0"/>
              <a:t> description </a:t>
            </a:r>
            <a:r>
              <a:rPr lang="en-GB" sz="1400" dirty="0" smtClean="0"/>
              <a:t>PSTN-FXO-Router1-PABX 029117891</a:t>
            </a:r>
            <a:endParaRPr lang="en-GB" sz="1400" dirty="0"/>
          </a:p>
          <a:p>
            <a:pPr marL="0" indent="0">
              <a:spcBef>
                <a:spcPts val="0"/>
              </a:spcBef>
              <a:buNone/>
            </a:pPr>
            <a:r>
              <a:rPr lang="en-GB" sz="1400" dirty="0"/>
              <a:t> caller-id enable</a:t>
            </a:r>
          </a:p>
          <a:p>
            <a:pPr marL="0" indent="0">
              <a:spcBef>
                <a:spcPts val="0"/>
              </a:spcBef>
              <a:buNone/>
            </a:pPr>
            <a:r>
              <a:rPr lang="en-GB" sz="1400" dirty="0" smtClean="0"/>
              <a:t>!</a:t>
            </a:r>
          </a:p>
          <a:p>
            <a:pPr marL="0" indent="0">
              <a:spcBef>
                <a:spcPts val="0"/>
              </a:spcBef>
              <a:buNone/>
            </a:pPr>
            <a:r>
              <a:rPr lang="en-GB" sz="1400" dirty="0"/>
              <a:t>voice-port </a:t>
            </a:r>
            <a:r>
              <a:rPr lang="en-GB" sz="1400" dirty="0" smtClean="0"/>
              <a:t>0/3/2</a:t>
            </a:r>
            <a:endParaRPr lang="en-GB" sz="1400" dirty="0"/>
          </a:p>
          <a:p>
            <a:pPr marL="0" indent="0">
              <a:spcBef>
                <a:spcPts val="0"/>
              </a:spcBef>
              <a:buNone/>
            </a:pPr>
            <a:r>
              <a:rPr lang="en-GB" sz="1400" dirty="0"/>
              <a:t> connection </a:t>
            </a:r>
            <a:r>
              <a:rPr lang="en-GB" sz="1400" dirty="0" err="1"/>
              <a:t>plar</a:t>
            </a:r>
            <a:r>
              <a:rPr lang="en-GB" sz="1400" dirty="0"/>
              <a:t> </a:t>
            </a:r>
            <a:r>
              <a:rPr lang="en-GB" sz="1400" dirty="0" err="1"/>
              <a:t>opx</a:t>
            </a:r>
            <a:r>
              <a:rPr lang="en-GB" sz="1400" dirty="0"/>
              <a:t> 2000</a:t>
            </a:r>
          </a:p>
          <a:p>
            <a:pPr marL="0" indent="0">
              <a:spcBef>
                <a:spcPts val="0"/>
              </a:spcBef>
              <a:buNone/>
            </a:pPr>
            <a:r>
              <a:rPr lang="en-GB" sz="1400" dirty="0"/>
              <a:t> description PSTN-FXO-Router1-PABX </a:t>
            </a:r>
            <a:r>
              <a:rPr lang="en-GB" sz="1400" dirty="0" smtClean="0"/>
              <a:t>029117892</a:t>
            </a:r>
            <a:endParaRPr lang="en-GB" sz="1400" dirty="0"/>
          </a:p>
          <a:p>
            <a:pPr marL="0" indent="0">
              <a:spcBef>
                <a:spcPts val="0"/>
              </a:spcBef>
              <a:buNone/>
            </a:pPr>
            <a:r>
              <a:rPr lang="en-GB" sz="1400" dirty="0"/>
              <a:t> caller-id enable</a:t>
            </a:r>
          </a:p>
          <a:p>
            <a:pPr marL="0" indent="0">
              <a:spcBef>
                <a:spcPts val="0"/>
              </a:spcBef>
              <a:buNone/>
            </a:pPr>
            <a:r>
              <a:rPr lang="en-GB" sz="1400" dirty="0"/>
              <a:t>!</a:t>
            </a:r>
          </a:p>
          <a:p>
            <a:pPr marL="0" indent="0">
              <a:spcBef>
                <a:spcPts val="0"/>
              </a:spcBef>
              <a:buNone/>
            </a:pPr>
            <a:endParaRPr lang="en-GB" sz="1400" dirty="0"/>
          </a:p>
        </p:txBody>
      </p:sp>
      <p:sp>
        <p:nvSpPr>
          <p:cNvPr id="4" name="Content Placeholder 2"/>
          <p:cNvSpPr txBox="1">
            <a:spLocks/>
          </p:cNvSpPr>
          <p:nvPr/>
        </p:nvSpPr>
        <p:spPr>
          <a:xfrm>
            <a:off x="6067121" y="3941083"/>
            <a:ext cx="4727880" cy="2739117"/>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spcBef>
                <a:spcPts val="0"/>
              </a:spcBef>
              <a:buNone/>
            </a:pPr>
            <a:r>
              <a:rPr lang="en-GB" sz="1400" dirty="0" smtClean="0"/>
              <a:t>!</a:t>
            </a:r>
          </a:p>
          <a:p>
            <a:pPr marL="0" indent="0">
              <a:spcBef>
                <a:spcPts val="0"/>
              </a:spcBef>
              <a:buNone/>
            </a:pPr>
            <a:r>
              <a:rPr lang="en-GB" sz="1400" dirty="0" smtClean="0"/>
              <a:t>dial-peer </a:t>
            </a:r>
            <a:r>
              <a:rPr lang="en-GB" sz="1400" dirty="0"/>
              <a:t>voice </a:t>
            </a:r>
            <a:r>
              <a:rPr lang="en-GB" sz="1400" dirty="0" smtClean="0"/>
              <a:t>1 </a:t>
            </a:r>
            <a:r>
              <a:rPr lang="en-GB" sz="1400" dirty="0"/>
              <a:t>pots</a:t>
            </a:r>
          </a:p>
          <a:p>
            <a:pPr marL="0" indent="0">
              <a:spcBef>
                <a:spcPts val="0"/>
              </a:spcBef>
              <a:buNone/>
            </a:pPr>
            <a:r>
              <a:rPr lang="en-GB" sz="1400" dirty="0"/>
              <a:t> description </a:t>
            </a:r>
            <a:r>
              <a:rPr lang="en-GB" sz="1400" dirty="0" smtClean="0"/>
              <a:t>PSTN-Out</a:t>
            </a:r>
            <a:endParaRPr lang="en-GB" sz="1400" dirty="0"/>
          </a:p>
          <a:p>
            <a:pPr marL="0" indent="0">
              <a:spcBef>
                <a:spcPts val="0"/>
              </a:spcBef>
              <a:buNone/>
            </a:pPr>
            <a:r>
              <a:rPr lang="en-GB" sz="1400" dirty="0"/>
              <a:t> destination-pattern 0</a:t>
            </a:r>
            <a:r>
              <a:rPr lang="en-GB" sz="1400" dirty="0" smtClean="0"/>
              <a:t>T</a:t>
            </a:r>
            <a:endParaRPr lang="en-GB" sz="1400" dirty="0"/>
          </a:p>
          <a:p>
            <a:pPr marL="0" indent="0">
              <a:spcBef>
                <a:spcPts val="0"/>
              </a:spcBef>
              <a:buNone/>
            </a:pPr>
            <a:r>
              <a:rPr lang="en-GB" sz="1400" dirty="0"/>
              <a:t> </a:t>
            </a:r>
            <a:r>
              <a:rPr lang="en-GB" sz="1400" dirty="0" smtClean="0"/>
              <a:t>direct-inward-dial</a:t>
            </a:r>
          </a:p>
          <a:p>
            <a:pPr marL="0" indent="0">
              <a:spcBef>
                <a:spcPts val="0"/>
              </a:spcBef>
              <a:buNone/>
            </a:pPr>
            <a:r>
              <a:rPr lang="en-US" sz="1400" dirty="0"/>
              <a:t> </a:t>
            </a:r>
            <a:r>
              <a:rPr lang="en-GB" sz="1400" dirty="0"/>
              <a:t>forward-digits </a:t>
            </a:r>
            <a:r>
              <a:rPr lang="en-GB" sz="1400" dirty="0" smtClean="0"/>
              <a:t>all</a:t>
            </a:r>
            <a:endParaRPr lang="en-GB" sz="1400" dirty="0"/>
          </a:p>
          <a:p>
            <a:pPr marL="0" indent="0">
              <a:spcBef>
                <a:spcPts val="0"/>
              </a:spcBef>
              <a:buNone/>
            </a:pPr>
            <a:r>
              <a:rPr lang="en-GB" sz="1400" dirty="0"/>
              <a:t> port </a:t>
            </a:r>
            <a:r>
              <a:rPr lang="en-GB" sz="1400" dirty="0" smtClean="0"/>
              <a:t>0/3/1</a:t>
            </a:r>
            <a:endParaRPr lang="en-GB" sz="1400" dirty="0"/>
          </a:p>
          <a:p>
            <a:pPr marL="0" indent="0">
              <a:spcBef>
                <a:spcPts val="0"/>
              </a:spcBef>
              <a:buNone/>
            </a:pPr>
            <a:r>
              <a:rPr lang="en-GB" sz="1400" dirty="0" smtClean="0"/>
              <a:t>!</a:t>
            </a:r>
            <a:endParaRPr lang="en-GB" sz="1400" dirty="0"/>
          </a:p>
          <a:p>
            <a:pPr marL="0" indent="0">
              <a:spcBef>
                <a:spcPts val="0"/>
              </a:spcBef>
              <a:buNone/>
            </a:pPr>
            <a:r>
              <a:rPr lang="en-GB" sz="1400" dirty="0"/>
              <a:t>dial-peer voice </a:t>
            </a:r>
            <a:r>
              <a:rPr lang="en-GB" sz="1400" dirty="0" smtClean="0"/>
              <a:t>2 </a:t>
            </a:r>
            <a:r>
              <a:rPr lang="en-GB" sz="1400" dirty="0"/>
              <a:t>pots</a:t>
            </a:r>
          </a:p>
          <a:p>
            <a:pPr marL="0" indent="0">
              <a:spcBef>
                <a:spcPts val="0"/>
              </a:spcBef>
              <a:buNone/>
            </a:pPr>
            <a:r>
              <a:rPr lang="en-GB" sz="1400" dirty="0"/>
              <a:t> description PSTN-Out</a:t>
            </a:r>
          </a:p>
          <a:p>
            <a:pPr marL="0" indent="0">
              <a:spcBef>
                <a:spcPts val="0"/>
              </a:spcBef>
              <a:buNone/>
            </a:pPr>
            <a:r>
              <a:rPr lang="en-GB" sz="1400" dirty="0"/>
              <a:t> destination-pattern 0T</a:t>
            </a:r>
          </a:p>
          <a:p>
            <a:pPr marL="0" indent="0">
              <a:spcBef>
                <a:spcPts val="0"/>
              </a:spcBef>
              <a:buNone/>
            </a:pPr>
            <a:r>
              <a:rPr lang="en-GB" sz="1400" dirty="0"/>
              <a:t> direct-inward-dial</a:t>
            </a:r>
          </a:p>
          <a:p>
            <a:pPr marL="0" indent="0">
              <a:spcBef>
                <a:spcPts val="0"/>
              </a:spcBef>
              <a:buNone/>
            </a:pPr>
            <a:r>
              <a:rPr lang="en-US" sz="1400" dirty="0"/>
              <a:t> </a:t>
            </a:r>
            <a:r>
              <a:rPr lang="en-GB" sz="1400" dirty="0"/>
              <a:t>forward-digits all</a:t>
            </a:r>
          </a:p>
          <a:p>
            <a:pPr marL="0" indent="0">
              <a:spcBef>
                <a:spcPts val="0"/>
              </a:spcBef>
              <a:buNone/>
            </a:pPr>
            <a:r>
              <a:rPr lang="en-GB" sz="1400" dirty="0"/>
              <a:t> port </a:t>
            </a:r>
            <a:r>
              <a:rPr lang="en-GB" sz="1400" dirty="0" smtClean="0"/>
              <a:t>0/3/2</a:t>
            </a:r>
            <a:endParaRPr lang="en-GB" sz="1400" dirty="0"/>
          </a:p>
          <a:p>
            <a:pPr marL="0" indent="0">
              <a:spcBef>
                <a:spcPts val="0"/>
              </a:spcBef>
              <a:buNone/>
            </a:pPr>
            <a:r>
              <a:rPr lang="en-GB" sz="1400" dirty="0"/>
              <a:t>!</a:t>
            </a:r>
          </a:p>
          <a:p>
            <a:pPr marL="0" indent="0">
              <a:spcBef>
                <a:spcPts val="0"/>
              </a:spcBef>
              <a:buNone/>
            </a:pPr>
            <a:endParaRPr lang="en-GB" sz="1400" dirty="0"/>
          </a:p>
        </p:txBody>
      </p:sp>
      <p:sp>
        <p:nvSpPr>
          <p:cNvPr id="5" name="TextBox 4"/>
          <p:cNvSpPr txBox="1"/>
          <p:nvPr/>
        </p:nvSpPr>
        <p:spPr>
          <a:xfrm>
            <a:off x="4483101" y="2654300"/>
            <a:ext cx="5150681" cy="646331"/>
          </a:xfrm>
          <a:prstGeom prst="rect">
            <a:avLst/>
          </a:prstGeom>
          <a:noFill/>
        </p:spPr>
        <p:txBody>
          <a:bodyPr wrap="square" rtlCol="0">
            <a:spAutoFit/>
          </a:bodyPr>
          <a:lstStyle/>
          <a:p>
            <a:r>
              <a:rPr lang="en-US" dirty="0" smtClean="0">
                <a:solidFill>
                  <a:srgbClr val="7030A0"/>
                </a:solidFill>
              </a:rPr>
              <a:t>An incoming call to the PSTN numbers are forwarded to 2000</a:t>
            </a:r>
            <a:endParaRPr lang="en-GB" dirty="0">
              <a:solidFill>
                <a:srgbClr val="7030A0"/>
              </a:solidFill>
            </a:endParaRPr>
          </a:p>
        </p:txBody>
      </p:sp>
      <p:sp>
        <p:nvSpPr>
          <p:cNvPr id="7" name="TextBox 6"/>
          <p:cNvSpPr txBox="1"/>
          <p:nvPr/>
        </p:nvSpPr>
        <p:spPr>
          <a:xfrm>
            <a:off x="1549401" y="4914900"/>
            <a:ext cx="5150681" cy="646331"/>
          </a:xfrm>
          <a:prstGeom prst="rect">
            <a:avLst/>
          </a:prstGeom>
          <a:noFill/>
        </p:spPr>
        <p:txBody>
          <a:bodyPr wrap="square" rtlCol="0">
            <a:spAutoFit/>
          </a:bodyPr>
          <a:lstStyle/>
          <a:p>
            <a:r>
              <a:rPr lang="en-US" dirty="0" smtClean="0">
                <a:solidFill>
                  <a:srgbClr val="7030A0"/>
                </a:solidFill>
              </a:rPr>
              <a:t>Call out numbers beginning with 0 </a:t>
            </a:r>
          </a:p>
          <a:p>
            <a:r>
              <a:rPr lang="en-US" dirty="0" smtClean="0">
                <a:solidFill>
                  <a:srgbClr val="7030A0"/>
                </a:solidFill>
              </a:rPr>
              <a:t>Through PSTN ports</a:t>
            </a:r>
            <a:endParaRPr lang="en-GB" dirty="0">
              <a:solidFill>
                <a:srgbClr val="7030A0"/>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27366161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CASE STUDY: </a:t>
            </a:r>
            <a:r>
              <a:rPr lang="en-US" dirty="0" smtClean="0"/>
              <a:t>PSTN Connectivity Integration</a:t>
            </a:r>
            <a:br>
              <a:rPr lang="en-US" dirty="0" smtClean="0"/>
            </a:br>
            <a:r>
              <a:rPr lang="en-US" dirty="0" smtClean="0"/>
              <a:t>( Call in/out for PSTN if considered legacy PBX)</a:t>
            </a:r>
            <a:endParaRPr lang="en-GB" dirty="0"/>
          </a:p>
        </p:txBody>
      </p:sp>
      <p:sp>
        <p:nvSpPr>
          <p:cNvPr id="3" name="Content Placeholder 2"/>
          <p:cNvSpPr>
            <a:spLocks noGrp="1"/>
          </p:cNvSpPr>
          <p:nvPr>
            <p:ph idx="1"/>
          </p:nvPr>
        </p:nvSpPr>
        <p:spPr>
          <a:xfrm>
            <a:off x="415621" y="2658383"/>
            <a:ext cx="4727880" cy="2739117"/>
          </a:xfrm>
        </p:spPr>
        <p:txBody>
          <a:bodyPr numCol="1">
            <a:noAutofit/>
          </a:bodyPr>
          <a:lstStyle/>
          <a:p>
            <a:pPr marL="0" indent="0">
              <a:spcBef>
                <a:spcPts val="0"/>
              </a:spcBef>
              <a:buNone/>
            </a:pPr>
            <a:endParaRPr lang="en-GB" sz="1400" dirty="0"/>
          </a:p>
          <a:p>
            <a:pPr marL="0" indent="0">
              <a:spcBef>
                <a:spcPts val="0"/>
              </a:spcBef>
              <a:buNone/>
            </a:pPr>
            <a:r>
              <a:rPr lang="en-GB" sz="1400" dirty="0"/>
              <a:t>!</a:t>
            </a:r>
          </a:p>
          <a:p>
            <a:pPr marL="0" indent="0">
              <a:spcBef>
                <a:spcPts val="0"/>
              </a:spcBef>
              <a:buNone/>
            </a:pPr>
            <a:r>
              <a:rPr lang="en-GB" sz="1400" dirty="0"/>
              <a:t>voice-port 0/3/1</a:t>
            </a:r>
          </a:p>
          <a:p>
            <a:pPr marL="0" indent="0">
              <a:spcBef>
                <a:spcPts val="0"/>
              </a:spcBef>
              <a:buNone/>
            </a:pPr>
            <a:r>
              <a:rPr lang="en-GB" sz="1400" dirty="0"/>
              <a:t> connection </a:t>
            </a:r>
            <a:r>
              <a:rPr lang="en-GB" sz="1400" dirty="0" err="1"/>
              <a:t>plar</a:t>
            </a:r>
            <a:r>
              <a:rPr lang="en-GB" sz="1400" dirty="0"/>
              <a:t> </a:t>
            </a:r>
            <a:r>
              <a:rPr lang="en-GB" sz="1400" dirty="0" err="1"/>
              <a:t>opx</a:t>
            </a:r>
            <a:r>
              <a:rPr lang="en-GB" sz="1400" dirty="0"/>
              <a:t> </a:t>
            </a:r>
            <a:r>
              <a:rPr lang="en-GB" sz="1400" dirty="0" smtClean="0"/>
              <a:t>2000</a:t>
            </a:r>
            <a:endParaRPr lang="en-GB" sz="1400" dirty="0"/>
          </a:p>
          <a:p>
            <a:pPr marL="0" indent="0">
              <a:spcBef>
                <a:spcPts val="0"/>
              </a:spcBef>
              <a:buNone/>
            </a:pPr>
            <a:r>
              <a:rPr lang="en-GB" sz="1400" dirty="0"/>
              <a:t> description </a:t>
            </a:r>
            <a:r>
              <a:rPr lang="en-GB" sz="1400" dirty="0" smtClean="0"/>
              <a:t>PSTN-FXO-Router1-PABX 029117891</a:t>
            </a:r>
            <a:endParaRPr lang="en-GB" sz="1400" dirty="0"/>
          </a:p>
          <a:p>
            <a:pPr marL="0" indent="0">
              <a:spcBef>
                <a:spcPts val="0"/>
              </a:spcBef>
              <a:buNone/>
            </a:pPr>
            <a:r>
              <a:rPr lang="en-GB" sz="1400" dirty="0"/>
              <a:t> caller-id enable</a:t>
            </a:r>
          </a:p>
          <a:p>
            <a:pPr marL="0" indent="0">
              <a:spcBef>
                <a:spcPts val="0"/>
              </a:spcBef>
              <a:buNone/>
            </a:pPr>
            <a:r>
              <a:rPr lang="en-GB" sz="1400" dirty="0" smtClean="0"/>
              <a:t>!</a:t>
            </a:r>
          </a:p>
          <a:p>
            <a:pPr marL="0" indent="0">
              <a:spcBef>
                <a:spcPts val="0"/>
              </a:spcBef>
              <a:buNone/>
            </a:pPr>
            <a:r>
              <a:rPr lang="en-GB" sz="1400" dirty="0"/>
              <a:t>voice-port </a:t>
            </a:r>
            <a:r>
              <a:rPr lang="en-GB" sz="1400" dirty="0" smtClean="0"/>
              <a:t>0/3/2</a:t>
            </a:r>
            <a:endParaRPr lang="en-GB" sz="1400" dirty="0"/>
          </a:p>
          <a:p>
            <a:pPr marL="0" indent="0">
              <a:spcBef>
                <a:spcPts val="0"/>
              </a:spcBef>
              <a:buNone/>
            </a:pPr>
            <a:r>
              <a:rPr lang="en-GB" sz="1400" dirty="0"/>
              <a:t> connection </a:t>
            </a:r>
            <a:r>
              <a:rPr lang="en-GB" sz="1400" dirty="0" err="1"/>
              <a:t>plar</a:t>
            </a:r>
            <a:r>
              <a:rPr lang="en-GB" sz="1400" dirty="0"/>
              <a:t> </a:t>
            </a:r>
            <a:r>
              <a:rPr lang="en-GB" sz="1400" dirty="0" err="1"/>
              <a:t>opx</a:t>
            </a:r>
            <a:r>
              <a:rPr lang="en-GB" sz="1400" dirty="0"/>
              <a:t> 2000</a:t>
            </a:r>
          </a:p>
          <a:p>
            <a:pPr marL="0" indent="0">
              <a:spcBef>
                <a:spcPts val="0"/>
              </a:spcBef>
              <a:buNone/>
            </a:pPr>
            <a:r>
              <a:rPr lang="en-GB" sz="1400" dirty="0"/>
              <a:t> description PSTN-FXO-Router1-PABX </a:t>
            </a:r>
            <a:r>
              <a:rPr lang="en-GB" sz="1400" dirty="0" smtClean="0"/>
              <a:t>029117892</a:t>
            </a:r>
            <a:endParaRPr lang="en-GB" sz="1400" dirty="0"/>
          </a:p>
          <a:p>
            <a:pPr marL="0" indent="0">
              <a:spcBef>
                <a:spcPts val="0"/>
              </a:spcBef>
              <a:buNone/>
            </a:pPr>
            <a:r>
              <a:rPr lang="en-GB" sz="1400" dirty="0"/>
              <a:t> caller-id enable</a:t>
            </a:r>
          </a:p>
          <a:p>
            <a:pPr marL="0" indent="0">
              <a:spcBef>
                <a:spcPts val="0"/>
              </a:spcBef>
              <a:buNone/>
            </a:pPr>
            <a:r>
              <a:rPr lang="en-GB" sz="1400" dirty="0" smtClean="0"/>
              <a:t>!</a:t>
            </a:r>
          </a:p>
          <a:p>
            <a:pPr marL="0" indent="0">
              <a:spcBef>
                <a:spcPts val="0"/>
              </a:spcBef>
              <a:buNone/>
            </a:pPr>
            <a:endParaRPr lang="en-GB" sz="1400" dirty="0"/>
          </a:p>
        </p:txBody>
      </p:sp>
      <p:sp>
        <p:nvSpPr>
          <p:cNvPr id="4" name="Content Placeholder 2"/>
          <p:cNvSpPr txBox="1">
            <a:spLocks/>
          </p:cNvSpPr>
          <p:nvPr/>
        </p:nvSpPr>
        <p:spPr>
          <a:xfrm>
            <a:off x="6295721" y="3763283"/>
            <a:ext cx="4727880" cy="2739117"/>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spcBef>
                <a:spcPts val="0"/>
              </a:spcBef>
              <a:buNone/>
            </a:pPr>
            <a:r>
              <a:rPr lang="en-GB" sz="1400" dirty="0" smtClean="0"/>
              <a:t>!</a:t>
            </a:r>
          </a:p>
          <a:p>
            <a:pPr marL="0" indent="0">
              <a:spcBef>
                <a:spcPts val="0"/>
              </a:spcBef>
              <a:buNone/>
            </a:pPr>
            <a:r>
              <a:rPr lang="en-GB" sz="1400" dirty="0" smtClean="0"/>
              <a:t>dial-peer </a:t>
            </a:r>
            <a:r>
              <a:rPr lang="en-GB" sz="1400" dirty="0"/>
              <a:t>voice </a:t>
            </a:r>
            <a:r>
              <a:rPr lang="en-GB" sz="1400" dirty="0" smtClean="0"/>
              <a:t>1 </a:t>
            </a:r>
            <a:r>
              <a:rPr lang="en-GB" sz="1400" dirty="0"/>
              <a:t>pots</a:t>
            </a:r>
          </a:p>
          <a:p>
            <a:pPr marL="0" indent="0">
              <a:spcBef>
                <a:spcPts val="0"/>
              </a:spcBef>
              <a:buNone/>
            </a:pPr>
            <a:r>
              <a:rPr lang="en-GB" sz="1400" dirty="0"/>
              <a:t> description </a:t>
            </a:r>
            <a:r>
              <a:rPr lang="en-GB" sz="1400" dirty="0" smtClean="0"/>
              <a:t>PSTN-Out</a:t>
            </a:r>
            <a:endParaRPr lang="en-GB" sz="1400" dirty="0"/>
          </a:p>
          <a:p>
            <a:pPr marL="0" indent="0">
              <a:spcBef>
                <a:spcPts val="0"/>
              </a:spcBef>
              <a:buNone/>
            </a:pPr>
            <a:r>
              <a:rPr lang="en-GB" sz="1400" dirty="0"/>
              <a:t> destination-pattern 0</a:t>
            </a:r>
            <a:r>
              <a:rPr lang="en-GB" sz="1400" dirty="0" smtClean="0"/>
              <a:t>T</a:t>
            </a:r>
            <a:endParaRPr lang="en-GB" sz="1400" dirty="0"/>
          </a:p>
          <a:p>
            <a:pPr marL="0" indent="0">
              <a:spcBef>
                <a:spcPts val="0"/>
              </a:spcBef>
              <a:buNone/>
            </a:pPr>
            <a:r>
              <a:rPr lang="en-GB" sz="1400" dirty="0"/>
              <a:t> </a:t>
            </a:r>
            <a:r>
              <a:rPr lang="en-GB" sz="1400" dirty="0" smtClean="0"/>
              <a:t>direct-inward-dial</a:t>
            </a:r>
          </a:p>
          <a:p>
            <a:pPr marL="0" indent="0">
              <a:spcBef>
                <a:spcPts val="0"/>
              </a:spcBef>
              <a:buNone/>
            </a:pPr>
            <a:r>
              <a:rPr lang="en-US" sz="1400" dirty="0"/>
              <a:t> </a:t>
            </a:r>
            <a:r>
              <a:rPr lang="en-GB" sz="1400" dirty="0"/>
              <a:t>forward-digits </a:t>
            </a:r>
            <a:r>
              <a:rPr lang="en-GB" sz="1400" dirty="0" smtClean="0"/>
              <a:t>all</a:t>
            </a:r>
            <a:endParaRPr lang="en-GB" sz="1400" dirty="0"/>
          </a:p>
          <a:p>
            <a:pPr marL="0" indent="0">
              <a:spcBef>
                <a:spcPts val="0"/>
              </a:spcBef>
              <a:buNone/>
            </a:pPr>
            <a:r>
              <a:rPr lang="en-GB" sz="1400" dirty="0"/>
              <a:t> port </a:t>
            </a:r>
            <a:r>
              <a:rPr lang="en-GB" sz="1400" dirty="0" smtClean="0"/>
              <a:t>0/3/1</a:t>
            </a:r>
            <a:endParaRPr lang="en-GB" sz="1400" dirty="0"/>
          </a:p>
          <a:p>
            <a:pPr marL="0" indent="0">
              <a:spcBef>
                <a:spcPts val="0"/>
              </a:spcBef>
              <a:buNone/>
            </a:pPr>
            <a:r>
              <a:rPr lang="en-GB" sz="1400" dirty="0" smtClean="0"/>
              <a:t>!</a:t>
            </a:r>
            <a:endParaRPr lang="en-GB" sz="1400" dirty="0"/>
          </a:p>
          <a:p>
            <a:pPr marL="0" indent="0">
              <a:spcBef>
                <a:spcPts val="0"/>
              </a:spcBef>
              <a:buNone/>
            </a:pPr>
            <a:r>
              <a:rPr lang="en-GB" sz="1400" dirty="0"/>
              <a:t>dial-peer voice </a:t>
            </a:r>
            <a:r>
              <a:rPr lang="en-GB" sz="1400" dirty="0" smtClean="0"/>
              <a:t>2 </a:t>
            </a:r>
            <a:r>
              <a:rPr lang="en-GB" sz="1400" dirty="0"/>
              <a:t>pots</a:t>
            </a:r>
          </a:p>
          <a:p>
            <a:pPr marL="0" indent="0">
              <a:spcBef>
                <a:spcPts val="0"/>
              </a:spcBef>
              <a:buNone/>
            </a:pPr>
            <a:r>
              <a:rPr lang="en-GB" sz="1400" dirty="0"/>
              <a:t> description PSTN-Out</a:t>
            </a:r>
          </a:p>
          <a:p>
            <a:pPr marL="0" indent="0">
              <a:spcBef>
                <a:spcPts val="0"/>
              </a:spcBef>
              <a:buNone/>
            </a:pPr>
            <a:r>
              <a:rPr lang="en-GB" sz="1400" dirty="0"/>
              <a:t> destination-pattern 0T</a:t>
            </a:r>
          </a:p>
          <a:p>
            <a:pPr marL="0" indent="0">
              <a:spcBef>
                <a:spcPts val="0"/>
              </a:spcBef>
              <a:buNone/>
            </a:pPr>
            <a:r>
              <a:rPr lang="en-GB" sz="1400" dirty="0"/>
              <a:t> direct-inward-dial</a:t>
            </a:r>
          </a:p>
          <a:p>
            <a:pPr marL="0" indent="0">
              <a:spcBef>
                <a:spcPts val="0"/>
              </a:spcBef>
              <a:buNone/>
            </a:pPr>
            <a:r>
              <a:rPr lang="en-US" sz="1400" dirty="0"/>
              <a:t> </a:t>
            </a:r>
            <a:r>
              <a:rPr lang="en-GB" sz="1400" dirty="0"/>
              <a:t>forward-digits all</a:t>
            </a:r>
          </a:p>
          <a:p>
            <a:pPr marL="0" indent="0">
              <a:spcBef>
                <a:spcPts val="0"/>
              </a:spcBef>
              <a:buNone/>
            </a:pPr>
            <a:r>
              <a:rPr lang="en-GB" sz="1400" dirty="0"/>
              <a:t> port </a:t>
            </a:r>
            <a:r>
              <a:rPr lang="en-GB" sz="1400" dirty="0" smtClean="0"/>
              <a:t>0/3/2</a:t>
            </a:r>
            <a:endParaRPr lang="en-GB" sz="1400" dirty="0"/>
          </a:p>
          <a:p>
            <a:pPr marL="0" indent="0">
              <a:spcBef>
                <a:spcPts val="0"/>
              </a:spcBef>
              <a:buNone/>
            </a:pPr>
            <a:r>
              <a:rPr lang="en-GB" sz="1400" dirty="0"/>
              <a:t>!</a:t>
            </a:r>
          </a:p>
          <a:p>
            <a:pPr marL="0" indent="0">
              <a:spcBef>
                <a:spcPts val="0"/>
              </a:spcBef>
              <a:buNone/>
            </a:pPr>
            <a:endParaRPr lang="en-GB" sz="1400" dirty="0"/>
          </a:p>
        </p:txBody>
      </p:sp>
      <p:sp>
        <p:nvSpPr>
          <p:cNvPr id="5" name="Rectangle 4"/>
          <p:cNvSpPr/>
          <p:nvPr/>
        </p:nvSpPr>
        <p:spPr>
          <a:xfrm>
            <a:off x="455461" y="2408397"/>
            <a:ext cx="5588000" cy="307777"/>
          </a:xfrm>
          <a:prstGeom prst="rect">
            <a:avLst/>
          </a:prstGeom>
        </p:spPr>
        <p:txBody>
          <a:bodyPr wrap="square">
            <a:spAutoFit/>
          </a:bodyPr>
          <a:lstStyle/>
          <a:p>
            <a:r>
              <a:rPr lang="en-US" sz="1400" dirty="0">
                <a:solidFill>
                  <a:srgbClr val="FF0000"/>
                </a:solidFill>
              </a:rPr>
              <a:t>This will create a loop circuit for which all ports will be  off-hook.</a:t>
            </a:r>
            <a:endParaRPr lang="en-GB" sz="1400" dirty="0">
              <a:solidFill>
                <a:srgbClr val="FF0000"/>
              </a:solidFill>
            </a:endParaRPr>
          </a:p>
        </p:txBody>
      </p:sp>
      <p:sp>
        <p:nvSpPr>
          <p:cNvPr id="6" name="Rectangle 5"/>
          <p:cNvSpPr/>
          <p:nvPr/>
        </p:nvSpPr>
        <p:spPr>
          <a:xfrm>
            <a:off x="6616457" y="3485634"/>
            <a:ext cx="4014240" cy="307777"/>
          </a:xfrm>
          <a:prstGeom prst="rect">
            <a:avLst/>
          </a:prstGeom>
        </p:spPr>
        <p:txBody>
          <a:bodyPr wrap="none">
            <a:spAutoFit/>
          </a:bodyPr>
          <a:lstStyle/>
          <a:p>
            <a:r>
              <a:rPr lang="en-US" sz="1400" dirty="0">
                <a:solidFill>
                  <a:schemeClr val="tx2">
                    <a:lumMod val="10000"/>
                  </a:schemeClr>
                </a:solidFill>
              </a:rPr>
              <a:t>This will allow all to use outgoing through PSTN</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3855242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CASE STUDY: </a:t>
            </a:r>
            <a:r>
              <a:rPr lang="en-US" dirty="0" smtClean="0"/>
              <a:t>PSTN Connectivity Integration</a:t>
            </a:r>
            <a:br>
              <a:rPr lang="en-US" dirty="0" smtClean="0"/>
            </a:br>
            <a:r>
              <a:rPr lang="en-US" dirty="0" smtClean="0"/>
              <a:t>( Call in for PSTN if considered legacy PBX)</a:t>
            </a:r>
            <a:endParaRPr lang="en-GB" dirty="0"/>
          </a:p>
        </p:txBody>
      </p:sp>
      <p:sp>
        <p:nvSpPr>
          <p:cNvPr id="3" name="Content Placeholder 2"/>
          <p:cNvSpPr>
            <a:spLocks noGrp="1"/>
          </p:cNvSpPr>
          <p:nvPr>
            <p:ph idx="1"/>
          </p:nvPr>
        </p:nvSpPr>
        <p:spPr>
          <a:xfrm>
            <a:off x="1152220" y="2324101"/>
            <a:ext cx="6442379" cy="4216400"/>
          </a:xfrm>
        </p:spPr>
        <p:txBody>
          <a:bodyPr numCol="1">
            <a:noAutofit/>
          </a:bodyPr>
          <a:lstStyle/>
          <a:p>
            <a:pPr marL="0" indent="0">
              <a:spcBef>
                <a:spcPts val="0"/>
              </a:spcBef>
              <a:buNone/>
            </a:pPr>
            <a:r>
              <a:rPr lang="en-US" sz="1400" dirty="0" smtClean="0">
                <a:solidFill>
                  <a:schemeClr val="tx2">
                    <a:lumMod val="10000"/>
                  </a:schemeClr>
                </a:solidFill>
              </a:rPr>
              <a:t>In such case its better if we use hunt group for PABX integration</a:t>
            </a:r>
          </a:p>
          <a:p>
            <a:pPr marL="0" indent="0">
              <a:spcBef>
                <a:spcPts val="0"/>
              </a:spcBef>
              <a:buNone/>
            </a:pPr>
            <a:endParaRPr lang="en-US" sz="1400" dirty="0" smtClean="0"/>
          </a:p>
          <a:p>
            <a:pPr marL="0" indent="0">
              <a:spcBef>
                <a:spcPts val="0"/>
              </a:spcBef>
              <a:buNone/>
            </a:pPr>
            <a:r>
              <a:rPr lang="en-GB" sz="1400" dirty="0"/>
              <a:t>!</a:t>
            </a:r>
          </a:p>
          <a:p>
            <a:pPr marL="0" indent="0">
              <a:spcBef>
                <a:spcPts val="0"/>
              </a:spcBef>
              <a:buNone/>
            </a:pPr>
            <a:r>
              <a:rPr lang="en-GB" sz="1400" dirty="0"/>
              <a:t>voice hunt-group 1 sequential</a:t>
            </a:r>
          </a:p>
          <a:p>
            <a:pPr marL="0" indent="0">
              <a:spcBef>
                <a:spcPts val="0"/>
              </a:spcBef>
              <a:buNone/>
            </a:pPr>
            <a:r>
              <a:rPr lang="en-GB" sz="1400" dirty="0"/>
              <a:t> list </a:t>
            </a:r>
            <a:r>
              <a:rPr lang="en-GB" sz="1400" dirty="0" smtClean="0"/>
              <a:t>2097, 2098, 2099</a:t>
            </a:r>
            <a:endParaRPr lang="en-GB" sz="1400" dirty="0"/>
          </a:p>
          <a:p>
            <a:pPr marL="0" indent="0">
              <a:spcBef>
                <a:spcPts val="0"/>
              </a:spcBef>
              <a:buNone/>
            </a:pPr>
            <a:r>
              <a:rPr lang="en-GB" sz="1400" dirty="0"/>
              <a:t> timeout 15</a:t>
            </a:r>
          </a:p>
          <a:p>
            <a:pPr marL="0" indent="0">
              <a:spcBef>
                <a:spcPts val="0"/>
              </a:spcBef>
              <a:buNone/>
            </a:pPr>
            <a:r>
              <a:rPr lang="en-GB" sz="1400" dirty="0"/>
              <a:t> pilot </a:t>
            </a:r>
            <a:r>
              <a:rPr lang="en-GB" sz="1400" dirty="0" smtClean="0"/>
              <a:t>2000</a:t>
            </a:r>
            <a:endParaRPr lang="en-GB" sz="1400" dirty="0"/>
          </a:p>
          <a:p>
            <a:pPr marL="0" indent="0">
              <a:spcBef>
                <a:spcPts val="0"/>
              </a:spcBef>
              <a:buNone/>
            </a:pPr>
            <a:r>
              <a:rPr lang="en-GB" sz="1400" dirty="0" smtClean="0"/>
              <a:t>!</a:t>
            </a:r>
            <a:endParaRPr lang="en-GB" sz="1400" dirty="0"/>
          </a:p>
          <a:p>
            <a:pPr marL="0" indent="0">
              <a:spcBef>
                <a:spcPts val="0"/>
              </a:spcBef>
              <a:buNone/>
            </a:pPr>
            <a:r>
              <a:rPr lang="en-GB" sz="1400" dirty="0"/>
              <a:t>dial-peer voice 1 pots</a:t>
            </a:r>
          </a:p>
          <a:p>
            <a:pPr marL="0" indent="0">
              <a:spcBef>
                <a:spcPts val="0"/>
              </a:spcBef>
              <a:buNone/>
            </a:pPr>
            <a:r>
              <a:rPr lang="en-GB" sz="1400" dirty="0"/>
              <a:t> </a:t>
            </a:r>
            <a:r>
              <a:rPr lang="en-GB" sz="1400" dirty="0" smtClean="0"/>
              <a:t>destination-pattern 2097</a:t>
            </a:r>
            <a:endParaRPr lang="en-GB" sz="1400" dirty="0"/>
          </a:p>
          <a:p>
            <a:pPr marL="0" indent="0">
              <a:spcBef>
                <a:spcPts val="0"/>
              </a:spcBef>
              <a:buNone/>
            </a:pPr>
            <a:r>
              <a:rPr lang="en-GB" sz="1400" dirty="0"/>
              <a:t> incoming called-number .%</a:t>
            </a:r>
          </a:p>
          <a:p>
            <a:pPr marL="0" indent="0">
              <a:spcBef>
                <a:spcPts val="0"/>
              </a:spcBef>
              <a:buNone/>
            </a:pPr>
            <a:r>
              <a:rPr lang="en-GB" sz="1400" dirty="0"/>
              <a:t> port 0/0/0</a:t>
            </a:r>
          </a:p>
          <a:p>
            <a:pPr marL="0" indent="0">
              <a:spcBef>
                <a:spcPts val="0"/>
              </a:spcBef>
              <a:buNone/>
            </a:pPr>
            <a:r>
              <a:rPr lang="en-GB" sz="1400" dirty="0"/>
              <a:t>!</a:t>
            </a:r>
          </a:p>
          <a:p>
            <a:pPr marL="0" indent="0">
              <a:spcBef>
                <a:spcPts val="0"/>
              </a:spcBef>
              <a:buNone/>
            </a:pPr>
            <a:r>
              <a:rPr lang="en-GB" sz="1400" dirty="0"/>
              <a:t>dial-peer voice 2 </a:t>
            </a:r>
            <a:r>
              <a:rPr lang="en-GB" sz="1400" dirty="0" smtClean="0"/>
              <a:t>pots</a:t>
            </a:r>
            <a:endParaRPr lang="en-GB" sz="1400" dirty="0"/>
          </a:p>
          <a:p>
            <a:pPr marL="0" indent="0">
              <a:spcBef>
                <a:spcPts val="0"/>
              </a:spcBef>
              <a:buNone/>
            </a:pPr>
            <a:r>
              <a:rPr lang="en-GB" sz="1400" dirty="0"/>
              <a:t> destination-pattern </a:t>
            </a:r>
            <a:r>
              <a:rPr lang="en-GB" sz="1400" dirty="0" smtClean="0"/>
              <a:t>2098</a:t>
            </a:r>
            <a:endParaRPr lang="en-GB" sz="1400" dirty="0"/>
          </a:p>
          <a:p>
            <a:pPr marL="0" indent="0">
              <a:spcBef>
                <a:spcPts val="0"/>
              </a:spcBef>
              <a:buNone/>
            </a:pPr>
            <a:r>
              <a:rPr lang="en-GB" sz="1400" dirty="0"/>
              <a:t> incoming called-number .%</a:t>
            </a:r>
          </a:p>
          <a:p>
            <a:pPr marL="0" indent="0">
              <a:spcBef>
                <a:spcPts val="0"/>
              </a:spcBef>
              <a:buNone/>
            </a:pPr>
            <a:r>
              <a:rPr lang="en-GB" sz="1400" dirty="0"/>
              <a:t> port 0/0/1</a:t>
            </a:r>
          </a:p>
          <a:p>
            <a:pPr marL="0" indent="0">
              <a:spcBef>
                <a:spcPts val="0"/>
              </a:spcBef>
              <a:buNone/>
            </a:pPr>
            <a:r>
              <a:rPr lang="en-GB" sz="1400" dirty="0"/>
              <a:t>!</a:t>
            </a:r>
          </a:p>
          <a:p>
            <a:pPr marL="0" indent="0">
              <a:spcBef>
                <a:spcPts val="0"/>
              </a:spcBef>
              <a:buNone/>
            </a:pPr>
            <a:r>
              <a:rPr lang="en-GB" sz="1400" dirty="0"/>
              <a:t>dial-peer voice </a:t>
            </a:r>
            <a:r>
              <a:rPr lang="en-GB" sz="1400" dirty="0" smtClean="0"/>
              <a:t>3 </a:t>
            </a:r>
            <a:r>
              <a:rPr lang="en-GB" sz="1400" dirty="0"/>
              <a:t>pots</a:t>
            </a:r>
          </a:p>
          <a:p>
            <a:pPr marL="0" indent="0">
              <a:spcBef>
                <a:spcPts val="0"/>
              </a:spcBef>
              <a:buNone/>
            </a:pPr>
            <a:r>
              <a:rPr lang="en-GB" sz="1400" dirty="0"/>
              <a:t> destination-pattern </a:t>
            </a:r>
            <a:r>
              <a:rPr lang="en-GB" sz="1400" dirty="0" smtClean="0"/>
              <a:t>2099</a:t>
            </a:r>
            <a:endParaRPr lang="en-GB" sz="1400" dirty="0"/>
          </a:p>
          <a:p>
            <a:pPr marL="0" indent="0">
              <a:spcBef>
                <a:spcPts val="0"/>
              </a:spcBef>
              <a:buNone/>
            </a:pPr>
            <a:r>
              <a:rPr lang="en-GB" sz="1400" dirty="0"/>
              <a:t> incoming called-number .%</a:t>
            </a:r>
          </a:p>
          <a:p>
            <a:pPr marL="0" indent="0">
              <a:spcBef>
                <a:spcPts val="0"/>
              </a:spcBef>
              <a:buNone/>
            </a:pPr>
            <a:r>
              <a:rPr lang="en-GB" sz="1400" dirty="0"/>
              <a:t> port </a:t>
            </a:r>
            <a:r>
              <a:rPr lang="en-GB" sz="1400" dirty="0" smtClean="0"/>
              <a:t>0/0/2</a:t>
            </a:r>
            <a:endParaRPr lang="en-GB" sz="1400" dirty="0"/>
          </a:p>
          <a:p>
            <a:pPr marL="0" indent="0">
              <a:spcBef>
                <a:spcPts val="0"/>
              </a:spcBef>
              <a:buNone/>
            </a:pPr>
            <a:r>
              <a:rPr lang="en-GB" sz="1400" dirty="0"/>
              <a:t>!</a:t>
            </a:r>
          </a:p>
          <a:p>
            <a:pPr marL="0" indent="0">
              <a:spcBef>
                <a:spcPts val="0"/>
              </a:spcBef>
              <a:buNone/>
            </a:pPr>
            <a:endParaRPr lang="en-US" sz="1400" dirty="0" smtClean="0"/>
          </a:p>
          <a:p>
            <a:pPr marL="0" indent="0">
              <a:spcBef>
                <a:spcPts val="0"/>
              </a:spcBef>
              <a:buNone/>
            </a:pPr>
            <a:endParaRPr lang="en-GB" sz="1400" dirty="0"/>
          </a:p>
        </p:txBody>
      </p:sp>
      <p:pic>
        <p:nvPicPr>
          <p:cNvPr id="4" name="Picture 3"/>
          <p:cNvPicPr>
            <a:picLocks noChangeAspect="1"/>
          </p:cNvPicPr>
          <p:nvPr/>
        </p:nvPicPr>
        <p:blipFill>
          <a:blip r:embed="rId2"/>
          <a:stretch>
            <a:fillRect/>
          </a:stretch>
        </p:blipFill>
        <p:spPr>
          <a:xfrm>
            <a:off x="5625580" y="2156780"/>
            <a:ext cx="6027120" cy="460045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25909638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CASE STUDY: </a:t>
            </a:r>
            <a:r>
              <a:rPr lang="en-US" dirty="0" smtClean="0"/>
              <a:t>PSTN Connectivity Integration</a:t>
            </a:r>
            <a:br>
              <a:rPr lang="en-US" dirty="0" smtClean="0"/>
            </a:br>
            <a:r>
              <a:rPr lang="en-US" dirty="0" smtClean="0"/>
              <a:t>( Dedicated PSTN and using it for remote router)</a:t>
            </a:r>
            <a:endParaRPr lang="en-GB" dirty="0"/>
          </a:p>
        </p:txBody>
      </p:sp>
      <p:sp>
        <p:nvSpPr>
          <p:cNvPr id="3" name="Content Placeholder 2"/>
          <p:cNvSpPr>
            <a:spLocks noGrp="1"/>
          </p:cNvSpPr>
          <p:nvPr>
            <p:ph idx="1"/>
          </p:nvPr>
        </p:nvSpPr>
        <p:spPr>
          <a:xfrm>
            <a:off x="343412" y="2041072"/>
            <a:ext cx="4380987" cy="1819728"/>
          </a:xfrm>
        </p:spPr>
        <p:txBody>
          <a:bodyPr numCol="1">
            <a:noAutofit/>
          </a:bodyPr>
          <a:lstStyle/>
          <a:p>
            <a:pPr marL="0" indent="0">
              <a:spcBef>
                <a:spcPts val="0"/>
              </a:spcBef>
              <a:buNone/>
            </a:pPr>
            <a:r>
              <a:rPr lang="en-US" sz="1400" dirty="0" smtClean="0">
                <a:solidFill>
                  <a:schemeClr val="tx2">
                    <a:lumMod val="10000"/>
                  </a:schemeClr>
                </a:solidFill>
              </a:rPr>
              <a:t>Call in for Router1 ( Resided in Router2)</a:t>
            </a:r>
          </a:p>
          <a:p>
            <a:pPr marL="0" indent="0">
              <a:spcBef>
                <a:spcPts val="0"/>
              </a:spcBef>
              <a:buNone/>
            </a:pPr>
            <a:r>
              <a:rPr lang="en-GB" sz="1400" dirty="0" smtClean="0"/>
              <a:t>!</a:t>
            </a:r>
            <a:endParaRPr lang="en-GB" sz="1400" dirty="0"/>
          </a:p>
          <a:p>
            <a:pPr marL="0" indent="0">
              <a:spcBef>
                <a:spcPts val="0"/>
              </a:spcBef>
              <a:buNone/>
            </a:pPr>
            <a:r>
              <a:rPr lang="en-GB" sz="1400" dirty="0"/>
              <a:t>voice-port 0/3/1</a:t>
            </a:r>
          </a:p>
          <a:p>
            <a:pPr marL="0" indent="0">
              <a:spcBef>
                <a:spcPts val="0"/>
              </a:spcBef>
              <a:buNone/>
            </a:pPr>
            <a:r>
              <a:rPr lang="en-GB" sz="1400" dirty="0"/>
              <a:t> connection </a:t>
            </a:r>
            <a:r>
              <a:rPr lang="en-GB" sz="1400" dirty="0" err="1"/>
              <a:t>plar</a:t>
            </a:r>
            <a:r>
              <a:rPr lang="en-GB" sz="1400" dirty="0"/>
              <a:t> </a:t>
            </a:r>
            <a:r>
              <a:rPr lang="en-GB" sz="1400" dirty="0" err="1"/>
              <a:t>opx</a:t>
            </a:r>
            <a:r>
              <a:rPr lang="en-GB" sz="1400" dirty="0"/>
              <a:t> </a:t>
            </a:r>
            <a:r>
              <a:rPr lang="en-GB" sz="1400" dirty="0" smtClean="0"/>
              <a:t>2010</a:t>
            </a:r>
            <a:endParaRPr lang="en-GB" sz="1400" dirty="0"/>
          </a:p>
          <a:p>
            <a:pPr marL="0" indent="0">
              <a:spcBef>
                <a:spcPts val="0"/>
              </a:spcBef>
              <a:buNone/>
            </a:pPr>
            <a:r>
              <a:rPr lang="en-GB" sz="1400" dirty="0"/>
              <a:t> description PSTN-FXO-Router1-PABX 029117891</a:t>
            </a:r>
          </a:p>
          <a:p>
            <a:pPr marL="0" indent="0">
              <a:spcBef>
                <a:spcPts val="0"/>
              </a:spcBef>
              <a:buNone/>
            </a:pPr>
            <a:r>
              <a:rPr lang="en-GB" sz="1400" dirty="0"/>
              <a:t> caller-id enable</a:t>
            </a:r>
          </a:p>
          <a:p>
            <a:pPr marL="0" indent="0">
              <a:spcBef>
                <a:spcPts val="0"/>
              </a:spcBef>
              <a:buNone/>
            </a:pPr>
            <a:r>
              <a:rPr lang="en-GB" sz="1400" dirty="0"/>
              <a:t>!</a:t>
            </a:r>
          </a:p>
          <a:p>
            <a:pPr marL="0" indent="0">
              <a:spcBef>
                <a:spcPts val="0"/>
              </a:spcBef>
              <a:buNone/>
            </a:pPr>
            <a:r>
              <a:rPr lang="en-GB" sz="1400" dirty="0"/>
              <a:t>voice-port 0/3/2</a:t>
            </a:r>
          </a:p>
          <a:p>
            <a:pPr marL="0" indent="0">
              <a:spcBef>
                <a:spcPts val="0"/>
              </a:spcBef>
              <a:buNone/>
            </a:pPr>
            <a:r>
              <a:rPr lang="en-GB" sz="1400" dirty="0"/>
              <a:t> connection </a:t>
            </a:r>
            <a:r>
              <a:rPr lang="en-GB" sz="1400" dirty="0" err="1"/>
              <a:t>plar</a:t>
            </a:r>
            <a:r>
              <a:rPr lang="en-GB" sz="1400" dirty="0"/>
              <a:t> </a:t>
            </a:r>
            <a:r>
              <a:rPr lang="en-GB" sz="1400" dirty="0" err="1"/>
              <a:t>opx</a:t>
            </a:r>
            <a:r>
              <a:rPr lang="en-GB" sz="1400" dirty="0"/>
              <a:t> </a:t>
            </a:r>
            <a:r>
              <a:rPr lang="en-GB" sz="1400" dirty="0" smtClean="0"/>
              <a:t>2012</a:t>
            </a:r>
            <a:endParaRPr lang="en-GB" sz="1400" dirty="0"/>
          </a:p>
          <a:p>
            <a:pPr marL="0" indent="0">
              <a:spcBef>
                <a:spcPts val="0"/>
              </a:spcBef>
              <a:buNone/>
            </a:pPr>
            <a:r>
              <a:rPr lang="en-GB" sz="1400" dirty="0"/>
              <a:t> description PSTN-FXO-Router1-PABX 029117892</a:t>
            </a:r>
          </a:p>
          <a:p>
            <a:pPr marL="0" indent="0">
              <a:spcBef>
                <a:spcPts val="0"/>
              </a:spcBef>
              <a:buNone/>
            </a:pPr>
            <a:r>
              <a:rPr lang="en-GB" sz="1400" dirty="0"/>
              <a:t> caller-id enable</a:t>
            </a:r>
          </a:p>
          <a:p>
            <a:pPr marL="0" indent="0">
              <a:spcBef>
                <a:spcPts val="0"/>
              </a:spcBef>
              <a:buNone/>
            </a:pPr>
            <a:r>
              <a:rPr lang="en-GB" sz="1400" dirty="0"/>
              <a:t>!</a:t>
            </a:r>
          </a:p>
          <a:p>
            <a:pPr marL="0" indent="0">
              <a:spcBef>
                <a:spcPts val="0"/>
              </a:spcBef>
              <a:buNone/>
            </a:pPr>
            <a:endParaRPr lang="en-GB" sz="1400" dirty="0"/>
          </a:p>
        </p:txBody>
      </p:sp>
      <p:sp>
        <p:nvSpPr>
          <p:cNvPr id="4" name="Content Placeholder 2"/>
          <p:cNvSpPr txBox="1">
            <a:spLocks/>
          </p:cNvSpPr>
          <p:nvPr/>
        </p:nvSpPr>
        <p:spPr>
          <a:xfrm>
            <a:off x="4749721" y="2088967"/>
            <a:ext cx="5058080" cy="3225799"/>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400" dirty="0" smtClean="0">
                <a:solidFill>
                  <a:schemeClr val="tx2">
                    <a:lumMod val="10000"/>
                  </a:schemeClr>
                </a:solidFill>
              </a:rPr>
              <a:t>Call out for Router1 ( Resided in Router1)</a:t>
            </a:r>
          </a:p>
          <a:p>
            <a:pPr marL="0" indent="0">
              <a:spcBef>
                <a:spcPts val="0"/>
              </a:spcBef>
              <a:buNone/>
            </a:pPr>
            <a:r>
              <a:rPr lang="en-GB" sz="1400" dirty="0" smtClean="0"/>
              <a:t>!</a:t>
            </a:r>
            <a:endParaRPr lang="en-GB" sz="1400" dirty="0"/>
          </a:p>
          <a:p>
            <a:pPr marL="0" indent="0">
              <a:spcBef>
                <a:spcPts val="0"/>
              </a:spcBef>
              <a:buNone/>
            </a:pPr>
            <a:r>
              <a:rPr lang="en-GB" sz="1400" dirty="0"/>
              <a:t>voice translation-rule 1</a:t>
            </a:r>
          </a:p>
          <a:p>
            <a:pPr marL="0" indent="0">
              <a:spcBef>
                <a:spcPts val="0"/>
              </a:spcBef>
              <a:buNone/>
            </a:pPr>
            <a:r>
              <a:rPr lang="en-GB" sz="1400" dirty="0"/>
              <a:t> rule 1 /^0/ /</a:t>
            </a:r>
            <a:r>
              <a:rPr lang="en-GB" sz="1400" dirty="0" smtClean="0"/>
              <a:t>A20100</a:t>
            </a:r>
            <a:r>
              <a:rPr lang="en-GB" sz="1400" dirty="0"/>
              <a:t>/</a:t>
            </a:r>
          </a:p>
          <a:p>
            <a:pPr marL="0" indent="0">
              <a:spcBef>
                <a:spcPts val="0"/>
              </a:spcBef>
              <a:buNone/>
            </a:pPr>
            <a:r>
              <a:rPr lang="en-GB" sz="1400" dirty="0"/>
              <a:t>!</a:t>
            </a:r>
          </a:p>
          <a:p>
            <a:pPr marL="0" indent="0">
              <a:spcBef>
                <a:spcPts val="0"/>
              </a:spcBef>
              <a:buNone/>
            </a:pPr>
            <a:r>
              <a:rPr lang="en-GB" sz="1400" dirty="0"/>
              <a:t>voice translation-rule 2</a:t>
            </a:r>
          </a:p>
          <a:p>
            <a:pPr marL="0" indent="0">
              <a:spcBef>
                <a:spcPts val="0"/>
              </a:spcBef>
              <a:buNone/>
            </a:pPr>
            <a:r>
              <a:rPr lang="en-GB" sz="1400" dirty="0"/>
              <a:t> rule 1 /^0/ /</a:t>
            </a:r>
            <a:r>
              <a:rPr lang="en-GB" sz="1400" dirty="0" smtClean="0"/>
              <a:t>A20120/</a:t>
            </a:r>
          </a:p>
          <a:p>
            <a:pPr marL="0" indent="0">
              <a:spcBef>
                <a:spcPts val="0"/>
              </a:spcBef>
              <a:buNone/>
            </a:pPr>
            <a:r>
              <a:rPr lang="en-GB" sz="1400" dirty="0"/>
              <a:t>!</a:t>
            </a:r>
          </a:p>
          <a:p>
            <a:pPr marL="0" indent="0">
              <a:spcBef>
                <a:spcPts val="0"/>
              </a:spcBef>
              <a:buNone/>
            </a:pPr>
            <a:r>
              <a:rPr lang="en-GB" sz="1400" dirty="0"/>
              <a:t>voice translation-profile </a:t>
            </a:r>
            <a:r>
              <a:rPr lang="en-GB" sz="1400" dirty="0" smtClean="0"/>
              <a:t>phone2010</a:t>
            </a:r>
            <a:endParaRPr lang="en-GB" sz="1400" dirty="0"/>
          </a:p>
          <a:p>
            <a:pPr marL="0" indent="0">
              <a:spcBef>
                <a:spcPts val="0"/>
              </a:spcBef>
              <a:buNone/>
            </a:pPr>
            <a:r>
              <a:rPr lang="en-GB" sz="1400" dirty="0"/>
              <a:t> translate called </a:t>
            </a:r>
            <a:r>
              <a:rPr lang="en-GB" sz="1400" dirty="0" smtClean="0"/>
              <a:t>1</a:t>
            </a:r>
            <a:endParaRPr lang="en-GB" sz="1400" dirty="0"/>
          </a:p>
          <a:p>
            <a:pPr marL="0" indent="0">
              <a:spcBef>
                <a:spcPts val="0"/>
              </a:spcBef>
              <a:buNone/>
            </a:pPr>
            <a:r>
              <a:rPr lang="en-GB" sz="1400" dirty="0"/>
              <a:t>!</a:t>
            </a:r>
          </a:p>
          <a:p>
            <a:pPr marL="0" indent="0">
              <a:spcBef>
                <a:spcPts val="0"/>
              </a:spcBef>
              <a:buNone/>
            </a:pPr>
            <a:r>
              <a:rPr lang="en-GB" sz="1400" dirty="0"/>
              <a:t>voice translation-profile </a:t>
            </a:r>
            <a:r>
              <a:rPr lang="en-GB" sz="1400" dirty="0" smtClean="0"/>
              <a:t>phone2012</a:t>
            </a:r>
            <a:endParaRPr lang="en-GB" sz="1400" dirty="0"/>
          </a:p>
          <a:p>
            <a:pPr marL="0" indent="0">
              <a:spcBef>
                <a:spcPts val="0"/>
              </a:spcBef>
              <a:buNone/>
            </a:pPr>
            <a:r>
              <a:rPr lang="en-GB" sz="1400" dirty="0"/>
              <a:t> translate called </a:t>
            </a:r>
            <a:r>
              <a:rPr lang="en-GB" sz="1400" dirty="0" smtClean="0"/>
              <a:t>2</a:t>
            </a:r>
            <a:endParaRPr lang="en-GB" sz="1400" dirty="0"/>
          </a:p>
          <a:p>
            <a:pPr marL="0" indent="0">
              <a:spcBef>
                <a:spcPts val="0"/>
              </a:spcBef>
              <a:buNone/>
            </a:pPr>
            <a:r>
              <a:rPr lang="en-GB" sz="1400" dirty="0" smtClean="0"/>
              <a:t>!</a:t>
            </a:r>
            <a:endParaRPr lang="en-GB" sz="1400" dirty="0"/>
          </a:p>
          <a:p>
            <a:pPr marL="0" indent="0">
              <a:spcBef>
                <a:spcPts val="0"/>
              </a:spcBef>
              <a:buNone/>
            </a:pPr>
            <a:r>
              <a:rPr lang="en-GB" sz="1400" dirty="0"/>
              <a:t>voice register </a:t>
            </a:r>
            <a:r>
              <a:rPr lang="en-GB" sz="1400" dirty="0" err="1"/>
              <a:t>dn</a:t>
            </a:r>
            <a:r>
              <a:rPr lang="en-GB" sz="1400" dirty="0"/>
              <a:t>  1</a:t>
            </a:r>
          </a:p>
          <a:p>
            <a:pPr marL="0" indent="0">
              <a:spcBef>
                <a:spcPts val="0"/>
              </a:spcBef>
              <a:buNone/>
            </a:pPr>
            <a:r>
              <a:rPr lang="en-GB" sz="1400" dirty="0"/>
              <a:t> translation-profile incoming </a:t>
            </a:r>
            <a:r>
              <a:rPr lang="en-GB" sz="1400" dirty="0" smtClean="0"/>
              <a:t>phone2010</a:t>
            </a:r>
            <a:endParaRPr lang="en-GB" sz="1400" dirty="0"/>
          </a:p>
          <a:p>
            <a:pPr marL="0" indent="0">
              <a:spcBef>
                <a:spcPts val="0"/>
              </a:spcBef>
              <a:buNone/>
            </a:pPr>
            <a:r>
              <a:rPr lang="en-GB" sz="1400" dirty="0"/>
              <a:t> number </a:t>
            </a:r>
            <a:r>
              <a:rPr lang="en-GB" sz="1400" dirty="0" smtClean="0"/>
              <a:t>2010</a:t>
            </a:r>
            <a:endParaRPr lang="en-GB" sz="1400" dirty="0"/>
          </a:p>
          <a:p>
            <a:pPr marL="0" indent="0">
              <a:spcBef>
                <a:spcPts val="0"/>
              </a:spcBef>
              <a:buNone/>
            </a:pPr>
            <a:r>
              <a:rPr lang="en-GB" sz="1400" dirty="0"/>
              <a:t> allow watch</a:t>
            </a:r>
          </a:p>
          <a:p>
            <a:pPr marL="0" indent="0">
              <a:spcBef>
                <a:spcPts val="0"/>
              </a:spcBef>
              <a:buNone/>
            </a:pPr>
            <a:r>
              <a:rPr lang="en-GB" sz="1400" dirty="0"/>
              <a:t> name </a:t>
            </a:r>
            <a:r>
              <a:rPr lang="en-GB" sz="1400" dirty="0" smtClean="0"/>
              <a:t>2010</a:t>
            </a:r>
            <a:endParaRPr lang="en-GB" sz="1400" dirty="0"/>
          </a:p>
          <a:p>
            <a:pPr marL="0" indent="0">
              <a:spcBef>
                <a:spcPts val="0"/>
              </a:spcBef>
              <a:buNone/>
            </a:pPr>
            <a:r>
              <a:rPr lang="en-GB" sz="1400" dirty="0" smtClean="0"/>
              <a:t>!</a:t>
            </a:r>
          </a:p>
          <a:p>
            <a:pPr marL="0" indent="0">
              <a:spcBef>
                <a:spcPts val="0"/>
              </a:spcBef>
              <a:buNone/>
            </a:pPr>
            <a:endParaRPr lang="en-GB" sz="1400" dirty="0"/>
          </a:p>
        </p:txBody>
      </p:sp>
      <p:sp>
        <p:nvSpPr>
          <p:cNvPr id="5" name="Rectangle 4"/>
          <p:cNvSpPr/>
          <p:nvPr/>
        </p:nvSpPr>
        <p:spPr>
          <a:xfrm>
            <a:off x="8246581" y="2090761"/>
            <a:ext cx="3100253" cy="4708981"/>
          </a:xfrm>
          <a:prstGeom prst="rect">
            <a:avLst/>
          </a:prstGeom>
        </p:spPr>
        <p:txBody>
          <a:bodyPr wrap="square">
            <a:spAutoFit/>
          </a:bodyPr>
          <a:lstStyle/>
          <a:p>
            <a:r>
              <a:rPr lang="en-GB" sz="1200" dirty="0" smtClean="0"/>
              <a:t>!</a:t>
            </a:r>
          </a:p>
          <a:p>
            <a:r>
              <a:rPr lang="en-GB" sz="1200" dirty="0" smtClean="0"/>
              <a:t>dial-peer </a:t>
            </a:r>
            <a:r>
              <a:rPr lang="en-GB" sz="1200" dirty="0"/>
              <a:t>voice </a:t>
            </a:r>
            <a:r>
              <a:rPr lang="en-GB" sz="1200" dirty="0" smtClean="0"/>
              <a:t>1 </a:t>
            </a:r>
            <a:r>
              <a:rPr lang="en-GB" sz="1200" dirty="0"/>
              <a:t>pots</a:t>
            </a:r>
          </a:p>
          <a:p>
            <a:r>
              <a:rPr lang="en-GB" sz="1200" dirty="0"/>
              <a:t> translation-profile incoming </a:t>
            </a:r>
            <a:r>
              <a:rPr lang="en-GB" sz="1200" dirty="0" smtClean="0"/>
              <a:t>phone2012</a:t>
            </a:r>
            <a:endParaRPr lang="en-GB" sz="1200" dirty="0"/>
          </a:p>
          <a:p>
            <a:r>
              <a:rPr lang="en-GB" sz="1200" dirty="0"/>
              <a:t> destination-pattern </a:t>
            </a:r>
            <a:r>
              <a:rPr lang="en-GB" sz="1200" dirty="0" smtClean="0"/>
              <a:t>2012</a:t>
            </a:r>
            <a:endParaRPr lang="en-GB" sz="1200" dirty="0"/>
          </a:p>
          <a:p>
            <a:r>
              <a:rPr lang="en-GB" sz="1200" dirty="0"/>
              <a:t> incoming called-number .%</a:t>
            </a:r>
          </a:p>
          <a:p>
            <a:r>
              <a:rPr lang="en-GB" sz="1200" dirty="0"/>
              <a:t> port 0/0/0</a:t>
            </a:r>
          </a:p>
          <a:p>
            <a:r>
              <a:rPr lang="en-GB" sz="1200" dirty="0" smtClean="0"/>
              <a:t>!</a:t>
            </a:r>
            <a:endParaRPr lang="en-GB" sz="1200" dirty="0"/>
          </a:p>
          <a:p>
            <a:r>
              <a:rPr lang="en-GB" sz="1200" dirty="0"/>
              <a:t>dial-peer voice </a:t>
            </a:r>
            <a:r>
              <a:rPr lang="en-GB" sz="1200" dirty="0" smtClean="0"/>
              <a:t>2 </a:t>
            </a:r>
            <a:r>
              <a:rPr lang="en-GB" sz="1200" dirty="0" err="1"/>
              <a:t>voip</a:t>
            </a:r>
            <a:endParaRPr lang="en-GB" sz="1200" dirty="0"/>
          </a:p>
          <a:p>
            <a:r>
              <a:rPr lang="en-GB" sz="1200" dirty="0"/>
              <a:t> description </a:t>
            </a:r>
            <a:r>
              <a:rPr lang="en-GB" sz="1200" dirty="0" smtClean="0"/>
              <a:t>PSTN-OUT-2010</a:t>
            </a:r>
            <a:endParaRPr lang="en-GB" sz="1200" dirty="0"/>
          </a:p>
          <a:p>
            <a:r>
              <a:rPr lang="en-GB" sz="1200" dirty="0"/>
              <a:t> destination-pattern </a:t>
            </a:r>
            <a:r>
              <a:rPr lang="en-GB" sz="1200" dirty="0" smtClean="0"/>
              <a:t>A2010T</a:t>
            </a:r>
            <a:endParaRPr lang="en-GB" sz="1200" dirty="0"/>
          </a:p>
          <a:p>
            <a:r>
              <a:rPr lang="en-GB" sz="1200" dirty="0"/>
              <a:t> session protocol sipv2</a:t>
            </a:r>
          </a:p>
          <a:p>
            <a:r>
              <a:rPr lang="en-GB" sz="1200" dirty="0"/>
              <a:t> session target ipv4:10.11.121.2</a:t>
            </a:r>
          </a:p>
          <a:p>
            <a:r>
              <a:rPr lang="en-GB" sz="1200" dirty="0"/>
              <a:t> </a:t>
            </a:r>
            <a:r>
              <a:rPr lang="en-GB" sz="1200" dirty="0" err="1"/>
              <a:t>dtmf</a:t>
            </a:r>
            <a:r>
              <a:rPr lang="en-GB" sz="1200" dirty="0"/>
              <a:t>-relay sip-notify</a:t>
            </a:r>
          </a:p>
          <a:p>
            <a:r>
              <a:rPr lang="en-GB" sz="1200" dirty="0"/>
              <a:t> codec g711ulaw</a:t>
            </a:r>
          </a:p>
          <a:p>
            <a:r>
              <a:rPr lang="en-GB" sz="1200" dirty="0"/>
              <a:t> no </a:t>
            </a:r>
            <a:r>
              <a:rPr lang="en-GB" sz="1200" dirty="0" err="1"/>
              <a:t>vad</a:t>
            </a:r>
            <a:endParaRPr lang="en-GB" sz="1200" dirty="0"/>
          </a:p>
          <a:p>
            <a:r>
              <a:rPr lang="en-GB" sz="1200" dirty="0" smtClean="0"/>
              <a:t>!</a:t>
            </a:r>
            <a:endParaRPr lang="en-GB" sz="1200" dirty="0"/>
          </a:p>
          <a:p>
            <a:r>
              <a:rPr lang="en-GB" sz="1200" dirty="0"/>
              <a:t>dial-peer voice 3</a:t>
            </a:r>
            <a:r>
              <a:rPr lang="en-GB" sz="1200" dirty="0" smtClean="0"/>
              <a:t> </a:t>
            </a:r>
            <a:r>
              <a:rPr lang="en-GB" sz="1200" dirty="0" err="1"/>
              <a:t>voip</a:t>
            </a:r>
            <a:endParaRPr lang="en-GB" sz="1200" dirty="0"/>
          </a:p>
          <a:p>
            <a:r>
              <a:rPr lang="en-GB" sz="1200" dirty="0"/>
              <a:t> description </a:t>
            </a:r>
            <a:r>
              <a:rPr lang="en-GB" sz="1200" dirty="0" smtClean="0"/>
              <a:t>PSTN-OUT-2012</a:t>
            </a:r>
            <a:endParaRPr lang="en-GB" sz="1200" dirty="0"/>
          </a:p>
          <a:p>
            <a:r>
              <a:rPr lang="en-GB" sz="1200" dirty="0"/>
              <a:t> destination-pattern </a:t>
            </a:r>
            <a:r>
              <a:rPr lang="en-GB" sz="1200" dirty="0" smtClean="0"/>
              <a:t>A2012T</a:t>
            </a:r>
            <a:endParaRPr lang="en-GB" sz="1200" dirty="0"/>
          </a:p>
          <a:p>
            <a:r>
              <a:rPr lang="en-GB" sz="1200" dirty="0"/>
              <a:t> session protocol sipv2</a:t>
            </a:r>
          </a:p>
          <a:p>
            <a:r>
              <a:rPr lang="en-GB" sz="1200" dirty="0"/>
              <a:t> session target ipv4:10.11.121.2</a:t>
            </a:r>
          </a:p>
          <a:p>
            <a:r>
              <a:rPr lang="en-GB" sz="1200" dirty="0"/>
              <a:t> </a:t>
            </a:r>
            <a:r>
              <a:rPr lang="en-GB" sz="1200" dirty="0" err="1"/>
              <a:t>dtmf</a:t>
            </a:r>
            <a:r>
              <a:rPr lang="en-GB" sz="1200" dirty="0"/>
              <a:t>-relay sip-notify</a:t>
            </a:r>
          </a:p>
          <a:p>
            <a:r>
              <a:rPr lang="en-GB" sz="1200" dirty="0"/>
              <a:t> codec g711ulaw</a:t>
            </a:r>
          </a:p>
          <a:p>
            <a:r>
              <a:rPr lang="en-GB" sz="1200" dirty="0"/>
              <a:t> no </a:t>
            </a:r>
            <a:r>
              <a:rPr lang="en-GB" sz="1200" dirty="0" err="1" smtClean="0"/>
              <a:t>vad</a:t>
            </a:r>
            <a:endParaRPr lang="en-GB" sz="1200" dirty="0"/>
          </a:p>
          <a:p>
            <a:r>
              <a:rPr lang="en-US" sz="1200" dirty="0" smtClean="0"/>
              <a:t>!</a:t>
            </a:r>
            <a:endParaRPr lang="en-GB" sz="1200" dirty="0"/>
          </a:p>
        </p:txBody>
      </p:sp>
      <p:sp>
        <p:nvSpPr>
          <p:cNvPr id="6" name="Content Placeholder 2"/>
          <p:cNvSpPr txBox="1">
            <a:spLocks/>
          </p:cNvSpPr>
          <p:nvPr/>
        </p:nvSpPr>
        <p:spPr>
          <a:xfrm>
            <a:off x="381513" y="4283167"/>
            <a:ext cx="4193754" cy="2522220"/>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r">
              <a:spcBef>
                <a:spcPts val="0"/>
              </a:spcBef>
              <a:buFont typeface="Arial" panose="020B0604020202020204" pitchFamily="34" charset="0"/>
              <a:buNone/>
            </a:pPr>
            <a:endParaRPr lang="en-US" sz="1400" dirty="0" smtClean="0">
              <a:solidFill>
                <a:schemeClr val="tx2">
                  <a:lumMod val="10000"/>
                </a:schemeClr>
              </a:solidFill>
            </a:endParaRPr>
          </a:p>
          <a:p>
            <a:pPr marL="0" indent="0">
              <a:spcBef>
                <a:spcPts val="0"/>
              </a:spcBef>
              <a:buFont typeface="Arial" panose="020B0604020202020204" pitchFamily="34" charset="0"/>
              <a:buNone/>
            </a:pPr>
            <a:r>
              <a:rPr lang="en-US" sz="1400" dirty="0" smtClean="0">
                <a:solidFill>
                  <a:schemeClr val="tx2">
                    <a:lumMod val="10000"/>
                  </a:schemeClr>
                </a:solidFill>
              </a:rPr>
              <a:t>Call out for Router1 ( Resided in Router2)</a:t>
            </a:r>
          </a:p>
          <a:p>
            <a:pPr marL="0" indent="0">
              <a:spcBef>
                <a:spcPts val="0"/>
              </a:spcBef>
              <a:buNone/>
            </a:pPr>
            <a:r>
              <a:rPr lang="en-GB" sz="1400" dirty="0" smtClean="0"/>
              <a:t>dial-peer </a:t>
            </a:r>
            <a:r>
              <a:rPr lang="en-GB" sz="1400" dirty="0"/>
              <a:t>voice </a:t>
            </a:r>
            <a:r>
              <a:rPr lang="en-GB" sz="1400" dirty="0" smtClean="0"/>
              <a:t>1 </a:t>
            </a:r>
            <a:r>
              <a:rPr lang="en-GB" sz="1400" dirty="0"/>
              <a:t>pots</a:t>
            </a:r>
          </a:p>
          <a:p>
            <a:pPr marL="0" indent="0">
              <a:spcBef>
                <a:spcPts val="0"/>
              </a:spcBef>
              <a:buNone/>
            </a:pPr>
            <a:r>
              <a:rPr lang="en-GB" sz="1400" dirty="0"/>
              <a:t> description </a:t>
            </a:r>
            <a:r>
              <a:rPr lang="en-GB" sz="1400" dirty="0" smtClean="0"/>
              <a:t>Call-Out-For-2010</a:t>
            </a:r>
            <a:endParaRPr lang="en-GB" sz="1400" dirty="0"/>
          </a:p>
          <a:p>
            <a:pPr marL="0" indent="0">
              <a:spcBef>
                <a:spcPts val="0"/>
              </a:spcBef>
              <a:buNone/>
            </a:pPr>
            <a:r>
              <a:rPr lang="en-GB" sz="1400" dirty="0"/>
              <a:t> destination-pattern </a:t>
            </a:r>
            <a:r>
              <a:rPr lang="en-GB" sz="1400" dirty="0" smtClean="0"/>
              <a:t>A2010T</a:t>
            </a:r>
            <a:endParaRPr lang="en-GB" sz="1400" dirty="0"/>
          </a:p>
          <a:p>
            <a:pPr marL="0" indent="0">
              <a:spcBef>
                <a:spcPts val="0"/>
              </a:spcBef>
              <a:buNone/>
            </a:pPr>
            <a:r>
              <a:rPr lang="en-GB" sz="1400" dirty="0"/>
              <a:t> direct-inward-dial</a:t>
            </a:r>
          </a:p>
          <a:p>
            <a:pPr marL="0" indent="0">
              <a:spcBef>
                <a:spcPts val="0"/>
              </a:spcBef>
              <a:buNone/>
            </a:pPr>
            <a:r>
              <a:rPr lang="en-GB" sz="1400" dirty="0"/>
              <a:t> port 0/3/0</a:t>
            </a:r>
          </a:p>
          <a:p>
            <a:pPr marL="0" indent="0">
              <a:spcBef>
                <a:spcPts val="0"/>
              </a:spcBef>
              <a:buNone/>
            </a:pPr>
            <a:r>
              <a:rPr lang="en-GB" sz="1400" dirty="0"/>
              <a:t>!</a:t>
            </a:r>
          </a:p>
          <a:p>
            <a:pPr marL="0" indent="0">
              <a:spcBef>
                <a:spcPts val="0"/>
              </a:spcBef>
              <a:buNone/>
            </a:pPr>
            <a:r>
              <a:rPr lang="en-GB" sz="1400" dirty="0"/>
              <a:t>dial-peer voice </a:t>
            </a:r>
            <a:r>
              <a:rPr lang="en-GB" sz="1400" dirty="0" smtClean="0"/>
              <a:t>2 </a:t>
            </a:r>
            <a:r>
              <a:rPr lang="en-GB" sz="1400" dirty="0"/>
              <a:t>pots</a:t>
            </a:r>
          </a:p>
          <a:p>
            <a:pPr marL="0" indent="0">
              <a:spcBef>
                <a:spcPts val="0"/>
              </a:spcBef>
              <a:buNone/>
            </a:pPr>
            <a:r>
              <a:rPr lang="en-GB" sz="1400" dirty="0"/>
              <a:t> description </a:t>
            </a:r>
            <a:r>
              <a:rPr lang="en-GB" sz="1400" dirty="0" smtClean="0"/>
              <a:t>Call-Out-For-2012</a:t>
            </a:r>
            <a:endParaRPr lang="en-GB" sz="1400" dirty="0"/>
          </a:p>
          <a:p>
            <a:pPr marL="0" indent="0">
              <a:spcBef>
                <a:spcPts val="0"/>
              </a:spcBef>
              <a:buNone/>
            </a:pPr>
            <a:r>
              <a:rPr lang="en-GB" sz="1400" dirty="0" smtClean="0"/>
              <a:t> </a:t>
            </a:r>
            <a:r>
              <a:rPr lang="en-GB" sz="1400" dirty="0"/>
              <a:t>destination-pattern A4202T</a:t>
            </a:r>
          </a:p>
          <a:p>
            <a:pPr marL="0" indent="0">
              <a:spcBef>
                <a:spcPts val="0"/>
              </a:spcBef>
              <a:buNone/>
            </a:pPr>
            <a:r>
              <a:rPr lang="en-GB" sz="1400" dirty="0"/>
              <a:t> direct-inward-dial</a:t>
            </a:r>
          </a:p>
          <a:p>
            <a:pPr marL="0" indent="0">
              <a:spcBef>
                <a:spcPts val="0"/>
              </a:spcBef>
              <a:buNone/>
            </a:pPr>
            <a:r>
              <a:rPr lang="en-GB" sz="1400" dirty="0"/>
              <a:t> port </a:t>
            </a:r>
            <a:r>
              <a:rPr lang="en-GB" sz="1400" dirty="0" smtClean="0"/>
              <a:t>0/3/1</a:t>
            </a:r>
            <a:endParaRPr lang="en-GB" sz="14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64664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CASE STUDY: </a:t>
            </a:r>
            <a:r>
              <a:rPr lang="en-US" dirty="0" smtClean="0"/>
              <a:t>PSTN Connectivity Integration</a:t>
            </a:r>
            <a:br>
              <a:rPr lang="en-US" dirty="0" smtClean="0"/>
            </a:br>
            <a:r>
              <a:rPr lang="en-US" dirty="0" smtClean="0"/>
              <a:t>( Dedicated PSTN and using it for remote router)</a:t>
            </a:r>
            <a:endParaRPr lang="en-GB" dirty="0"/>
          </a:p>
        </p:txBody>
      </p:sp>
      <p:sp>
        <p:nvSpPr>
          <p:cNvPr id="3" name="Content Placeholder 2"/>
          <p:cNvSpPr>
            <a:spLocks noGrp="1"/>
          </p:cNvSpPr>
          <p:nvPr>
            <p:ph idx="1"/>
          </p:nvPr>
        </p:nvSpPr>
        <p:spPr>
          <a:xfrm>
            <a:off x="-50287" y="2218872"/>
            <a:ext cx="2971288" cy="1019628"/>
          </a:xfrm>
        </p:spPr>
        <p:txBody>
          <a:bodyPr numCol="1">
            <a:noAutofit/>
          </a:bodyPr>
          <a:lstStyle/>
          <a:p>
            <a:pPr marL="0" indent="0">
              <a:spcBef>
                <a:spcPts val="0"/>
              </a:spcBef>
              <a:buNone/>
            </a:pPr>
            <a:r>
              <a:rPr lang="en-US" sz="1000" dirty="0" smtClean="0">
                <a:solidFill>
                  <a:schemeClr val="tx2">
                    <a:lumMod val="10000"/>
                  </a:schemeClr>
                </a:solidFill>
              </a:rPr>
              <a:t>Call in for Router1 ( Resided in Router2)</a:t>
            </a:r>
          </a:p>
          <a:p>
            <a:pPr marL="0" indent="0">
              <a:spcBef>
                <a:spcPts val="0"/>
              </a:spcBef>
              <a:buNone/>
            </a:pPr>
            <a:r>
              <a:rPr lang="en-GB" sz="1000" dirty="0" smtClean="0"/>
              <a:t>!</a:t>
            </a:r>
            <a:endParaRPr lang="en-GB" sz="1000" dirty="0"/>
          </a:p>
          <a:p>
            <a:pPr marL="0" indent="0">
              <a:spcBef>
                <a:spcPts val="0"/>
              </a:spcBef>
              <a:buNone/>
            </a:pPr>
            <a:r>
              <a:rPr lang="en-GB" sz="1000" dirty="0"/>
              <a:t>voice-port 0/3/1</a:t>
            </a:r>
          </a:p>
          <a:p>
            <a:pPr marL="0" indent="0">
              <a:spcBef>
                <a:spcPts val="0"/>
              </a:spcBef>
              <a:buNone/>
            </a:pPr>
            <a:r>
              <a:rPr lang="en-GB" sz="1000" dirty="0"/>
              <a:t> connection </a:t>
            </a:r>
            <a:r>
              <a:rPr lang="en-GB" sz="1000" dirty="0" err="1"/>
              <a:t>plar</a:t>
            </a:r>
            <a:r>
              <a:rPr lang="en-GB" sz="1000" dirty="0"/>
              <a:t> </a:t>
            </a:r>
            <a:r>
              <a:rPr lang="en-GB" sz="1000" dirty="0" err="1"/>
              <a:t>opx</a:t>
            </a:r>
            <a:r>
              <a:rPr lang="en-GB" sz="1000" dirty="0"/>
              <a:t> </a:t>
            </a:r>
            <a:r>
              <a:rPr lang="en-GB" sz="1000" dirty="0" smtClean="0"/>
              <a:t>2010</a:t>
            </a:r>
            <a:endParaRPr lang="en-GB" sz="1000" dirty="0"/>
          </a:p>
          <a:p>
            <a:pPr marL="0" indent="0">
              <a:spcBef>
                <a:spcPts val="0"/>
              </a:spcBef>
              <a:buNone/>
            </a:pPr>
            <a:r>
              <a:rPr lang="en-GB" sz="1000" dirty="0"/>
              <a:t> description PSTN-FXO-Router1-PABX 029117891</a:t>
            </a:r>
          </a:p>
          <a:p>
            <a:pPr marL="0" indent="0">
              <a:spcBef>
                <a:spcPts val="0"/>
              </a:spcBef>
              <a:buNone/>
            </a:pPr>
            <a:r>
              <a:rPr lang="en-GB" sz="1000" dirty="0"/>
              <a:t> caller-id enable</a:t>
            </a:r>
          </a:p>
          <a:p>
            <a:pPr marL="0" indent="0">
              <a:spcBef>
                <a:spcPts val="0"/>
              </a:spcBef>
              <a:buNone/>
            </a:pPr>
            <a:r>
              <a:rPr lang="en-GB" sz="1000" dirty="0" smtClean="0"/>
              <a:t>!</a:t>
            </a:r>
            <a:endParaRPr lang="en-GB" sz="1000" dirty="0"/>
          </a:p>
          <a:p>
            <a:pPr marL="0" indent="0">
              <a:spcBef>
                <a:spcPts val="0"/>
              </a:spcBef>
              <a:buNone/>
            </a:pPr>
            <a:endParaRPr lang="en-GB" sz="1000" dirty="0"/>
          </a:p>
        </p:txBody>
      </p:sp>
      <p:sp>
        <p:nvSpPr>
          <p:cNvPr id="4" name="Content Placeholder 2"/>
          <p:cNvSpPr txBox="1">
            <a:spLocks/>
          </p:cNvSpPr>
          <p:nvPr/>
        </p:nvSpPr>
        <p:spPr>
          <a:xfrm>
            <a:off x="9376986" y="3059711"/>
            <a:ext cx="3013739" cy="3270433"/>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smtClean="0">
                <a:solidFill>
                  <a:schemeClr val="tx2">
                    <a:lumMod val="10000"/>
                  </a:schemeClr>
                </a:solidFill>
              </a:rPr>
              <a:t>Call out for Router1 ( Resided in Router1)</a:t>
            </a:r>
          </a:p>
          <a:p>
            <a:pPr marL="0" indent="0">
              <a:spcBef>
                <a:spcPts val="0"/>
              </a:spcBef>
              <a:buNone/>
            </a:pPr>
            <a:r>
              <a:rPr lang="en-GB" sz="1000" dirty="0" smtClean="0"/>
              <a:t>!</a:t>
            </a:r>
            <a:endParaRPr lang="en-GB" sz="1000" dirty="0"/>
          </a:p>
          <a:p>
            <a:pPr marL="0" indent="0">
              <a:spcBef>
                <a:spcPts val="0"/>
              </a:spcBef>
              <a:buNone/>
            </a:pPr>
            <a:r>
              <a:rPr lang="en-GB" sz="1000" dirty="0"/>
              <a:t>voice translation-rule 1</a:t>
            </a:r>
          </a:p>
          <a:p>
            <a:pPr marL="0" indent="0">
              <a:spcBef>
                <a:spcPts val="0"/>
              </a:spcBef>
              <a:buNone/>
            </a:pPr>
            <a:r>
              <a:rPr lang="en-GB" sz="1000" dirty="0"/>
              <a:t> rule 1 /^0/ /</a:t>
            </a:r>
            <a:r>
              <a:rPr lang="en-GB" sz="1000" dirty="0" smtClean="0"/>
              <a:t>A20100</a:t>
            </a:r>
            <a:r>
              <a:rPr lang="en-GB" sz="1000" dirty="0"/>
              <a:t>/</a:t>
            </a:r>
          </a:p>
          <a:p>
            <a:pPr marL="0" indent="0">
              <a:spcBef>
                <a:spcPts val="0"/>
              </a:spcBef>
              <a:buNone/>
            </a:pPr>
            <a:r>
              <a:rPr lang="en-GB" sz="1000" dirty="0"/>
              <a:t>!</a:t>
            </a:r>
          </a:p>
          <a:p>
            <a:pPr marL="0" indent="0">
              <a:spcBef>
                <a:spcPts val="0"/>
              </a:spcBef>
              <a:buNone/>
            </a:pPr>
            <a:r>
              <a:rPr lang="en-GB" sz="1000" dirty="0" smtClean="0"/>
              <a:t>voice </a:t>
            </a:r>
            <a:r>
              <a:rPr lang="en-GB" sz="1000" dirty="0"/>
              <a:t>translation-profile </a:t>
            </a:r>
            <a:r>
              <a:rPr lang="en-GB" sz="1000" dirty="0" smtClean="0"/>
              <a:t>phone2010</a:t>
            </a:r>
            <a:endParaRPr lang="en-GB" sz="1000" dirty="0"/>
          </a:p>
          <a:p>
            <a:pPr marL="0" indent="0">
              <a:spcBef>
                <a:spcPts val="0"/>
              </a:spcBef>
              <a:buNone/>
            </a:pPr>
            <a:r>
              <a:rPr lang="en-GB" sz="1000" dirty="0"/>
              <a:t> translate called </a:t>
            </a:r>
            <a:r>
              <a:rPr lang="en-GB" sz="1000" dirty="0" smtClean="0"/>
              <a:t>1</a:t>
            </a:r>
            <a:endParaRPr lang="en-GB" sz="1000" dirty="0"/>
          </a:p>
          <a:p>
            <a:pPr marL="0" indent="0">
              <a:spcBef>
                <a:spcPts val="0"/>
              </a:spcBef>
              <a:buNone/>
            </a:pPr>
            <a:r>
              <a:rPr lang="en-GB" sz="1000" dirty="0" smtClean="0"/>
              <a:t>!</a:t>
            </a:r>
          </a:p>
          <a:p>
            <a:pPr marL="0" indent="0">
              <a:spcBef>
                <a:spcPts val="0"/>
              </a:spcBef>
              <a:buNone/>
            </a:pPr>
            <a:r>
              <a:rPr lang="en-GB" sz="1000" dirty="0" smtClean="0"/>
              <a:t>dial-peer </a:t>
            </a:r>
            <a:r>
              <a:rPr lang="en-GB" sz="1000" dirty="0"/>
              <a:t>voice 1 </a:t>
            </a:r>
            <a:r>
              <a:rPr lang="en-GB" sz="1000" dirty="0" smtClean="0"/>
              <a:t>pots</a:t>
            </a:r>
          </a:p>
          <a:p>
            <a:pPr marL="0" indent="0">
              <a:spcBef>
                <a:spcPts val="0"/>
              </a:spcBef>
              <a:buNone/>
            </a:pPr>
            <a:r>
              <a:rPr lang="en-GB" sz="1000" dirty="0" smtClean="0"/>
              <a:t> </a:t>
            </a:r>
            <a:r>
              <a:rPr lang="en-GB" sz="1000" dirty="0"/>
              <a:t>translation-profile incoming </a:t>
            </a:r>
            <a:r>
              <a:rPr lang="en-GB" sz="1000" dirty="0" smtClean="0"/>
              <a:t>phone2012</a:t>
            </a:r>
          </a:p>
          <a:p>
            <a:pPr marL="0" indent="0">
              <a:spcBef>
                <a:spcPts val="0"/>
              </a:spcBef>
              <a:buNone/>
            </a:pPr>
            <a:r>
              <a:rPr lang="en-GB" sz="1000" dirty="0"/>
              <a:t> </a:t>
            </a:r>
            <a:r>
              <a:rPr lang="en-GB" sz="1000" dirty="0" smtClean="0"/>
              <a:t>destination-pattern 2012</a:t>
            </a:r>
          </a:p>
          <a:p>
            <a:pPr marL="0" indent="0">
              <a:spcBef>
                <a:spcPts val="0"/>
              </a:spcBef>
              <a:buNone/>
            </a:pPr>
            <a:r>
              <a:rPr lang="en-GB" sz="1000" dirty="0"/>
              <a:t> </a:t>
            </a:r>
            <a:r>
              <a:rPr lang="en-GB" sz="1000" dirty="0" smtClean="0"/>
              <a:t>incoming </a:t>
            </a:r>
            <a:r>
              <a:rPr lang="en-GB" sz="1000" dirty="0"/>
              <a:t>called-number </a:t>
            </a:r>
            <a:r>
              <a:rPr lang="en-GB" sz="1000" dirty="0" smtClean="0"/>
              <a:t>.%</a:t>
            </a:r>
          </a:p>
          <a:p>
            <a:pPr marL="0" indent="0">
              <a:spcBef>
                <a:spcPts val="0"/>
              </a:spcBef>
              <a:buNone/>
            </a:pPr>
            <a:r>
              <a:rPr lang="en-GB" sz="1000" dirty="0"/>
              <a:t> </a:t>
            </a:r>
            <a:r>
              <a:rPr lang="en-GB" sz="1000" dirty="0" smtClean="0"/>
              <a:t>port 0/0/0</a:t>
            </a:r>
          </a:p>
          <a:p>
            <a:pPr marL="0" indent="0">
              <a:spcBef>
                <a:spcPts val="0"/>
              </a:spcBef>
              <a:buNone/>
            </a:pPr>
            <a:r>
              <a:rPr lang="en-GB" sz="1000" dirty="0" smtClean="0"/>
              <a:t>!</a:t>
            </a:r>
          </a:p>
          <a:p>
            <a:pPr marL="0" indent="0">
              <a:spcBef>
                <a:spcPts val="0"/>
              </a:spcBef>
              <a:buNone/>
            </a:pPr>
            <a:r>
              <a:rPr lang="en-GB" sz="1000" dirty="0" smtClean="0"/>
              <a:t>dial-peer </a:t>
            </a:r>
            <a:r>
              <a:rPr lang="en-GB" sz="1000" dirty="0"/>
              <a:t>voice 2</a:t>
            </a:r>
            <a:r>
              <a:rPr lang="en-GB" sz="1000" dirty="0" smtClean="0"/>
              <a:t> </a:t>
            </a:r>
            <a:r>
              <a:rPr lang="en-GB" sz="1000" dirty="0" err="1" smtClean="0"/>
              <a:t>voip</a:t>
            </a:r>
            <a:endParaRPr lang="en-GB" sz="1000" dirty="0" smtClean="0"/>
          </a:p>
          <a:p>
            <a:pPr marL="0" indent="0">
              <a:spcBef>
                <a:spcPts val="0"/>
              </a:spcBef>
              <a:buNone/>
            </a:pPr>
            <a:r>
              <a:rPr lang="en-GB" sz="1000" dirty="0" smtClean="0"/>
              <a:t> </a:t>
            </a:r>
            <a:r>
              <a:rPr lang="en-GB" sz="1000" dirty="0"/>
              <a:t>description </a:t>
            </a:r>
            <a:r>
              <a:rPr lang="en-GB" sz="1000" dirty="0" smtClean="0"/>
              <a:t>PSTN-OUT-2010</a:t>
            </a:r>
          </a:p>
          <a:p>
            <a:pPr marL="0" indent="0">
              <a:spcBef>
                <a:spcPts val="0"/>
              </a:spcBef>
              <a:buNone/>
            </a:pPr>
            <a:r>
              <a:rPr lang="en-GB" sz="1000" dirty="0" smtClean="0"/>
              <a:t> </a:t>
            </a:r>
            <a:r>
              <a:rPr lang="en-GB" sz="1000" dirty="0"/>
              <a:t>destination-pattern </a:t>
            </a:r>
            <a:r>
              <a:rPr lang="en-GB" sz="1000" dirty="0" smtClean="0"/>
              <a:t>A2010T</a:t>
            </a:r>
          </a:p>
          <a:p>
            <a:pPr marL="0" indent="0">
              <a:spcBef>
                <a:spcPts val="0"/>
              </a:spcBef>
              <a:buNone/>
            </a:pPr>
            <a:r>
              <a:rPr lang="en-GB" sz="1000" dirty="0" smtClean="0"/>
              <a:t> </a:t>
            </a:r>
            <a:r>
              <a:rPr lang="en-GB" sz="1000" dirty="0"/>
              <a:t>session protocol </a:t>
            </a:r>
            <a:r>
              <a:rPr lang="en-GB" sz="1000" dirty="0" smtClean="0"/>
              <a:t>sipv2</a:t>
            </a:r>
          </a:p>
          <a:p>
            <a:pPr marL="0" indent="0">
              <a:spcBef>
                <a:spcPts val="0"/>
              </a:spcBef>
              <a:buNone/>
            </a:pPr>
            <a:r>
              <a:rPr lang="en-GB" sz="1000" dirty="0" smtClean="0"/>
              <a:t> </a:t>
            </a:r>
            <a:r>
              <a:rPr lang="en-GB" sz="1000" dirty="0"/>
              <a:t>session target </a:t>
            </a:r>
            <a:r>
              <a:rPr lang="en-GB" sz="1000" dirty="0" smtClean="0"/>
              <a:t>ipv4:10.11.121.2</a:t>
            </a:r>
          </a:p>
          <a:p>
            <a:pPr marL="0" indent="0">
              <a:spcBef>
                <a:spcPts val="0"/>
              </a:spcBef>
              <a:buNone/>
            </a:pPr>
            <a:r>
              <a:rPr lang="en-GB" sz="1000" dirty="0" smtClean="0"/>
              <a:t> </a:t>
            </a:r>
            <a:r>
              <a:rPr lang="en-GB" sz="1000" dirty="0" err="1"/>
              <a:t>dtmf</a:t>
            </a:r>
            <a:r>
              <a:rPr lang="en-GB" sz="1000" dirty="0"/>
              <a:t>-relay </a:t>
            </a:r>
            <a:r>
              <a:rPr lang="en-GB" sz="1000" dirty="0" smtClean="0"/>
              <a:t>sip-notify</a:t>
            </a:r>
          </a:p>
          <a:p>
            <a:pPr marL="0" indent="0">
              <a:spcBef>
                <a:spcPts val="0"/>
              </a:spcBef>
              <a:buNone/>
            </a:pPr>
            <a:r>
              <a:rPr lang="en-GB" sz="1000" dirty="0" smtClean="0"/>
              <a:t> </a:t>
            </a:r>
            <a:r>
              <a:rPr lang="en-GB" sz="1000" dirty="0"/>
              <a:t>codec </a:t>
            </a:r>
            <a:r>
              <a:rPr lang="en-GB" sz="1000" dirty="0" smtClean="0"/>
              <a:t>g711ulaw</a:t>
            </a:r>
          </a:p>
          <a:p>
            <a:pPr marL="0" indent="0">
              <a:spcBef>
                <a:spcPts val="0"/>
              </a:spcBef>
              <a:buNone/>
            </a:pPr>
            <a:r>
              <a:rPr lang="en-GB" sz="1000" dirty="0" smtClean="0"/>
              <a:t> </a:t>
            </a:r>
            <a:r>
              <a:rPr lang="en-GB" sz="1000" dirty="0"/>
              <a:t>no </a:t>
            </a:r>
            <a:r>
              <a:rPr lang="en-GB" sz="1000" dirty="0" err="1" smtClean="0"/>
              <a:t>vad</a:t>
            </a:r>
            <a:endParaRPr lang="en-GB" sz="1000" dirty="0" smtClean="0"/>
          </a:p>
          <a:p>
            <a:pPr marL="0" indent="0">
              <a:spcBef>
                <a:spcPts val="0"/>
              </a:spcBef>
              <a:buNone/>
            </a:pPr>
            <a:r>
              <a:rPr lang="en-GB" sz="1000" dirty="0" smtClean="0"/>
              <a:t>!</a:t>
            </a:r>
          </a:p>
          <a:p>
            <a:pPr marL="0" indent="0">
              <a:spcBef>
                <a:spcPts val="0"/>
              </a:spcBef>
              <a:buNone/>
            </a:pPr>
            <a:endParaRPr lang="en-GB" sz="1000" dirty="0"/>
          </a:p>
        </p:txBody>
      </p:sp>
      <p:sp>
        <p:nvSpPr>
          <p:cNvPr id="5" name="Rectangle 4"/>
          <p:cNvSpPr/>
          <p:nvPr/>
        </p:nvSpPr>
        <p:spPr>
          <a:xfrm>
            <a:off x="8826136" y="2090761"/>
            <a:ext cx="3100253" cy="246221"/>
          </a:xfrm>
          <a:prstGeom prst="rect">
            <a:avLst/>
          </a:prstGeom>
        </p:spPr>
        <p:txBody>
          <a:bodyPr wrap="square">
            <a:spAutoFit/>
          </a:bodyPr>
          <a:lstStyle/>
          <a:p>
            <a:r>
              <a:rPr lang="en-GB" sz="1000" dirty="0" smtClean="0"/>
              <a:t>!</a:t>
            </a:r>
          </a:p>
        </p:txBody>
      </p:sp>
      <p:sp>
        <p:nvSpPr>
          <p:cNvPr id="6" name="Content Placeholder 2"/>
          <p:cNvSpPr txBox="1">
            <a:spLocks/>
          </p:cNvSpPr>
          <p:nvPr/>
        </p:nvSpPr>
        <p:spPr>
          <a:xfrm>
            <a:off x="4521713" y="1819367"/>
            <a:ext cx="2831587" cy="1304833"/>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r">
              <a:spcBef>
                <a:spcPts val="0"/>
              </a:spcBef>
              <a:buFont typeface="Arial" panose="020B0604020202020204" pitchFamily="34" charset="0"/>
              <a:buNone/>
            </a:pPr>
            <a:endParaRPr lang="en-US" sz="1000" dirty="0" smtClean="0">
              <a:solidFill>
                <a:schemeClr val="tx2">
                  <a:lumMod val="10000"/>
                </a:schemeClr>
              </a:solidFill>
            </a:endParaRPr>
          </a:p>
          <a:p>
            <a:pPr marL="0" indent="0">
              <a:spcBef>
                <a:spcPts val="0"/>
              </a:spcBef>
              <a:buFont typeface="Arial" panose="020B0604020202020204" pitchFamily="34" charset="0"/>
              <a:buNone/>
            </a:pPr>
            <a:r>
              <a:rPr lang="en-US" sz="1000" dirty="0" smtClean="0">
                <a:solidFill>
                  <a:schemeClr val="tx2">
                    <a:lumMod val="10000"/>
                  </a:schemeClr>
                </a:solidFill>
              </a:rPr>
              <a:t>Call out for Router1 ( Resided in Router2)</a:t>
            </a:r>
          </a:p>
          <a:p>
            <a:pPr marL="0" indent="0">
              <a:spcBef>
                <a:spcPts val="0"/>
              </a:spcBef>
              <a:buNone/>
            </a:pPr>
            <a:r>
              <a:rPr lang="en-GB" sz="1000" dirty="0" smtClean="0"/>
              <a:t>!</a:t>
            </a:r>
          </a:p>
          <a:p>
            <a:pPr marL="0" indent="0">
              <a:spcBef>
                <a:spcPts val="0"/>
              </a:spcBef>
              <a:buNone/>
            </a:pPr>
            <a:r>
              <a:rPr lang="en-GB" sz="1000" dirty="0" smtClean="0"/>
              <a:t>dial-peer </a:t>
            </a:r>
            <a:r>
              <a:rPr lang="en-GB" sz="1000" dirty="0"/>
              <a:t>voice </a:t>
            </a:r>
            <a:r>
              <a:rPr lang="en-GB" sz="1000" dirty="0" smtClean="0"/>
              <a:t>1 </a:t>
            </a:r>
            <a:r>
              <a:rPr lang="en-GB" sz="1000" dirty="0"/>
              <a:t>pots</a:t>
            </a:r>
          </a:p>
          <a:p>
            <a:pPr marL="0" indent="0">
              <a:spcBef>
                <a:spcPts val="0"/>
              </a:spcBef>
              <a:buNone/>
            </a:pPr>
            <a:r>
              <a:rPr lang="en-GB" sz="1000" dirty="0"/>
              <a:t> description </a:t>
            </a:r>
            <a:r>
              <a:rPr lang="en-GB" sz="1000" dirty="0" smtClean="0"/>
              <a:t>Call-Out-For-2010</a:t>
            </a:r>
            <a:endParaRPr lang="en-GB" sz="1000" dirty="0"/>
          </a:p>
          <a:p>
            <a:pPr marL="0" indent="0">
              <a:spcBef>
                <a:spcPts val="0"/>
              </a:spcBef>
              <a:buNone/>
            </a:pPr>
            <a:r>
              <a:rPr lang="en-GB" sz="1000" dirty="0"/>
              <a:t> destination-pattern </a:t>
            </a:r>
            <a:r>
              <a:rPr lang="en-GB" sz="1000" dirty="0" smtClean="0"/>
              <a:t>A2010T</a:t>
            </a:r>
            <a:endParaRPr lang="en-GB" sz="1000" dirty="0"/>
          </a:p>
          <a:p>
            <a:pPr marL="0" indent="0">
              <a:spcBef>
                <a:spcPts val="0"/>
              </a:spcBef>
              <a:buNone/>
            </a:pPr>
            <a:r>
              <a:rPr lang="en-GB" sz="1000" dirty="0"/>
              <a:t> direct-inward-dial</a:t>
            </a:r>
          </a:p>
          <a:p>
            <a:pPr marL="0" indent="0">
              <a:spcBef>
                <a:spcPts val="0"/>
              </a:spcBef>
              <a:buNone/>
            </a:pPr>
            <a:r>
              <a:rPr lang="en-GB" sz="1000" dirty="0"/>
              <a:t> port 0/3/0</a:t>
            </a:r>
          </a:p>
          <a:p>
            <a:pPr marL="0" indent="0">
              <a:spcBef>
                <a:spcPts val="0"/>
              </a:spcBef>
              <a:buNone/>
            </a:pPr>
            <a:r>
              <a:rPr lang="en-GB" sz="1000" dirty="0" smtClean="0"/>
              <a:t>!</a:t>
            </a:r>
            <a:endParaRPr lang="en-GB" sz="1000" dirty="0"/>
          </a:p>
        </p:txBody>
      </p:sp>
      <p:pic>
        <p:nvPicPr>
          <p:cNvPr id="7" name="Picture 6"/>
          <p:cNvPicPr>
            <a:picLocks noChangeAspect="1"/>
          </p:cNvPicPr>
          <p:nvPr/>
        </p:nvPicPr>
        <p:blipFill>
          <a:blip r:embed="rId2"/>
          <a:stretch>
            <a:fillRect/>
          </a:stretch>
        </p:blipFill>
        <p:spPr>
          <a:xfrm>
            <a:off x="2362200" y="2197099"/>
            <a:ext cx="7505700" cy="461234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8798906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Remote FXO activity due to local device or data network failure</a:t>
            </a:r>
            <a:endParaRPr lang="en-GB" dirty="0"/>
          </a:p>
        </p:txBody>
      </p:sp>
      <p:pic>
        <p:nvPicPr>
          <p:cNvPr id="4" name="Picture 3"/>
          <p:cNvPicPr>
            <a:picLocks noChangeAspect="1"/>
          </p:cNvPicPr>
          <p:nvPr/>
        </p:nvPicPr>
        <p:blipFill>
          <a:blip r:embed="rId3"/>
          <a:stretch>
            <a:fillRect/>
          </a:stretch>
        </p:blipFill>
        <p:spPr>
          <a:xfrm>
            <a:off x="3688530" y="1995652"/>
            <a:ext cx="8506040" cy="4104659"/>
          </a:xfrm>
          <a:prstGeom prst="rect">
            <a:avLst/>
          </a:prstGeom>
        </p:spPr>
      </p:pic>
      <p:sp>
        <p:nvSpPr>
          <p:cNvPr id="6" name="TextBox 5"/>
          <p:cNvSpPr txBox="1"/>
          <p:nvPr/>
        </p:nvSpPr>
        <p:spPr>
          <a:xfrm>
            <a:off x="4364690" y="2422267"/>
            <a:ext cx="2451100" cy="1384995"/>
          </a:xfrm>
          <a:prstGeom prst="rect">
            <a:avLst/>
          </a:prstGeom>
          <a:noFill/>
        </p:spPr>
        <p:txBody>
          <a:bodyPr wrap="square" rtlCol="0">
            <a:spAutoFit/>
          </a:bodyPr>
          <a:lstStyle/>
          <a:p>
            <a:r>
              <a:rPr lang="en-US" sz="1400" dirty="0" smtClean="0">
                <a:solidFill>
                  <a:srgbClr val="FF0000"/>
                </a:solidFill>
              </a:rPr>
              <a:t>The FXO port will be </a:t>
            </a:r>
            <a:r>
              <a:rPr lang="en-US" sz="1400" dirty="0" err="1" smtClean="0">
                <a:solidFill>
                  <a:srgbClr val="FF0000"/>
                </a:solidFill>
              </a:rPr>
              <a:t>offhook</a:t>
            </a:r>
            <a:r>
              <a:rPr lang="en-US" sz="1400" dirty="0" smtClean="0">
                <a:solidFill>
                  <a:srgbClr val="FF0000"/>
                </a:solidFill>
              </a:rPr>
              <a:t> and no connection can be established other than port reset. So the following should be maintained for FXO ports.</a:t>
            </a:r>
            <a:endParaRPr lang="en-GB" sz="1400" dirty="0">
              <a:solidFill>
                <a:srgbClr val="FF0000"/>
              </a:solidFill>
            </a:endParaRPr>
          </a:p>
        </p:txBody>
      </p:sp>
      <p:sp>
        <p:nvSpPr>
          <p:cNvPr id="7" name="Rectangle 6"/>
          <p:cNvSpPr/>
          <p:nvPr/>
        </p:nvSpPr>
        <p:spPr>
          <a:xfrm>
            <a:off x="475430" y="2128072"/>
            <a:ext cx="3213100" cy="4616648"/>
          </a:xfrm>
          <a:prstGeom prst="rect">
            <a:avLst/>
          </a:prstGeom>
        </p:spPr>
        <p:txBody>
          <a:bodyPr wrap="square">
            <a:spAutoFit/>
          </a:bodyPr>
          <a:lstStyle/>
          <a:p>
            <a:r>
              <a:rPr lang="en-GB" sz="1400" dirty="0" smtClean="0"/>
              <a:t>Reasons:</a:t>
            </a:r>
          </a:p>
          <a:p>
            <a:endParaRPr lang="en-GB" sz="1400" dirty="0"/>
          </a:p>
          <a:p>
            <a:r>
              <a:rPr lang="en-GB" sz="1400" dirty="0" smtClean="0"/>
              <a:t>While we disconnect lines through phone a tone is recognized to reset the port to tell that it should be </a:t>
            </a:r>
            <a:r>
              <a:rPr lang="en-GB" sz="1400" dirty="0" err="1" smtClean="0"/>
              <a:t>onhook</a:t>
            </a:r>
            <a:r>
              <a:rPr lang="en-GB" sz="1400" dirty="0" smtClean="0"/>
              <a:t> to establish calls.</a:t>
            </a:r>
          </a:p>
          <a:p>
            <a:endParaRPr lang="en-GB" sz="1400" dirty="0"/>
          </a:p>
          <a:p>
            <a:r>
              <a:rPr lang="en-GB" sz="1400" dirty="0" smtClean="0"/>
              <a:t>Each country uses their own tones to perform this operation.</a:t>
            </a:r>
          </a:p>
          <a:p>
            <a:endParaRPr lang="en-GB" sz="1400" dirty="0"/>
          </a:p>
          <a:p>
            <a:r>
              <a:rPr lang="en-GB" sz="1400" dirty="0" smtClean="0"/>
              <a:t>So just like circuit connectivity Packet connectivity is required to carry its actual tone to destination port to tell it to </a:t>
            </a:r>
            <a:r>
              <a:rPr lang="en-GB" sz="1400" dirty="0" err="1" smtClean="0"/>
              <a:t>onhook</a:t>
            </a:r>
            <a:r>
              <a:rPr lang="en-GB" sz="1400" dirty="0" smtClean="0"/>
              <a:t> for link breakage.</a:t>
            </a:r>
          </a:p>
          <a:p>
            <a:endParaRPr lang="en-GB" sz="1400" dirty="0"/>
          </a:p>
          <a:p>
            <a:r>
              <a:rPr lang="en-GB" sz="1400" dirty="0" smtClean="0"/>
              <a:t>For a help we can try the following site where custom tones are listed by country usage.</a:t>
            </a:r>
          </a:p>
          <a:p>
            <a:r>
              <a:rPr lang="en-GB" sz="1400" dirty="0"/>
              <a:t>http://www.3amsystems.com/World_Tone_Database</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200927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sz="4400" dirty="0"/>
              <a:t>BACKGROUND</a:t>
            </a:r>
            <a:endParaRPr lang="en-GB" dirty="0"/>
          </a:p>
        </p:txBody>
      </p:sp>
      <p:pic>
        <p:nvPicPr>
          <p:cNvPr id="1026" name="Picture 2" descr="Make Cups on a String Teleph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7581" y="2024697"/>
            <a:ext cx="7609286" cy="2308153"/>
          </a:xfrm>
          <a:prstGeom prst="rect">
            <a:avLst/>
          </a:prstGeom>
          <a:noFill/>
          <a:effectLst>
            <a:softEdge rad="88900"/>
          </a:effectLst>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5818255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Remote FXO activity due to local device or data network failure</a:t>
            </a:r>
          </a:p>
        </p:txBody>
      </p:sp>
      <p:sp>
        <p:nvSpPr>
          <p:cNvPr id="4" name="Rectangle 3"/>
          <p:cNvSpPr/>
          <p:nvPr/>
        </p:nvSpPr>
        <p:spPr>
          <a:xfrm>
            <a:off x="876827" y="3186279"/>
            <a:ext cx="4133055" cy="2031325"/>
          </a:xfrm>
          <a:prstGeom prst="rect">
            <a:avLst/>
          </a:prstGeom>
        </p:spPr>
        <p:txBody>
          <a:bodyPr wrap="square">
            <a:spAutoFit/>
          </a:bodyPr>
          <a:lstStyle/>
          <a:p>
            <a:r>
              <a:rPr lang="en-GB" sz="1400" dirty="0"/>
              <a:t>voice class </a:t>
            </a:r>
            <a:r>
              <a:rPr lang="en-GB" sz="1400" dirty="0" err="1"/>
              <a:t>dualtone</a:t>
            </a:r>
            <a:r>
              <a:rPr lang="en-GB" sz="1400" dirty="0"/>
              <a:t>-detect-</a:t>
            </a:r>
            <a:r>
              <a:rPr lang="en-GB" sz="1400" dirty="0" err="1"/>
              <a:t>params</a:t>
            </a:r>
            <a:r>
              <a:rPr lang="en-GB" sz="1400" dirty="0"/>
              <a:t> 1</a:t>
            </a:r>
          </a:p>
          <a:p>
            <a:r>
              <a:rPr lang="en-GB" sz="1400" dirty="0" err="1"/>
              <a:t>freq</a:t>
            </a:r>
            <a:r>
              <a:rPr lang="en-GB" sz="1400" dirty="0"/>
              <a:t>-max-deviation 20</a:t>
            </a:r>
          </a:p>
          <a:p>
            <a:r>
              <a:rPr lang="en-GB" sz="1400" dirty="0"/>
              <a:t>cadence-variation 20</a:t>
            </a:r>
          </a:p>
          <a:p>
            <a:r>
              <a:rPr lang="en-GB" sz="1400" dirty="0"/>
              <a:t>!</a:t>
            </a:r>
          </a:p>
          <a:p>
            <a:r>
              <a:rPr lang="en-GB" sz="1400" dirty="0"/>
              <a:t>voice class custom-</a:t>
            </a:r>
            <a:r>
              <a:rPr lang="en-GB" sz="1400" dirty="0" err="1"/>
              <a:t>cptone</a:t>
            </a:r>
            <a:r>
              <a:rPr lang="en-GB" sz="1400" dirty="0"/>
              <a:t> </a:t>
            </a:r>
            <a:r>
              <a:rPr lang="en-GB" sz="1400" dirty="0" smtClean="0"/>
              <a:t>BD-CPTONE</a:t>
            </a:r>
            <a:endParaRPr lang="en-GB" sz="1400" dirty="0"/>
          </a:p>
          <a:p>
            <a:r>
              <a:rPr lang="en-GB" sz="1400" dirty="0" err="1"/>
              <a:t>dualtone</a:t>
            </a:r>
            <a:r>
              <a:rPr lang="en-GB" sz="1400" dirty="0"/>
              <a:t> disconnect</a:t>
            </a:r>
          </a:p>
          <a:p>
            <a:r>
              <a:rPr lang="en-GB" sz="1400" dirty="0"/>
              <a:t>  frequency </a:t>
            </a:r>
            <a:r>
              <a:rPr lang="en-GB" sz="1400" dirty="0" smtClean="0"/>
              <a:t>450</a:t>
            </a:r>
            <a:endParaRPr lang="en-GB" sz="1400" dirty="0"/>
          </a:p>
          <a:p>
            <a:r>
              <a:rPr lang="en-GB" sz="1400" dirty="0"/>
              <a:t>  </a:t>
            </a:r>
            <a:r>
              <a:rPr lang="en-GB" sz="1400" dirty="0" smtClean="0"/>
              <a:t>cadence 200 300 700 800 3000 10000 250</a:t>
            </a:r>
            <a:endParaRPr lang="en-GB" sz="1400" dirty="0"/>
          </a:p>
          <a:p>
            <a:r>
              <a:rPr lang="en-GB" sz="1400" dirty="0"/>
              <a:t>!</a:t>
            </a:r>
          </a:p>
        </p:txBody>
      </p:sp>
      <p:sp>
        <p:nvSpPr>
          <p:cNvPr id="5" name="Rectangle 4"/>
          <p:cNvSpPr/>
          <p:nvPr/>
        </p:nvSpPr>
        <p:spPr>
          <a:xfrm>
            <a:off x="5958627" y="2197149"/>
            <a:ext cx="6096000" cy="4708981"/>
          </a:xfrm>
          <a:prstGeom prst="rect">
            <a:avLst/>
          </a:prstGeom>
        </p:spPr>
        <p:txBody>
          <a:bodyPr>
            <a:spAutoFit/>
          </a:bodyPr>
          <a:lstStyle/>
          <a:p>
            <a:r>
              <a:rPr lang="en-US" sz="1200" dirty="0"/>
              <a:t>voice-port </a:t>
            </a:r>
            <a:r>
              <a:rPr lang="en-US" sz="1200" dirty="0" smtClean="0"/>
              <a:t>0/3/1</a:t>
            </a:r>
            <a:endParaRPr lang="en-US" sz="1200" dirty="0"/>
          </a:p>
          <a:p>
            <a:r>
              <a:rPr lang="en-US" sz="1200" dirty="0" smtClean="0"/>
              <a:t>supervisory </a:t>
            </a:r>
            <a:r>
              <a:rPr lang="en-US" sz="1200" dirty="0"/>
              <a:t>disconnect </a:t>
            </a:r>
            <a:r>
              <a:rPr lang="en-US" sz="1200" dirty="0" err="1"/>
              <a:t>dualtone</a:t>
            </a:r>
            <a:r>
              <a:rPr lang="en-US" sz="1200" dirty="0"/>
              <a:t> mid-call</a:t>
            </a:r>
          </a:p>
          <a:p>
            <a:r>
              <a:rPr lang="en-US" sz="1200" dirty="0"/>
              <a:t>supervisory custom-</a:t>
            </a:r>
            <a:r>
              <a:rPr lang="en-US" sz="1200" dirty="0" err="1"/>
              <a:t>cptone</a:t>
            </a:r>
            <a:r>
              <a:rPr lang="en-US" sz="1200" dirty="0"/>
              <a:t> </a:t>
            </a:r>
            <a:r>
              <a:rPr lang="en-US" sz="1200" dirty="0" smtClean="0"/>
              <a:t>BD-CPTONE</a:t>
            </a:r>
            <a:endParaRPr lang="en-US" sz="1200" dirty="0"/>
          </a:p>
          <a:p>
            <a:r>
              <a:rPr lang="en-US" sz="1200" dirty="0"/>
              <a:t>supervisory </a:t>
            </a:r>
            <a:r>
              <a:rPr lang="en-US" sz="1200" dirty="0" err="1"/>
              <a:t>dualtone</a:t>
            </a:r>
            <a:r>
              <a:rPr lang="en-US" sz="1200" dirty="0"/>
              <a:t>-detect-</a:t>
            </a:r>
            <a:r>
              <a:rPr lang="en-US" sz="1200" dirty="0" err="1"/>
              <a:t>params</a:t>
            </a:r>
            <a:r>
              <a:rPr lang="en-US" sz="1200" dirty="0"/>
              <a:t> </a:t>
            </a:r>
            <a:r>
              <a:rPr lang="en-US" sz="1200" dirty="0" smtClean="0"/>
              <a:t>1</a:t>
            </a:r>
            <a:endParaRPr lang="en-US" sz="1200" dirty="0"/>
          </a:p>
          <a:p>
            <a:r>
              <a:rPr lang="en-US" sz="1200" dirty="0" err="1"/>
              <a:t>compand</a:t>
            </a:r>
            <a:r>
              <a:rPr lang="en-US" sz="1200" dirty="0"/>
              <a:t>-type a-law</a:t>
            </a:r>
          </a:p>
          <a:p>
            <a:r>
              <a:rPr lang="en-US" sz="1200" dirty="0" err="1"/>
              <a:t>cptone</a:t>
            </a:r>
            <a:r>
              <a:rPr lang="en-US" sz="1200" dirty="0"/>
              <a:t> </a:t>
            </a:r>
            <a:r>
              <a:rPr lang="en-US" sz="1200" dirty="0" smtClean="0"/>
              <a:t>GB</a:t>
            </a:r>
            <a:endParaRPr lang="en-US" sz="1200" dirty="0"/>
          </a:p>
          <a:p>
            <a:r>
              <a:rPr lang="en-US" sz="1200" dirty="0"/>
              <a:t>timeouts call-disconnect 1</a:t>
            </a:r>
          </a:p>
          <a:p>
            <a:r>
              <a:rPr lang="en-US" sz="1200" dirty="0"/>
              <a:t>timeouts wait-release 1</a:t>
            </a:r>
          </a:p>
          <a:p>
            <a:r>
              <a:rPr lang="en-US" sz="1200" dirty="0"/>
              <a:t>connection </a:t>
            </a:r>
            <a:r>
              <a:rPr lang="en-US" sz="1200" dirty="0" err="1"/>
              <a:t>plar</a:t>
            </a:r>
            <a:r>
              <a:rPr lang="en-US" sz="1200" dirty="0"/>
              <a:t> </a:t>
            </a:r>
            <a:r>
              <a:rPr lang="en-US" sz="1200" dirty="0" err="1"/>
              <a:t>opx</a:t>
            </a:r>
            <a:r>
              <a:rPr lang="en-US" sz="1200" dirty="0"/>
              <a:t> </a:t>
            </a:r>
            <a:r>
              <a:rPr lang="en-US" sz="1200" dirty="0" smtClean="0"/>
              <a:t>2010</a:t>
            </a:r>
          </a:p>
          <a:p>
            <a:r>
              <a:rPr lang="en-GB" sz="1200" dirty="0"/>
              <a:t>description PSTN-FXO-Router1-PABX 029117891</a:t>
            </a:r>
            <a:endParaRPr lang="en-US" sz="1200" dirty="0"/>
          </a:p>
          <a:p>
            <a:r>
              <a:rPr lang="en-US" sz="1200" dirty="0"/>
              <a:t>caller-id enable</a:t>
            </a:r>
          </a:p>
          <a:p>
            <a:r>
              <a:rPr lang="en-US" sz="1200" dirty="0" smtClean="0"/>
              <a:t>!</a:t>
            </a:r>
          </a:p>
          <a:p>
            <a:r>
              <a:rPr lang="en-US" sz="1200" dirty="0"/>
              <a:t>voice-port </a:t>
            </a:r>
            <a:r>
              <a:rPr lang="en-US" sz="1200" dirty="0" smtClean="0"/>
              <a:t>0/3/2</a:t>
            </a:r>
            <a:endParaRPr lang="en-US" sz="1200" dirty="0"/>
          </a:p>
          <a:p>
            <a:r>
              <a:rPr lang="en-US" sz="1200" dirty="0"/>
              <a:t>supervisory disconnect </a:t>
            </a:r>
            <a:r>
              <a:rPr lang="en-US" sz="1200" dirty="0" err="1"/>
              <a:t>dualtone</a:t>
            </a:r>
            <a:r>
              <a:rPr lang="en-US" sz="1200" dirty="0"/>
              <a:t> mid-call</a:t>
            </a:r>
          </a:p>
          <a:p>
            <a:r>
              <a:rPr lang="en-US" sz="1200" dirty="0"/>
              <a:t>supervisory custom-</a:t>
            </a:r>
            <a:r>
              <a:rPr lang="en-US" sz="1200" dirty="0" err="1"/>
              <a:t>cptone</a:t>
            </a:r>
            <a:r>
              <a:rPr lang="en-US" sz="1200" dirty="0"/>
              <a:t> BD-CPTONE</a:t>
            </a:r>
          </a:p>
          <a:p>
            <a:r>
              <a:rPr lang="en-US" sz="1200" dirty="0"/>
              <a:t>supervisory </a:t>
            </a:r>
            <a:r>
              <a:rPr lang="en-US" sz="1200" dirty="0" err="1"/>
              <a:t>dualtone</a:t>
            </a:r>
            <a:r>
              <a:rPr lang="en-US" sz="1200" dirty="0"/>
              <a:t>-detect-</a:t>
            </a:r>
            <a:r>
              <a:rPr lang="en-US" sz="1200" dirty="0" err="1"/>
              <a:t>params</a:t>
            </a:r>
            <a:r>
              <a:rPr lang="en-US" sz="1200" dirty="0"/>
              <a:t> 1</a:t>
            </a:r>
          </a:p>
          <a:p>
            <a:r>
              <a:rPr lang="en-US" sz="1200" dirty="0" err="1"/>
              <a:t>compand</a:t>
            </a:r>
            <a:r>
              <a:rPr lang="en-US" sz="1200" dirty="0"/>
              <a:t>-type a-law</a:t>
            </a:r>
          </a:p>
          <a:p>
            <a:r>
              <a:rPr lang="en-US" sz="1200" dirty="0" err="1"/>
              <a:t>cptone</a:t>
            </a:r>
            <a:r>
              <a:rPr lang="en-US" sz="1200" dirty="0"/>
              <a:t> GB</a:t>
            </a:r>
          </a:p>
          <a:p>
            <a:r>
              <a:rPr lang="en-US" sz="1200" dirty="0"/>
              <a:t>timeouts call-disconnect 1</a:t>
            </a:r>
          </a:p>
          <a:p>
            <a:r>
              <a:rPr lang="en-US" sz="1200" dirty="0"/>
              <a:t>timeouts wait-release 1</a:t>
            </a:r>
          </a:p>
          <a:p>
            <a:r>
              <a:rPr lang="en-US" sz="1200" dirty="0"/>
              <a:t>connection </a:t>
            </a:r>
            <a:r>
              <a:rPr lang="en-US" sz="1200" dirty="0" err="1"/>
              <a:t>plar</a:t>
            </a:r>
            <a:r>
              <a:rPr lang="en-US" sz="1200" dirty="0"/>
              <a:t> </a:t>
            </a:r>
            <a:r>
              <a:rPr lang="en-US" sz="1200" dirty="0" err="1"/>
              <a:t>opx</a:t>
            </a:r>
            <a:r>
              <a:rPr lang="en-US" sz="1200" dirty="0"/>
              <a:t> </a:t>
            </a:r>
            <a:r>
              <a:rPr lang="en-US" sz="1200" dirty="0" smtClean="0"/>
              <a:t>2012</a:t>
            </a:r>
            <a:endParaRPr lang="en-US" sz="1200" dirty="0"/>
          </a:p>
          <a:p>
            <a:r>
              <a:rPr lang="en-GB" sz="1200" dirty="0"/>
              <a:t>description PSTN-FXO-Router1-PABX </a:t>
            </a:r>
            <a:r>
              <a:rPr lang="en-GB" sz="1200" dirty="0" smtClean="0"/>
              <a:t>029117892</a:t>
            </a:r>
            <a:endParaRPr lang="en-US" sz="1200" dirty="0"/>
          </a:p>
          <a:p>
            <a:r>
              <a:rPr lang="en-US" sz="1200" dirty="0"/>
              <a:t>caller-id enable</a:t>
            </a:r>
          </a:p>
          <a:p>
            <a:r>
              <a:rPr lang="en-US" sz="1200" dirty="0"/>
              <a:t>!</a:t>
            </a:r>
          </a:p>
          <a:p>
            <a:endParaRPr lang="en-US" sz="12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9048477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 Final Achievements and Future</a:t>
            </a:r>
            <a:endParaRPr lang="en-GB" dirty="0"/>
          </a:p>
        </p:txBody>
      </p:sp>
      <p:sp>
        <p:nvSpPr>
          <p:cNvPr id="3" name="Content Placeholder 2"/>
          <p:cNvSpPr>
            <a:spLocks noGrp="1"/>
          </p:cNvSpPr>
          <p:nvPr>
            <p:ph idx="1"/>
          </p:nvPr>
        </p:nvSpPr>
        <p:spPr>
          <a:xfrm>
            <a:off x="737112" y="2282372"/>
            <a:ext cx="9397488" cy="1692728"/>
          </a:xfrm>
        </p:spPr>
        <p:txBody>
          <a:bodyPr numCol="1">
            <a:noAutofit/>
          </a:bodyPr>
          <a:lstStyle/>
          <a:p>
            <a:pPr marL="342900" indent="-342900">
              <a:spcBef>
                <a:spcPts val="0"/>
              </a:spcBef>
              <a:buAutoNum type="arabicPeriod"/>
            </a:pPr>
            <a:endParaRPr lang="en-US" sz="1400" dirty="0" smtClean="0"/>
          </a:p>
          <a:p>
            <a:pPr marL="342900" indent="-342900">
              <a:spcBef>
                <a:spcPts val="0"/>
              </a:spcBef>
              <a:buAutoNum type="arabicPeriod"/>
            </a:pPr>
            <a:endParaRPr lang="en-US" sz="1400" dirty="0"/>
          </a:p>
          <a:p>
            <a:pPr marL="342900" indent="-342900">
              <a:spcBef>
                <a:spcPts val="0"/>
              </a:spcBef>
              <a:buAutoNum type="arabicPeriod"/>
            </a:pPr>
            <a:r>
              <a:rPr lang="en-US" sz="1400" dirty="0" smtClean="0"/>
              <a:t>A distributed organization can operate on their own communication pattern.</a:t>
            </a:r>
          </a:p>
          <a:p>
            <a:pPr marL="342900" indent="-342900">
              <a:spcBef>
                <a:spcPts val="0"/>
              </a:spcBef>
              <a:buAutoNum type="arabicPeriod"/>
            </a:pPr>
            <a:r>
              <a:rPr lang="en-US" sz="1400" dirty="0" smtClean="0"/>
              <a:t>While merging to this technology their existing legacy technology PABX is integrated.</a:t>
            </a:r>
          </a:p>
          <a:p>
            <a:pPr marL="342900" indent="-342900">
              <a:spcBef>
                <a:spcPts val="0"/>
              </a:spcBef>
              <a:buAutoNum type="arabicPeriod"/>
            </a:pPr>
            <a:r>
              <a:rPr lang="en-US" sz="1400" dirty="0" smtClean="0"/>
              <a:t>Zone based registry allows you to have you own area communication due to unavailability of data connection.</a:t>
            </a:r>
          </a:p>
          <a:p>
            <a:pPr marL="342900" indent="-342900">
              <a:spcBef>
                <a:spcPts val="0"/>
              </a:spcBef>
              <a:buAutoNum type="arabicPeriod"/>
            </a:pPr>
            <a:r>
              <a:rPr lang="en-US" sz="1400" dirty="0" smtClean="0"/>
              <a:t>Local or remote PSTN integration.</a:t>
            </a:r>
          </a:p>
        </p:txBody>
      </p:sp>
      <p:sp>
        <p:nvSpPr>
          <p:cNvPr id="7" name="Content Placeholder 2"/>
          <p:cNvSpPr txBox="1">
            <a:spLocks/>
          </p:cNvSpPr>
          <p:nvPr/>
        </p:nvSpPr>
        <p:spPr>
          <a:xfrm>
            <a:off x="762512" y="4415972"/>
            <a:ext cx="9397488" cy="1692728"/>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spcBef>
                <a:spcPts val="0"/>
              </a:spcBef>
              <a:buNone/>
            </a:pPr>
            <a:r>
              <a:rPr lang="en-US" sz="1400" dirty="0" smtClean="0"/>
              <a:t>Scope generated due to implementation</a:t>
            </a:r>
          </a:p>
          <a:p>
            <a:pPr marL="0" indent="0">
              <a:spcBef>
                <a:spcPts val="0"/>
              </a:spcBef>
              <a:buNone/>
            </a:pPr>
            <a:endParaRPr lang="en-US" sz="1400" dirty="0" smtClean="0"/>
          </a:p>
          <a:p>
            <a:pPr marL="342900" indent="-342900">
              <a:spcBef>
                <a:spcPts val="0"/>
              </a:spcBef>
              <a:buFont typeface="Arial" panose="020B0604020202020204" pitchFamily="34" charset="0"/>
              <a:buAutoNum type="arabicPeriod"/>
            </a:pPr>
            <a:r>
              <a:rPr lang="en-US" sz="1400" dirty="0" smtClean="0"/>
              <a:t>FAX integration or personal FAX network.</a:t>
            </a:r>
          </a:p>
          <a:p>
            <a:pPr marL="342900" indent="-342900">
              <a:spcBef>
                <a:spcPts val="0"/>
              </a:spcBef>
              <a:buFont typeface="Arial" panose="020B0604020202020204" pitchFamily="34" charset="0"/>
              <a:buAutoNum type="arabicPeriod"/>
            </a:pPr>
            <a:r>
              <a:rPr lang="en-US" sz="1400" dirty="0" smtClean="0"/>
              <a:t>Achieving a single area of communication management for voice, video, data, internet etc.</a:t>
            </a:r>
          </a:p>
          <a:p>
            <a:pPr marL="342900" indent="-342900">
              <a:spcBef>
                <a:spcPts val="0"/>
              </a:spcBef>
              <a:buFont typeface="Arial" panose="020B0604020202020204" pitchFamily="34" charset="0"/>
              <a:buAutoNum type="arabicPeriod"/>
            </a:pPr>
            <a:r>
              <a:rPr lang="en-US" sz="1400" dirty="0" smtClean="0"/>
              <a:t>Achieving IP-PABX smart features. </a:t>
            </a:r>
          </a:p>
          <a:p>
            <a:pPr marL="342900" indent="-342900">
              <a:spcBef>
                <a:spcPts val="0"/>
              </a:spcBef>
              <a:buFont typeface="Arial" panose="020B0604020202020204" pitchFamily="34" charset="0"/>
              <a:buAutoNum type="arabicPeriod"/>
            </a:pPr>
            <a:r>
              <a:rPr lang="en-US" sz="1400" dirty="0" smtClean="0"/>
              <a:t>Using data communication more efficiently sharing it with QOS.</a:t>
            </a:r>
          </a:p>
          <a:p>
            <a:pPr marL="342900" indent="-342900">
              <a:spcBef>
                <a:spcPts val="0"/>
              </a:spcBef>
              <a:buFont typeface="Arial" panose="020B0604020202020204" pitchFamily="34" charset="0"/>
              <a:buAutoNum type="arabicPeriod"/>
            </a:pPr>
            <a:r>
              <a:rPr lang="en-US" sz="1400" dirty="0" smtClean="0"/>
              <a:t>Getting IP-TSP trunks as an alternative option of PSTN.</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7904378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g.phombo.com/img1/photocombo/3369/cache/Linux_Unix_Wallpapers_2009-43.jpg_Tux_Pictures_Tux_Linux_Wallpapers_With_The_Last_Question_displa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8265" y="1180245"/>
            <a:ext cx="5905500" cy="44291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1845" y="4802384"/>
            <a:ext cx="4038340" cy="1176386"/>
          </a:xfrm>
          <a:prstGeom prst="rect">
            <a:avLst/>
          </a:prstGeom>
        </p:spPr>
      </p:pic>
    </p:spTree>
    <p:extLst>
      <p:ext uri="{BB962C8B-B14F-4D97-AF65-F5344CB8AC3E}">
        <p14:creationId xmlns:p14="http://schemas.microsoft.com/office/powerpoint/2010/main" val="21722536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BACKGROUND : </a:t>
            </a:r>
            <a:r>
              <a:rPr lang="en-US" dirty="0" smtClean="0"/>
              <a:t>The Beginning</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65918" y="2426952"/>
            <a:ext cx="5210853" cy="3598863"/>
          </a:xfrm>
        </p:spPr>
      </p:pic>
      <p:sp>
        <p:nvSpPr>
          <p:cNvPr id="7" name="TextBox 6"/>
          <p:cNvSpPr txBox="1"/>
          <p:nvPr/>
        </p:nvSpPr>
        <p:spPr>
          <a:xfrm>
            <a:off x="656820" y="2434109"/>
            <a:ext cx="5679585" cy="3970318"/>
          </a:xfrm>
          <a:prstGeom prst="rect">
            <a:avLst/>
          </a:prstGeom>
          <a:noFill/>
        </p:spPr>
        <p:txBody>
          <a:bodyPr wrap="square" rtlCol="0">
            <a:spAutoFit/>
          </a:bodyPr>
          <a:lstStyle/>
          <a:p>
            <a:r>
              <a:rPr lang="en-US" dirty="0" smtClean="0"/>
              <a:t>An organization with a headquarter located centrally which had 15+ zonal areas and had more than 150+ branches located remotely with zones.</a:t>
            </a:r>
          </a:p>
          <a:p>
            <a:endParaRPr lang="en-US" dirty="0"/>
          </a:p>
          <a:p>
            <a:r>
              <a:rPr lang="en-US" dirty="0" smtClean="0"/>
              <a:t>What do they have and practice:</a:t>
            </a:r>
          </a:p>
          <a:p>
            <a:pPr marL="285750" indent="-285750">
              <a:buFont typeface="Wingdings" panose="05000000000000000000" pitchFamily="2" charset="2"/>
              <a:buChar char="§"/>
            </a:pPr>
            <a:r>
              <a:rPr lang="en-US" dirty="0" smtClean="0"/>
              <a:t>They have a central internet connectivity.</a:t>
            </a:r>
          </a:p>
          <a:p>
            <a:pPr marL="285750" indent="-285750">
              <a:buFont typeface="Wingdings" panose="05000000000000000000" pitchFamily="2" charset="2"/>
              <a:buChar char="§"/>
            </a:pPr>
            <a:r>
              <a:rPr lang="en-US" dirty="0" smtClean="0"/>
              <a:t>They had zones connected with E1.</a:t>
            </a:r>
          </a:p>
          <a:p>
            <a:pPr marL="285750" indent="-285750">
              <a:buFont typeface="Wingdings" panose="05000000000000000000" pitchFamily="2" charset="2"/>
              <a:buChar char="§"/>
            </a:pPr>
            <a:r>
              <a:rPr lang="en-US" dirty="0" smtClean="0"/>
              <a:t>They had a central IP-PBX soft switch.</a:t>
            </a:r>
          </a:p>
          <a:p>
            <a:pPr marL="285750" indent="-285750">
              <a:buFont typeface="Wingdings" panose="05000000000000000000" pitchFamily="2" charset="2"/>
              <a:buChar char="§"/>
            </a:pPr>
            <a:r>
              <a:rPr lang="en-US" dirty="0" smtClean="0"/>
              <a:t>They had application systems, mailing etc. running centrally.</a:t>
            </a:r>
          </a:p>
          <a:p>
            <a:pPr marL="285750" indent="-285750">
              <a:buFont typeface="Wingdings" panose="05000000000000000000" pitchFamily="2" charset="2"/>
              <a:buChar char="§"/>
            </a:pPr>
            <a:r>
              <a:rPr lang="en-US" dirty="0" smtClean="0"/>
              <a:t>Had PABX for inter-telecommunication and PSTN dropped to call out and have calls in for all places.</a:t>
            </a:r>
          </a:p>
          <a:p>
            <a:r>
              <a:rPr lang="en-US" dirty="0" smtClean="0"/>
              <a:t> </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3268050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 </a:t>
            </a:r>
            <a:r>
              <a:rPr lang="en-US" dirty="0" smtClean="0"/>
              <a:t>Realization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03810" y="2401194"/>
            <a:ext cx="4089617" cy="3598863"/>
          </a:xfrm>
          <a:effectLst>
            <a:softEdge rad="127000"/>
          </a:effectLst>
        </p:spPr>
      </p:pic>
      <p:sp>
        <p:nvSpPr>
          <p:cNvPr id="5" name="TextBox 4"/>
          <p:cNvSpPr txBox="1"/>
          <p:nvPr/>
        </p:nvSpPr>
        <p:spPr>
          <a:xfrm>
            <a:off x="566674" y="2331076"/>
            <a:ext cx="6439433" cy="3416320"/>
          </a:xfrm>
          <a:prstGeom prst="rect">
            <a:avLst/>
          </a:prstGeom>
          <a:noFill/>
        </p:spPr>
        <p:txBody>
          <a:bodyPr wrap="square" rtlCol="0">
            <a:spAutoFit/>
          </a:bodyPr>
          <a:lstStyle/>
          <a:p>
            <a:pPr marL="342900" indent="-342900">
              <a:buFont typeface="Wingdings" panose="05000000000000000000" pitchFamily="2" charset="2"/>
              <a:buChar char="§"/>
            </a:pPr>
            <a:r>
              <a:rPr lang="en-US" dirty="0" smtClean="0"/>
              <a:t>Having communication through Datacom.</a:t>
            </a:r>
          </a:p>
          <a:p>
            <a:pPr marL="342900" indent="-342900">
              <a:buFont typeface="Wingdings" panose="05000000000000000000" pitchFamily="2" charset="2"/>
              <a:buChar char="§"/>
            </a:pPr>
            <a:r>
              <a:rPr lang="en-US" dirty="0" smtClean="0"/>
              <a:t>Having independent system for zones to be operational even if data link unavailable</a:t>
            </a:r>
          </a:p>
          <a:p>
            <a:pPr marL="342900" indent="-342900">
              <a:buFont typeface="Wingdings" panose="05000000000000000000" pitchFamily="2" charset="2"/>
              <a:buChar char="§"/>
            </a:pPr>
            <a:r>
              <a:rPr lang="en-US" dirty="0" smtClean="0"/>
              <a:t>Having PSTN to be trunked to remote locations.</a:t>
            </a:r>
          </a:p>
          <a:p>
            <a:pPr marL="342900" indent="-342900">
              <a:buFont typeface="Wingdings" panose="05000000000000000000" pitchFamily="2" charset="2"/>
              <a:buChar char="§"/>
            </a:pPr>
            <a:r>
              <a:rPr lang="en-US" dirty="0" smtClean="0"/>
              <a:t>Having PABX lines to be trunked to few locations.</a:t>
            </a:r>
          </a:p>
          <a:p>
            <a:pPr marL="342900" indent="-342900">
              <a:buFont typeface="Wingdings" panose="05000000000000000000" pitchFamily="2" charset="2"/>
              <a:buChar char="§"/>
            </a:pPr>
            <a:endParaRPr lang="en-US" dirty="0"/>
          </a:p>
          <a:p>
            <a:r>
              <a:rPr lang="en-US" dirty="0" smtClean="0"/>
              <a:t>So they asked for</a:t>
            </a:r>
          </a:p>
          <a:p>
            <a:endParaRPr lang="en-US" dirty="0"/>
          </a:p>
          <a:p>
            <a:pPr marL="342900" indent="-342900">
              <a:buAutoNum type="arabicPeriod"/>
            </a:pPr>
            <a:r>
              <a:rPr lang="en-US" dirty="0" smtClean="0"/>
              <a:t>MUX for all locations.</a:t>
            </a:r>
          </a:p>
          <a:p>
            <a:pPr marL="342900" indent="-342900">
              <a:buAutoNum type="arabicPeriod"/>
            </a:pPr>
            <a:r>
              <a:rPr lang="en-US" dirty="0" smtClean="0"/>
              <a:t>Routers to integrate with data &amp; MUX.</a:t>
            </a:r>
          </a:p>
          <a:p>
            <a:pPr marL="342900" indent="-342900">
              <a:buAutoNum type="arabicPeriod"/>
            </a:pPr>
            <a:r>
              <a:rPr lang="en-US" dirty="0" smtClean="0"/>
              <a:t>PABX unit for independent dialer.</a:t>
            </a:r>
          </a:p>
          <a:p>
            <a:pPr marL="342900" indent="-342900">
              <a:buAutoNum type="arabicPeriod"/>
            </a:pPr>
            <a:r>
              <a:rPr lang="en-US" dirty="0" smtClean="0"/>
              <a:t>Microwave setups for connectivity.</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2723269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 Realization</a:t>
            </a:r>
          </a:p>
        </p:txBody>
      </p:sp>
      <p:sp>
        <p:nvSpPr>
          <p:cNvPr id="3" name="Content Placeholder 2"/>
          <p:cNvSpPr>
            <a:spLocks noGrp="1"/>
          </p:cNvSpPr>
          <p:nvPr>
            <p:ph idx="1"/>
          </p:nvPr>
        </p:nvSpPr>
        <p:spPr>
          <a:xfrm>
            <a:off x="3372012" y="1950506"/>
            <a:ext cx="3672737" cy="3007859"/>
          </a:xfrm>
        </p:spPr>
        <p:txBody>
          <a:bodyPr>
            <a:noAutofit/>
          </a:bodyPr>
          <a:lstStyle/>
          <a:p>
            <a:pPr marL="0" indent="0" algn="ctr">
              <a:buNone/>
            </a:pPr>
            <a:r>
              <a:rPr lang="en-US" sz="4000" b="1" dirty="0" smtClean="0">
                <a:solidFill>
                  <a:srgbClr val="FF0000"/>
                </a:solidFill>
              </a:rPr>
              <a:t>Complexity !!!</a:t>
            </a:r>
          </a:p>
          <a:p>
            <a:pPr marL="0" indent="0" algn="ctr">
              <a:buNone/>
            </a:pPr>
            <a:r>
              <a:rPr lang="en-US" sz="4000" b="1" dirty="0" smtClean="0">
                <a:solidFill>
                  <a:srgbClr val="FF0000"/>
                </a:solidFill>
              </a:rPr>
              <a:t>Expensive !!! </a:t>
            </a:r>
          </a:p>
          <a:p>
            <a:pPr marL="0" indent="0" algn="ctr">
              <a:buNone/>
            </a:pPr>
            <a:r>
              <a:rPr lang="en-US" sz="4000" b="1" dirty="0" smtClean="0">
                <a:solidFill>
                  <a:srgbClr val="FF0000"/>
                </a:solidFill>
              </a:rPr>
              <a:t>Mess !!!</a:t>
            </a:r>
          </a:p>
          <a:p>
            <a:pPr marL="0" indent="0" algn="ctr">
              <a:buNone/>
            </a:pPr>
            <a:r>
              <a:rPr lang="en-US" sz="4000" b="1" dirty="0" smtClean="0">
                <a:solidFill>
                  <a:srgbClr val="FF0000"/>
                </a:solidFill>
              </a:rPr>
              <a:t>Burden !!!</a:t>
            </a:r>
          </a:p>
          <a:p>
            <a:pPr marL="0" indent="0" algn="ctr">
              <a:buNone/>
            </a:pPr>
            <a:r>
              <a:rPr lang="en-US" sz="4000" b="1" dirty="0" smtClean="0">
                <a:solidFill>
                  <a:srgbClr val="FF0000"/>
                </a:solidFill>
              </a:rPr>
              <a:t>…….</a:t>
            </a:r>
            <a:endParaRPr lang="en-US" sz="4000" b="1" dirty="0">
              <a:solidFill>
                <a:srgbClr val="FF0000"/>
              </a:solidFill>
            </a:endParaRPr>
          </a:p>
        </p:txBody>
      </p:sp>
      <p:pic>
        <p:nvPicPr>
          <p:cNvPr id="5" name="Picture 4"/>
          <p:cNvPicPr>
            <a:picLocks noChangeAspect="1"/>
          </p:cNvPicPr>
          <p:nvPr/>
        </p:nvPicPr>
        <p:blipFill>
          <a:blip r:embed="rId2"/>
          <a:stretch>
            <a:fillRect/>
          </a:stretch>
        </p:blipFill>
        <p:spPr>
          <a:xfrm>
            <a:off x="-4316" y="1983345"/>
            <a:ext cx="3402078" cy="4862609"/>
          </a:xfrm>
          <a:prstGeom prst="rect">
            <a:avLst/>
          </a:prstGeom>
        </p:spPr>
      </p:pic>
      <p:pic>
        <p:nvPicPr>
          <p:cNvPr id="6" name="Picture 5"/>
          <p:cNvPicPr>
            <a:picLocks noChangeAspect="1"/>
          </p:cNvPicPr>
          <p:nvPr/>
        </p:nvPicPr>
        <p:blipFill>
          <a:blip r:embed="rId3"/>
          <a:stretch>
            <a:fillRect/>
          </a:stretch>
        </p:blipFill>
        <p:spPr>
          <a:xfrm>
            <a:off x="6702246" y="3607454"/>
            <a:ext cx="1200150" cy="3238500"/>
          </a:xfrm>
          <a:prstGeom prst="rect">
            <a:avLst/>
          </a:prstGeom>
        </p:spPr>
      </p:pic>
      <p:pic>
        <p:nvPicPr>
          <p:cNvPr id="2052" name="Picture 4" descr="https://lh5.ggpht.com/87SnSPmdxBN2v-UtA75qszFDTSXmJEushWmm2RlTt00s7oA-vmtT3ClQAxeVFisPGA=w3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4004" y="5112913"/>
            <a:ext cx="1796603" cy="179660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wordforlifesays.files.wordpress.com/2013/02/when-my-house-is-a-mes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0166" y="1997162"/>
            <a:ext cx="4511834" cy="357938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893111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 Realization</a:t>
            </a:r>
          </a:p>
        </p:txBody>
      </p:sp>
      <p:sp>
        <p:nvSpPr>
          <p:cNvPr id="3" name="Content Placeholder 2"/>
          <p:cNvSpPr>
            <a:spLocks noGrp="1"/>
          </p:cNvSpPr>
          <p:nvPr>
            <p:ph idx="1"/>
          </p:nvPr>
        </p:nvSpPr>
        <p:spPr>
          <a:xfrm>
            <a:off x="796232" y="3122480"/>
            <a:ext cx="5990935" cy="2544220"/>
          </a:xfrm>
        </p:spPr>
        <p:txBody>
          <a:bodyPr>
            <a:normAutofit fontScale="77500" lnSpcReduction="20000"/>
          </a:bodyPr>
          <a:lstStyle/>
          <a:p>
            <a:pPr marL="0" indent="0">
              <a:buNone/>
            </a:pPr>
            <a:r>
              <a:rPr lang="en-US" b="1" dirty="0" smtClean="0"/>
              <a:t>My Proposal</a:t>
            </a:r>
          </a:p>
          <a:p>
            <a:pPr marL="0" indent="0">
              <a:buNone/>
            </a:pPr>
            <a:endParaRPr lang="en-US" b="1" dirty="0" smtClean="0"/>
          </a:p>
          <a:p>
            <a:r>
              <a:rPr lang="en-US" dirty="0" smtClean="0"/>
              <a:t>Packet </a:t>
            </a:r>
            <a:r>
              <a:rPr lang="en-US" dirty="0"/>
              <a:t>switching.</a:t>
            </a:r>
          </a:p>
          <a:p>
            <a:r>
              <a:rPr lang="en-US" dirty="0" smtClean="0"/>
              <a:t>Layer-3 </a:t>
            </a:r>
            <a:r>
              <a:rPr lang="en-US" dirty="0"/>
              <a:t>network for connectivity nodes.</a:t>
            </a:r>
          </a:p>
          <a:p>
            <a:r>
              <a:rPr lang="en-US" dirty="0" smtClean="0"/>
              <a:t>Single </a:t>
            </a:r>
            <a:r>
              <a:rPr lang="en-US" dirty="0"/>
              <a:t>box solution.</a:t>
            </a:r>
          </a:p>
          <a:p>
            <a:r>
              <a:rPr lang="en-US" dirty="0" smtClean="0"/>
              <a:t>Integrated </a:t>
            </a:r>
            <a:r>
              <a:rPr lang="en-US" dirty="0"/>
              <a:t>communication equipment.</a:t>
            </a:r>
          </a:p>
          <a:p>
            <a:r>
              <a:rPr lang="en-US" dirty="0" smtClean="0"/>
              <a:t>Complexity </a:t>
            </a:r>
            <a:r>
              <a:rPr lang="en-US" dirty="0"/>
              <a:t>minimization.</a:t>
            </a:r>
          </a:p>
        </p:txBody>
      </p:sp>
      <p:pic>
        <p:nvPicPr>
          <p:cNvPr id="4" name="Picture 3"/>
          <p:cNvPicPr>
            <a:picLocks noChangeAspect="1"/>
          </p:cNvPicPr>
          <p:nvPr/>
        </p:nvPicPr>
        <p:blipFill>
          <a:blip r:embed="rId2"/>
          <a:stretch>
            <a:fillRect/>
          </a:stretch>
        </p:blipFill>
        <p:spPr>
          <a:xfrm>
            <a:off x="7083380" y="2314821"/>
            <a:ext cx="4577031" cy="3934047"/>
          </a:xfrm>
          <a:prstGeom prst="rect">
            <a:avLst/>
          </a:prstGeom>
          <a:effectLst>
            <a:softEdge rad="1270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36088995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5" name="Text Placeholder 4"/>
          <p:cNvSpPr>
            <a:spLocks noGrp="1"/>
          </p:cNvSpPr>
          <p:nvPr>
            <p:ph type="body" idx="1"/>
          </p:nvPr>
        </p:nvSpPr>
        <p:spPr/>
        <p:txBody>
          <a:bodyPr>
            <a:normAutofit/>
          </a:bodyPr>
          <a:lstStyle/>
          <a:p>
            <a:r>
              <a:rPr lang="en-US" sz="3600" b="1" dirty="0" smtClean="0"/>
              <a:t>ARCHITECTURE &amp;</a:t>
            </a:r>
            <a:r>
              <a:rPr lang="en-US" sz="3600" b="1" dirty="0"/>
              <a:t> </a:t>
            </a:r>
            <a:r>
              <a:rPr lang="en-US" sz="3600" b="1" dirty="0" smtClean="0"/>
              <a:t>BENEFITS</a:t>
            </a:r>
            <a:endParaRPr lang="en-US" sz="3600" b="1" dirty="0"/>
          </a:p>
        </p:txBody>
      </p:sp>
      <p:pic>
        <p:nvPicPr>
          <p:cNvPr id="9218" name="Picture 2" descr="http://www.coretelecom.co.uk/wp-content/uploads/2013/02/tunnel-a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92200"/>
            <a:ext cx="10426700" cy="347556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4152804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Considering Scenarios</a:t>
            </a:r>
            <a:endParaRPr lang="en-GB" dirty="0"/>
          </a:p>
        </p:txBody>
      </p:sp>
      <p:sp>
        <p:nvSpPr>
          <p:cNvPr id="3" name="Content Placeholder 2"/>
          <p:cNvSpPr>
            <a:spLocks noGrp="1"/>
          </p:cNvSpPr>
          <p:nvPr>
            <p:ph idx="1"/>
          </p:nvPr>
        </p:nvSpPr>
        <p:spPr/>
        <p:txBody>
          <a:bodyPr/>
          <a:lstStyle/>
          <a:p>
            <a:r>
              <a:rPr lang="en-US" dirty="0" smtClean="0"/>
              <a:t>Nationwide distributed work areas.</a:t>
            </a:r>
          </a:p>
          <a:p>
            <a:r>
              <a:rPr lang="en-US" dirty="0" smtClean="0"/>
              <a:t>Implemented legacy PABX for internal communication.</a:t>
            </a:r>
          </a:p>
          <a:p>
            <a:r>
              <a:rPr lang="en-US" dirty="0" smtClean="0"/>
              <a:t>Data &amp; Internet connectivity.</a:t>
            </a:r>
          </a:p>
          <a:p>
            <a:r>
              <a:rPr lang="en-US" dirty="0" smtClean="0"/>
              <a:t>Single box solution.</a:t>
            </a:r>
          </a:p>
          <a:p>
            <a:r>
              <a:rPr lang="en-US" dirty="0" smtClean="0"/>
              <a:t>Area with lower resources considering rural area and environment.</a:t>
            </a:r>
          </a:p>
          <a:p>
            <a:endParaRPr lang="en-US" dirty="0" smtClean="0"/>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250" y="6219825"/>
            <a:ext cx="2190750" cy="638175"/>
          </a:xfrm>
          <a:prstGeom prst="rect">
            <a:avLst/>
          </a:prstGeom>
        </p:spPr>
      </p:pic>
    </p:spTree>
    <p:extLst>
      <p:ext uri="{BB962C8B-B14F-4D97-AF65-F5344CB8AC3E}">
        <p14:creationId xmlns:p14="http://schemas.microsoft.com/office/powerpoint/2010/main" val="12463394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2752</Words>
  <Application>Microsoft Office PowerPoint</Application>
  <PresentationFormat>Widescreen</PresentationFormat>
  <Paragraphs>634</Paragraphs>
  <Slides>32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Calibri Light</vt:lpstr>
      <vt:lpstr>Courier New</vt:lpstr>
      <vt:lpstr>Wingdings</vt:lpstr>
      <vt:lpstr>Office Theme</vt:lpstr>
      <vt:lpstr>Tele Convergence</vt:lpstr>
      <vt:lpstr>AGENDA</vt:lpstr>
      <vt:lpstr>PowerPoint Presentation</vt:lpstr>
      <vt:lpstr>BACKGROUND : The Beginning</vt:lpstr>
      <vt:lpstr>BACKGROUND : Realization</vt:lpstr>
      <vt:lpstr>BACKGROUND : Realization</vt:lpstr>
      <vt:lpstr>BACKGROUND : Realization</vt:lpstr>
      <vt:lpstr>PowerPoint Presentation</vt:lpstr>
      <vt:lpstr>Considering Scenarios</vt:lpstr>
      <vt:lpstr>Common Organization Scenario</vt:lpstr>
      <vt:lpstr>Transformation Scenario 1</vt:lpstr>
      <vt:lpstr>Transformation Scenario 2</vt:lpstr>
      <vt:lpstr>PowerPoint Presentation</vt:lpstr>
      <vt:lpstr>PowerPoint Presentation</vt:lpstr>
      <vt:lpstr>PowerPoint Presentation</vt:lpstr>
      <vt:lpstr>PowerPoint Presentation</vt:lpstr>
      <vt:lpstr>Why Such integration?</vt:lpstr>
      <vt:lpstr>PowerPoint Presentation</vt:lpstr>
      <vt:lpstr>CASE STUDY: A sample Lab for such scenario</vt:lpstr>
      <vt:lpstr>CASE STUDY: Asterisk Server Configuration</vt:lpstr>
      <vt:lpstr>CASE STUDY: Cisco Router Configuration    ( Basic Configuration for voice )</vt:lpstr>
      <vt:lpstr>CASE STUDY: Cisco Router Configuration ( Registering IP Phone / Pots Phone / Voice peer )</vt:lpstr>
      <vt:lpstr>CASE STUDY: Legacy PABX integration</vt:lpstr>
      <vt:lpstr>CASE STUDY: PSTN Connectivity Integration ( Call in/out for PSTN if considered legacy PBX)</vt:lpstr>
      <vt:lpstr>CASE STUDY: PSTN Connectivity Integration ( Call in/out for PSTN if considered legacy PBX)</vt:lpstr>
      <vt:lpstr>CASE STUDY: PSTN Connectivity Integration ( Call in for PSTN if considered legacy PBX)</vt:lpstr>
      <vt:lpstr>CASE STUDY: PSTN Connectivity Integration ( Dedicated PSTN and using it for remote router)</vt:lpstr>
      <vt:lpstr>CASE STUDY: PSTN Connectivity Integration ( Dedicated PSTN and using it for remote router)</vt:lpstr>
      <vt:lpstr>CASE STUDY: Remote FXO activity due to local device or data network failure</vt:lpstr>
      <vt:lpstr>CASE STUDY: Remote FXO activity due to local device or data network failure</vt:lpstr>
      <vt:lpstr>Conclusion: Final Achievements and Future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Teleconvergence</dc:title>
  <dc:creator>tito</dc:creator>
  <cp:lastModifiedBy>tito</cp:lastModifiedBy>
  <cp:revision>4</cp:revision>
  <dcterms:created xsi:type="dcterms:W3CDTF">2015-05-23T04:42:04Z</dcterms:created>
  <dcterms:modified xsi:type="dcterms:W3CDTF">2015-05-23T05:04:54Z</dcterms:modified>
</cp:coreProperties>
</file>