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79" r:id="rId9"/>
    <p:sldId id="301" r:id="rId10"/>
    <p:sldId id="302" r:id="rId11"/>
    <p:sldId id="303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304" r:id="rId28"/>
    <p:sldId id="298" r:id="rId29"/>
    <p:sldId id="299" r:id="rId30"/>
    <p:sldId id="300" r:id="rId31"/>
    <p:sldId id="277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6" r:id="rId45"/>
    <p:sldId id="292" r:id="rId46"/>
    <p:sldId id="293" r:id="rId47"/>
    <p:sldId id="294" r:id="rId48"/>
    <p:sldId id="297" r:id="rId49"/>
    <p:sldId id="295" r:id="rId50"/>
    <p:sldId id="305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1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6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2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7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8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60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4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7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4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0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6AE42-47D3-4682-8CB6-4ACFBC1CDAC2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EEE9-E174-4DC8-9E9C-B539C8D0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7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Linux Hands-on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1369" y="3602038"/>
            <a:ext cx="10560676" cy="1655762"/>
          </a:xfrm>
        </p:spPr>
        <p:txBody>
          <a:bodyPr>
            <a:normAutofit/>
          </a:bodyPr>
          <a:lstStyle/>
          <a:p>
            <a:r>
              <a:rPr lang="es-ES" dirty="0" err="1"/>
              <a:t>Anowar</a:t>
            </a:r>
            <a:r>
              <a:rPr lang="es-ES" dirty="0"/>
              <a:t> Hasan </a:t>
            </a:r>
            <a:r>
              <a:rPr lang="es-ES" dirty="0" err="1" smtClean="0"/>
              <a:t>Sabir</a:t>
            </a:r>
            <a:r>
              <a:rPr lang="es-ES" dirty="0" smtClean="0"/>
              <a:t>, Suman </a:t>
            </a:r>
            <a:r>
              <a:rPr lang="es-ES" dirty="0" err="1"/>
              <a:t>Kumar</a:t>
            </a:r>
            <a:r>
              <a:rPr lang="es-ES" dirty="0"/>
              <a:t> </a:t>
            </a:r>
            <a:r>
              <a:rPr lang="es-ES" dirty="0" smtClean="0"/>
              <a:t>Saha, Al </a:t>
            </a:r>
            <a:r>
              <a:rPr lang="es-ES" dirty="0" err="1"/>
              <a:t>Faruq</a:t>
            </a:r>
            <a:r>
              <a:rPr lang="es-ES" dirty="0"/>
              <a:t> </a:t>
            </a:r>
            <a:r>
              <a:rPr lang="es-ES" dirty="0" err="1"/>
              <a:t>Ibna</a:t>
            </a:r>
            <a:r>
              <a:rPr lang="es-ES" dirty="0"/>
              <a:t> </a:t>
            </a:r>
            <a:r>
              <a:rPr lang="es-ES" dirty="0" err="1" smtClean="0"/>
              <a:t>Nazim</a:t>
            </a:r>
            <a:r>
              <a:rPr lang="es-ES" dirty="0" smtClean="0"/>
              <a:t>, Jahangir </a:t>
            </a:r>
            <a:r>
              <a:rPr lang="es-ES" dirty="0"/>
              <a:t>Hossain</a:t>
            </a:r>
            <a:endParaRPr lang="en-US" dirty="0" smtClean="0"/>
          </a:p>
          <a:p>
            <a:r>
              <a:rPr lang="en-US" dirty="0" smtClean="0"/>
              <a:t>BDNOG</a:t>
            </a:r>
            <a:endParaRPr lang="en-US" dirty="0"/>
          </a:p>
        </p:txBody>
      </p:sp>
      <p:pic>
        <p:nvPicPr>
          <p:cNvPr id="5122" name="Picture 2" descr="http://static.betazeta.com/www.fayerwayer.com/up/2011/04/tux-3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320" y="232117"/>
            <a:ext cx="2426677" cy="242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bdnog3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158" y="4000500"/>
            <a:ext cx="4191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77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Installation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4552" y="1339403"/>
            <a:ext cx="11006070" cy="5378473"/>
          </a:xfrm>
        </p:spPr>
        <p:txBody>
          <a:bodyPr numCol="2">
            <a:norm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Partitioning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"Manual" (and hit Enter)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your disk drive (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sda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)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(If there is no partition table, you'll be prompted to create one)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“20 GB FREE SPACE"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Press ENTER to create a new partition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New partition size: 512M (this is the /boot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filesystem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)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Primary &lt;&lt;&lt;&lt; Not needed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Beginning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Use as: Ext4 journaling file system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Mount point: /boot - static files of the boot loader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Bootable flag: off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Done setting up the partition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“19.5 GB FREE SPACE"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Press ENTER to create a new partition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Accept whatever size is shown (the rest of the disk)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Primary &lt;&lt;&lt;&lt; Not needed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Use as: physical volume for LVM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Done setting up the partition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Configure the Logical Volume Manager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Write changes to disks and configure LVM? Yes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Create volume group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Volume group name: bdnog3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Devices for the new volume group: select only the LVM partition (probably /dev/sda3) and hit SPACE to display '[*]', then hit Enter to continue.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Create logical volume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Volume group: bdnog3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Logical volume name: root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Logical volume size: 10GB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Create logical volume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Volume group: bdnog3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Logical volume name: swap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Logical volume size: 4GB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Create logical volume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Volume group: bdnog3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Logical volume name: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var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Logical volume size: rest</a:t>
            </a:r>
            <a:r>
              <a:rPr kumimoji="0" lang="en-US" alt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of the space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Finish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the entry #1 underneath LV 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root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LVM VG bdnog3, LV root - 10 GB Linux device-mapper (linear) #1 10 GB &lt;&lt;&lt;&lt;&lt;&lt;&lt;&lt; select this &lt;&lt;&lt;&lt;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Use as: Ext4 journaling file system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Mount point: / - the root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filesystem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Done setting up the partition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the entry #1 underneath LV 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swap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Use as: swap area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Done setting up the partition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Select the entry #1 underneath LV </a:t>
            </a:r>
            <a:r>
              <a:rPr kumimoji="0" lang="en-US" alt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var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Use as: Ext4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journalling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file system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Mount point: /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var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- variable data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Done setting up the partition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Finish partitioning and write changes to disk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Write the changes to disks? Yes</a:t>
            </a:r>
          </a:p>
        </p:txBody>
      </p:sp>
    </p:spTree>
    <p:extLst>
      <p:ext uri="{BB962C8B-B14F-4D97-AF65-F5344CB8AC3E}">
        <p14:creationId xmlns:p14="http://schemas.microsoft.com/office/powerpoint/2010/main" val="19529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Installation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Software selection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Use a network mirror? Yes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Country: Bangladesh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Mirror: ftp.bd.ubuntu.net &lt;&lt;&lt; cdn.ubuntu.org doesn't have some components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HTTP proxy: not</a:t>
            </a:r>
            <a:r>
              <a:rPr kumimoji="0" lang="en-US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needed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Participate in the package usage survey? No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Software to install. Select only these: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[X] SSH server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[X] Standard system utilities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(Do not select “Ubuntu desktop environment" or you will get tons of applications including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LibreOffice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,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Iceweasel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, The Gimp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etc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)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(To save time, do not select "Laptop" even if this is a laptop. You can install package "task-laptop" later if you wish)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Install the GRUB boot loader to the master boot record? Yes &lt;&lt;&lt;&lt; not needed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Installation complete - hit Continue</a:t>
            </a:r>
          </a:p>
          <a:p>
            <a:pPr marL="0" indent="0">
              <a:lnSpc>
                <a:spcPct val="100000"/>
              </a:lnSpc>
              <a:buNone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You should now boot into the system.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387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anchor="ctr">
            <a:normAutofit/>
          </a:bodyPr>
          <a:lstStyle/>
          <a:p>
            <a:pPr marL="0" indent="0">
              <a:buNone/>
            </a:pPr>
            <a:r>
              <a:rPr lang="en-US" b="1" dirty="0"/>
              <a:t>Log in</a:t>
            </a:r>
          </a:p>
          <a:p>
            <a:pPr marL="457200" lvl="1" indent="0">
              <a:buNone/>
            </a:pPr>
            <a:r>
              <a:rPr lang="en-US" dirty="0" smtClean="0"/>
              <a:t>GUI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CLI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Remote </a:t>
            </a:r>
            <a:r>
              <a:rPr lang="en-US" dirty="0"/>
              <a:t>Access</a:t>
            </a:r>
          </a:p>
          <a:p>
            <a:pPr marL="1371600" lvl="3" indent="0">
              <a:buNone/>
            </a:pPr>
            <a:r>
              <a:rPr lang="en-US" dirty="0" err="1" smtClean="0"/>
              <a:t>puTTY</a:t>
            </a:r>
            <a:endParaRPr lang="en-US" dirty="0"/>
          </a:p>
          <a:p>
            <a:pPr marL="1371600" lvl="3" indent="0">
              <a:buNone/>
            </a:pPr>
            <a:r>
              <a:rPr lang="en-US" dirty="0" err="1" smtClean="0"/>
              <a:t>ssh</a:t>
            </a:r>
            <a:r>
              <a:rPr lang="en-US" dirty="0" smtClean="0"/>
              <a:t> </a:t>
            </a:r>
            <a:r>
              <a:rPr lang="en-US" dirty="0"/>
              <a:t>client</a:t>
            </a:r>
          </a:p>
          <a:p>
            <a:pPr marL="1371600" lvl="3" indent="0">
              <a:buNone/>
            </a:pPr>
            <a:r>
              <a:rPr lang="en-US" dirty="0" smtClean="0"/>
              <a:t>Etc</a:t>
            </a:r>
            <a:r>
              <a:rPr lang="en-US" dirty="0"/>
              <a:t>..</a:t>
            </a:r>
          </a:p>
          <a:p>
            <a:pPr marL="914400" lvl="2" indent="0">
              <a:buNone/>
            </a:pPr>
            <a:r>
              <a:rPr lang="en-US" dirty="0" smtClean="0"/>
              <a:t>Host </a:t>
            </a:r>
            <a:r>
              <a:rPr lang="en-US" dirty="0"/>
              <a:t>Access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Requirement</a:t>
            </a:r>
            <a:endParaRPr lang="en-US" b="1" dirty="0"/>
          </a:p>
          <a:p>
            <a:pPr marL="457200" lvl="1" indent="0">
              <a:buNone/>
            </a:pPr>
            <a:r>
              <a:rPr lang="en-US" dirty="0" smtClean="0"/>
              <a:t>Username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Password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User</a:t>
            </a:r>
            <a:endParaRPr lang="en-US" b="1" dirty="0"/>
          </a:p>
          <a:p>
            <a:pPr marL="457200" lvl="1" indent="0">
              <a:buNone/>
            </a:pPr>
            <a:r>
              <a:rPr lang="en-US" dirty="0" smtClean="0"/>
              <a:t>root </a:t>
            </a:r>
            <a:r>
              <a:rPr lang="en-US" dirty="0"/>
              <a:t>user ( the </a:t>
            </a:r>
            <a:r>
              <a:rPr lang="en-US" dirty="0" err="1"/>
              <a:t>superuser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 smtClean="0"/>
              <a:t>system </a:t>
            </a:r>
            <a:r>
              <a:rPr lang="en-US" dirty="0"/>
              <a:t>user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706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The </a:t>
            </a:r>
            <a:r>
              <a:rPr lang="en-US" b="1" dirty="0" err="1"/>
              <a:t>Superuser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By </a:t>
            </a:r>
            <a:r>
              <a:rPr lang="en-US" dirty="0"/>
              <a:t>default, one account has elevated privileges </a:t>
            </a:r>
            <a:r>
              <a:rPr lang="en-US" dirty="0" smtClean="0"/>
              <a:t>to issue </a:t>
            </a:r>
            <a:r>
              <a:rPr lang="en-US" dirty="0"/>
              <a:t>any command, access any file, and perform </a:t>
            </a:r>
            <a:r>
              <a:rPr lang="en-US" dirty="0" smtClean="0"/>
              <a:t>every function </a:t>
            </a:r>
          </a:p>
          <a:p>
            <a:pPr marL="0" indent="0">
              <a:buNone/>
            </a:pPr>
            <a:r>
              <a:rPr lang="en-US" dirty="0" err="1" smtClean="0"/>
              <a:t>Superuser</a:t>
            </a:r>
            <a:r>
              <a:rPr lang="en-US" dirty="0"/>
              <a:t>, a.k.a. root</a:t>
            </a:r>
          </a:p>
          <a:p>
            <a:pPr lvl="1"/>
            <a:r>
              <a:rPr lang="en-US" dirty="0" smtClean="0"/>
              <a:t>Technically</a:t>
            </a:r>
            <a:r>
              <a:rPr lang="en-US" dirty="0"/>
              <a:t>, can change to anything – but don’t</a:t>
            </a:r>
          </a:p>
          <a:p>
            <a:pPr marL="0" indent="0">
              <a:buNone/>
            </a:pPr>
            <a:r>
              <a:rPr lang="en-US" dirty="0" smtClean="0"/>
              <a:t>Must </a:t>
            </a:r>
            <a:r>
              <a:rPr lang="en-US" dirty="0"/>
              <a:t>limit use of root</a:t>
            </a:r>
          </a:p>
          <a:p>
            <a:pPr lvl="1"/>
            <a:r>
              <a:rPr lang="en-US" dirty="0" smtClean="0"/>
              <a:t>Inexperienced </a:t>
            </a:r>
            <a:r>
              <a:rPr lang="en-US" dirty="0"/>
              <a:t>users can cause serious harm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of root for non-privileged tasks </a:t>
            </a:r>
            <a:r>
              <a:rPr lang="en-US" dirty="0" smtClean="0"/>
              <a:t>unnecessary and </a:t>
            </a:r>
            <a:r>
              <a:rPr lang="en-US" dirty="0"/>
              <a:t>can be open to attack</a:t>
            </a:r>
          </a:p>
          <a:p>
            <a:pPr lvl="1"/>
            <a:r>
              <a:rPr lang="en-US" dirty="0" smtClean="0"/>
              <a:t>Security </a:t>
            </a:r>
            <a:r>
              <a:rPr lang="en-US" dirty="0"/>
              <a:t>and privacy violations – root can look </a:t>
            </a:r>
            <a:r>
              <a:rPr lang="en-US" dirty="0" smtClean="0"/>
              <a:t>at anyone’s </a:t>
            </a:r>
            <a:r>
              <a:rPr lang="en-US" dirty="0"/>
              <a:t>files</a:t>
            </a:r>
          </a:p>
          <a:p>
            <a:pPr marL="0" indent="0">
              <a:buNone/>
            </a:pPr>
            <a:r>
              <a:rPr lang="en-US" dirty="0" smtClean="0"/>
              <a:t>Limit </a:t>
            </a:r>
            <a:r>
              <a:rPr lang="en-US" dirty="0"/>
              <a:t>what root can do remotely</a:t>
            </a:r>
          </a:p>
          <a:p>
            <a:pPr marL="0" indent="0">
              <a:buNone/>
            </a:pPr>
            <a:r>
              <a:rPr lang="en-US" dirty="0" smtClean="0"/>
              <a:t>Ensure </a:t>
            </a:r>
            <a:r>
              <a:rPr lang="en-US" dirty="0"/>
              <a:t>a strong password</a:t>
            </a:r>
          </a:p>
        </p:txBody>
      </p:sp>
    </p:spTree>
    <p:extLst>
      <p:ext uri="{BB962C8B-B14F-4D97-AF65-F5344CB8AC3E}">
        <p14:creationId xmlns:p14="http://schemas.microsoft.com/office/powerpoint/2010/main" val="52068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b="1" dirty="0" err="1"/>
              <a:t>Superuser</a:t>
            </a:r>
            <a:r>
              <a:rPr lang="en-US" b="1" dirty="0"/>
              <a:t> Privileges</a:t>
            </a:r>
          </a:p>
          <a:p>
            <a:r>
              <a:rPr lang="en-US" dirty="0" smtClean="0"/>
              <a:t>What </a:t>
            </a:r>
            <a:r>
              <a:rPr lang="en-US" dirty="0"/>
              <a:t>usually works best is short periods of </a:t>
            </a:r>
            <a:r>
              <a:rPr lang="en-US" dirty="0" err="1" smtClean="0"/>
              <a:t>superuser</a:t>
            </a:r>
            <a:r>
              <a:rPr lang="en-US" dirty="0" smtClean="0"/>
              <a:t> privilege</a:t>
            </a:r>
            <a:r>
              <a:rPr lang="en-US" dirty="0"/>
              <a:t>, only when necessary</a:t>
            </a:r>
          </a:p>
          <a:p>
            <a:r>
              <a:rPr lang="en-US" dirty="0" smtClean="0"/>
              <a:t>Obtain </a:t>
            </a:r>
            <a:r>
              <a:rPr lang="en-US" dirty="0"/>
              <a:t>privileges, complete task, relinquish privileges</a:t>
            </a:r>
          </a:p>
          <a:p>
            <a:r>
              <a:rPr lang="en-US" dirty="0" smtClean="0"/>
              <a:t>Most </a:t>
            </a:r>
            <a:r>
              <a:rPr lang="en-US" dirty="0"/>
              <a:t>common ways are </a:t>
            </a:r>
            <a:r>
              <a:rPr lang="en-US" dirty="0" err="1"/>
              <a:t>su</a:t>
            </a:r>
            <a:r>
              <a:rPr lang="en-US" dirty="0"/>
              <a:t> and </a:t>
            </a:r>
            <a:r>
              <a:rPr lang="en-US" dirty="0" err="1"/>
              <a:t>sudo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b="1" dirty="0" err="1"/>
              <a:t>su</a:t>
            </a:r>
            <a:endParaRPr lang="en-US" b="1" dirty="0"/>
          </a:p>
          <a:p>
            <a:r>
              <a:rPr lang="en-US" dirty="0" smtClean="0"/>
              <a:t>Short </a:t>
            </a:r>
            <a:r>
              <a:rPr lang="en-US" dirty="0"/>
              <a:t>for </a:t>
            </a:r>
            <a:r>
              <a:rPr lang="en-US" i="1" dirty="0"/>
              <a:t>substitute </a:t>
            </a:r>
            <a:r>
              <a:rPr lang="en-US" dirty="0"/>
              <a:t>or </a:t>
            </a:r>
            <a:r>
              <a:rPr lang="en-US" i="1" dirty="0"/>
              <a:t>switch user</a:t>
            </a:r>
          </a:p>
          <a:p>
            <a:r>
              <a:rPr lang="en-US" dirty="0" smtClean="0"/>
              <a:t>Syntax</a:t>
            </a:r>
            <a:r>
              <a:rPr lang="en-US" dirty="0"/>
              <a:t>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[options] [username]</a:t>
            </a:r>
          </a:p>
          <a:p>
            <a:pPr marL="457200" lvl="1" indent="0">
              <a:buNone/>
            </a:pPr>
            <a:r>
              <a:rPr lang="en-US" dirty="0" smtClean="0"/>
              <a:t>If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username</a:t>
            </a:r>
            <a:r>
              <a:rPr lang="en-US" dirty="0"/>
              <a:t> is omitted,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root</a:t>
            </a:r>
            <a:r>
              <a:rPr lang="en-US" dirty="0"/>
              <a:t> is assumed</a:t>
            </a:r>
          </a:p>
          <a:p>
            <a:r>
              <a:rPr lang="en-US" dirty="0" smtClean="0"/>
              <a:t>After </a:t>
            </a:r>
            <a:r>
              <a:rPr lang="en-US" dirty="0"/>
              <a:t>issuing command, prompted for that </a:t>
            </a:r>
            <a:r>
              <a:rPr lang="en-US" dirty="0" smtClean="0"/>
              <a:t>user’s password</a:t>
            </a:r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new shell opened with the privileges of that user</a:t>
            </a:r>
          </a:p>
          <a:p>
            <a:r>
              <a:rPr lang="en-US" dirty="0" smtClean="0"/>
              <a:t>Once </a:t>
            </a:r>
            <a:r>
              <a:rPr lang="en-US" dirty="0"/>
              <a:t>done issuing commands, must type exit</a:t>
            </a:r>
          </a:p>
        </p:txBody>
      </p:sp>
    </p:spTree>
    <p:extLst>
      <p:ext uri="{BB962C8B-B14F-4D97-AF65-F5344CB8AC3E}">
        <p14:creationId xmlns:p14="http://schemas.microsoft.com/office/powerpoint/2010/main" val="304178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b="1" dirty="0" err="1"/>
              <a:t>sudo</a:t>
            </a:r>
            <a:endParaRPr lang="en-US" b="1" dirty="0"/>
          </a:p>
          <a:p>
            <a:r>
              <a:rPr lang="en-US" dirty="0" smtClean="0"/>
              <a:t>Allows </a:t>
            </a:r>
            <a:r>
              <a:rPr lang="en-US" dirty="0"/>
              <a:t>you to issue a single command as </a:t>
            </a:r>
            <a:r>
              <a:rPr lang="en-US" dirty="0" smtClean="0"/>
              <a:t>another user</a:t>
            </a:r>
            <a:endParaRPr lang="en-US" dirty="0"/>
          </a:p>
          <a:p>
            <a:r>
              <a:rPr lang="en-US" dirty="0" smtClean="0"/>
              <a:t>Syntax:</a:t>
            </a:r>
          </a:p>
          <a:p>
            <a:pPr marL="457200" lvl="1" indent="0">
              <a:buNone/>
            </a:pP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[options] [-u user] command</a:t>
            </a:r>
          </a:p>
          <a:p>
            <a:r>
              <a:rPr lang="en-US" dirty="0" smtClean="0"/>
              <a:t>Again</a:t>
            </a:r>
            <a:r>
              <a:rPr lang="en-US" dirty="0"/>
              <a:t>, if no user specified, root assumed</a:t>
            </a:r>
          </a:p>
          <a:p>
            <a:r>
              <a:rPr lang="en-US" dirty="0" smtClean="0"/>
              <a:t>New </a:t>
            </a:r>
            <a:r>
              <a:rPr lang="en-US" dirty="0"/>
              <a:t>shell opened with user’s privileges</a:t>
            </a:r>
          </a:p>
          <a:p>
            <a:r>
              <a:rPr lang="en-US" dirty="0" smtClean="0"/>
              <a:t>Specified </a:t>
            </a:r>
            <a:r>
              <a:rPr lang="en-US" dirty="0"/>
              <a:t>command executed</a:t>
            </a:r>
          </a:p>
          <a:p>
            <a:r>
              <a:rPr lang="en-US" dirty="0" smtClean="0"/>
              <a:t>Shell </a:t>
            </a:r>
            <a:r>
              <a:rPr lang="en-US" dirty="0"/>
              <a:t>exited</a:t>
            </a:r>
          </a:p>
        </p:txBody>
      </p:sp>
    </p:spTree>
    <p:extLst>
      <p:ext uri="{BB962C8B-B14F-4D97-AF65-F5344CB8AC3E}">
        <p14:creationId xmlns:p14="http://schemas.microsoft.com/office/powerpoint/2010/main" val="380756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Access - Shells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Command line interface for executing programs</a:t>
            </a:r>
          </a:p>
          <a:p>
            <a:pPr lvl="1"/>
            <a:r>
              <a:rPr lang="en-US" dirty="0" smtClean="0"/>
              <a:t>Windows </a:t>
            </a:r>
            <a:r>
              <a:rPr lang="en-US" dirty="0"/>
              <a:t>equivalent: command.com or command.exe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Also </a:t>
            </a:r>
            <a:r>
              <a:rPr lang="en-US" dirty="0"/>
              <a:t>programming languages for scripting</a:t>
            </a:r>
          </a:p>
          <a:p>
            <a:pPr lvl="1"/>
            <a:r>
              <a:rPr lang="en-US" dirty="0" smtClean="0"/>
              <a:t>DOS/Windows </a:t>
            </a:r>
            <a:r>
              <a:rPr lang="en-US" dirty="0"/>
              <a:t>equivalent: batch files, WSF, VBScript</a:t>
            </a:r>
          </a:p>
          <a:p>
            <a:pPr lvl="1"/>
            <a:r>
              <a:rPr lang="en-US" dirty="0" smtClean="0"/>
              <a:t>Linux/Unix</a:t>
            </a:r>
            <a:r>
              <a:rPr lang="en-US" dirty="0"/>
              <a:t>: Perl, shell, </a:t>
            </a:r>
            <a:r>
              <a:rPr lang="en-US" dirty="0" err="1"/>
              <a:t>php</a:t>
            </a:r>
            <a:r>
              <a:rPr lang="en-US" dirty="0"/>
              <a:t>, python, C, etc.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Choice </a:t>
            </a:r>
            <a:r>
              <a:rPr lang="en-US" dirty="0"/>
              <a:t>of similar but slightly different shells</a:t>
            </a:r>
          </a:p>
          <a:p>
            <a:pPr lvl="1"/>
            <a:r>
              <a:rPr lang="en-US" b="1" dirty="0" smtClean="0"/>
              <a:t>bash</a:t>
            </a:r>
            <a:r>
              <a:rPr lang="en-US" b="1" dirty="0"/>
              <a:t>: </a:t>
            </a:r>
            <a:r>
              <a:rPr lang="en-US" dirty="0"/>
              <a:t>the "Bourne-Again Shell". Combines POSIX standard </a:t>
            </a:r>
            <a:r>
              <a:rPr lang="en-US" dirty="0" smtClean="0"/>
              <a:t>with command </a:t>
            </a:r>
            <a:r>
              <a:rPr lang="en-US" dirty="0"/>
              <a:t>history.</a:t>
            </a:r>
          </a:p>
          <a:p>
            <a:pPr lvl="1"/>
            <a:r>
              <a:rPr lang="en-US" b="1" dirty="0" err="1" smtClean="0"/>
              <a:t>sh</a:t>
            </a:r>
            <a:r>
              <a:rPr lang="en-US" b="1" dirty="0"/>
              <a:t>: </a:t>
            </a:r>
            <a:r>
              <a:rPr lang="en-US" dirty="0"/>
              <a:t>the "Bourne Shell". </a:t>
            </a:r>
            <a:r>
              <a:rPr lang="en-US" dirty="0" smtClean="0"/>
              <a:t>Standardized </a:t>
            </a:r>
            <a:r>
              <a:rPr lang="en-US" dirty="0"/>
              <a:t>in POSIX</a:t>
            </a:r>
          </a:p>
          <a:p>
            <a:pPr lvl="1"/>
            <a:r>
              <a:rPr lang="en-US" dirty="0" smtClean="0"/>
              <a:t>Others</a:t>
            </a:r>
            <a:r>
              <a:rPr lang="en-US" dirty="0"/>
              <a:t>: </a:t>
            </a:r>
            <a:r>
              <a:rPr lang="en-US" b="1" dirty="0" err="1"/>
              <a:t>ksh</a:t>
            </a:r>
            <a:r>
              <a:rPr lang="en-US" dirty="0"/>
              <a:t>, </a:t>
            </a:r>
            <a:r>
              <a:rPr lang="en-US" b="1" dirty="0" err="1"/>
              <a:t>tcsh</a:t>
            </a:r>
            <a:r>
              <a:rPr lang="en-US" dirty="0"/>
              <a:t>, </a:t>
            </a:r>
            <a:r>
              <a:rPr lang="en-US" b="1" dirty="0" err="1"/>
              <a:t>zsh</a:t>
            </a:r>
            <a:r>
              <a:rPr lang="en-US" b="1" dirty="0"/>
              <a:t>, </a:t>
            </a:r>
            <a:r>
              <a:rPr lang="en-US" b="1" dirty="0" err="1"/>
              <a:t>csh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The programs that you choose to run</a:t>
            </a:r>
          </a:p>
          <a:p>
            <a:pPr marL="0" indent="0">
              <a:buNone/>
            </a:pPr>
            <a:r>
              <a:rPr lang="en-US" dirty="0"/>
              <a:t>Frequently-used programs tend to </a:t>
            </a:r>
            <a:r>
              <a:rPr lang="en-US" dirty="0" smtClean="0"/>
              <a:t>have short </a:t>
            </a:r>
            <a:r>
              <a:rPr lang="en-US" dirty="0"/>
              <a:t>cryptic names (why</a:t>
            </a:r>
            <a:r>
              <a:rPr lang="en-US" dirty="0" smtClean="0"/>
              <a:t>?)</a:t>
            </a:r>
          </a:p>
          <a:p>
            <a:pPr marL="457200" lvl="1" indent="0">
              <a:buNone/>
            </a:pPr>
            <a:r>
              <a:rPr lang="en-US" dirty="0" smtClean="0"/>
              <a:t>"</a:t>
            </a:r>
            <a:r>
              <a:rPr lang="en-US" b="1" dirty="0" smtClean="0"/>
              <a:t>ls</a:t>
            </a:r>
            <a:r>
              <a:rPr lang="en-US" dirty="0" smtClean="0"/>
              <a:t>" = list files</a:t>
            </a:r>
          </a:p>
          <a:p>
            <a:pPr marL="457200" lvl="1" indent="0">
              <a:buNone/>
            </a:pPr>
            <a:r>
              <a:rPr lang="en-US" dirty="0" smtClean="0"/>
              <a:t>"</a:t>
            </a:r>
            <a:r>
              <a:rPr lang="en-US" b="1" dirty="0" err="1"/>
              <a:t>cp</a:t>
            </a:r>
            <a:r>
              <a:rPr lang="en-US" dirty="0"/>
              <a:t>" = copy file</a:t>
            </a:r>
          </a:p>
          <a:p>
            <a:pPr marL="457200" lvl="1" indent="0">
              <a:buNone/>
            </a:pPr>
            <a:r>
              <a:rPr lang="en-US" dirty="0"/>
              <a:t>"</a:t>
            </a:r>
            <a:r>
              <a:rPr lang="en-US" b="1" dirty="0" err="1"/>
              <a:t>rm</a:t>
            </a:r>
            <a:r>
              <a:rPr lang="en-US" dirty="0"/>
              <a:t>" = remove (delete) file</a:t>
            </a:r>
          </a:p>
          <a:p>
            <a:pPr marL="0" indent="0">
              <a:buNone/>
            </a:pPr>
            <a:r>
              <a:rPr lang="en-US" dirty="0"/>
              <a:t>Lots of stuff included in most base systems</a:t>
            </a:r>
          </a:p>
          <a:p>
            <a:pPr marL="457200" lvl="1" indent="0">
              <a:buNone/>
            </a:pPr>
            <a:r>
              <a:rPr lang="en-US" dirty="0"/>
              <a:t>Editors, compilers, system admin tools</a:t>
            </a:r>
          </a:p>
          <a:p>
            <a:pPr marL="0" indent="0">
              <a:buNone/>
            </a:pPr>
            <a:r>
              <a:rPr lang="en-US" dirty="0"/>
              <a:t>Lots more stuff available to install as well</a:t>
            </a:r>
          </a:p>
          <a:p>
            <a:pPr marL="457200" lvl="1" indent="0">
              <a:buNone/>
            </a:pPr>
            <a:r>
              <a:rPr lang="en-US" dirty="0"/>
              <a:t>Thousands and thousands of packages</a:t>
            </a:r>
          </a:p>
        </p:txBody>
      </p:sp>
    </p:spTree>
    <p:extLst>
      <p:ext uri="{BB962C8B-B14F-4D97-AF65-F5344CB8AC3E}">
        <p14:creationId xmlns:p14="http://schemas.microsoft.com/office/powerpoint/2010/main" val="23400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Process – Useful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ls</a:t>
            </a:r>
            <a:endParaRPr lang="en-US" dirty="0"/>
          </a:p>
          <a:p>
            <a:pPr marL="457200" lvl="1" indent="0">
              <a:buNone/>
            </a:pPr>
            <a:r>
              <a:rPr lang="en-US" dirty="0" err="1" smtClean="0"/>
              <a:t>pwd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cd</a:t>
            </a:r>
          </a:p>
          <a:p>
            <a:pPr marL="457200" lvl="1" indent="0">
              <a:buNone/>
            </a:pPr>
            <a:r>
              <a:rPr lang="en-US" dirty="0" smtClean="0"/>
              <a:t>cat/more/less</a:t>
            </a:r>
            <a:endParaRPr lang="en-US" dirty="0"/>
          </a:p>
          <a:p>
            <a:pPr marL="457200" lvl="1" indent="0">
              <a:buNone/>
            </a:pPr>
            <a:r>
              <a:rPr lang="en-US" dirty="0" err="1" smtClean="0"/>
              <a:t>mkdir</a:t>
            </a:r>
            <a:endParaRPr lang="en-US" dirty="0"/>
          </a:p>
          <a:p>
            <a:pPr marL="457200" lvl="1" indent="0">
              <a:buNone/>
            </a:pPr>
            <a:r>
              <a:rPr lang="en-US" dirty="0" err="1" smtClean="0"/>
              <a:t>cp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mv</a:t>
            </a:r>
            <a:endParaRPr lang="en-US" dirty="0"/>
          </a:p>
          <a:p>
            <a:pPr marL="457200" lvl="1" indent="0">
              <a:buNone/>
            </a:pPr>
            <a:r>
              <a:rPr lang="en-US" dirty="0" err="1" smtClean="0"/>
              <a:t>rm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w/who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man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About Linux</a:t>
            </a:r>
          </a:p>
          <a:p>
            <a:r>
              <a:rPr lang="en-US" dirty="0" smtClean="0"/>
              <a:t>Linux Timeline</a:t>
            </a:r>
          </a:p>
          <a:p>
            <a:r>
              <a:rPr lang="en-US" dirty="0" smtClean="0"/>
              <a:t>Linux File System</a:t>
            </a:r>
          </a:p>
          <a:p>
            <a:r>
              <a:rPr lang="en-US" dirty="0" smtClean="0"/>
              <a:t>Linux installation</a:t>
            </a:r>
          </a:p>
          <a:p>
            <a:r>
              <a:rPr lang="en-US" dirty="0"/>
              <a:t>System </a:t>
            </a:r>
            <a:r>
              <a:rPr lang="en-US" dirty="0" smtClean="0"/>
              <a:t>Access</a:t>
            </a:r>
          </a:p>
          <a:p>
            <a:r>
              <a:rPr lang="en-US" dirty="0" smtClean="0"/>
              <a:t>User process</a:t>
            </a:r>
            <a:endParaRPr lang="en-US" dirty="0"/>
          </a:p>
          <a:p>
            <a:r>
              <a:rPr lang="en-US" dirty="0" smtClean="0"/>
              <a:t>User </a:t>
            </a:r>
            <a:r>
              <a:rPr lang="en-US" dirty="0"/>
              <a:t>privileges</a:t>
            </a:r>
          </a:p>
          <a:p>
            <a:r>
              <a:rPr lang="en-US" dirty="0" smtClean="0"/>
              <a:t>Setting </a:t>
            </a:r>
            <a:r>
              <a:rPr lang="en-US" dirty="0"/>
              <a:t>up </a:t>
            </a:r>
            <a:r>
              <a:rPr lang="en-US" dirty="0" smtClean="0"/>
              <a:t>Network</a:t>
            </a:r>
          </a:p>
          <a:p>
            <a:r>
              <a:rPr lang="en-US" dirty="0" smtClean="0"/>
              <a:t>Ownership &amp; Permission level</a:t>
            </a:r>
          </a:p>
          <a:p>
            <a:r>
              <a:rPr lang="en-US" dirty="0" smtClean="0"/>
              <a:t>Backup &amp; Restoration</a:t>
            </a:r>
            <a:endParaRPr lang="en-US" dirty="0"/>
          </a:p>
          <a:p>
            <a:r>
              <a:rPr lang="en-US" dirty="0" smtClean="0"/>
              <a:t>Editing </a:t>
            </a:r>
            <a:r>
              <a:rPr lang="en-US" dirty="0" err="1"/>
              <a:t>config</a:t>
            </a:r>
            <a:r>
              <a:rPr lang="en-US" dirty="0"/>
              <a:t> files</a:t>
            </a:r>
          </a:p>
          <a:p>
            <a:r>
              <a:rPr lang="en-US" dirty="0" smtClean="0"/>
              <a:t>Software </a:t>
            </a:r>
            <a:r>
              <a:rPr lang="en-US" dirty="0"/>
              <a:t>Management</a:t>
            </a:r>
          </a:p>
          <a:p>
            <a:r>
              <a:rPr lang="en-US" dirty="0" smtClean="0"/>
              <a:t>Managing </a:t>
            </a:r>
            <a:r>
              <a:rPr lang="en-US" dirty="0"/>
              <a:t>services &amp; Processes</a:t>
            </a:r>
          </a:p>
          <a:p>
            <a:r>
              <a:rPr lang="en-US" dirty="0" smtClean="0"/>
              <a:t>Checking </a:t>
            </a:r>
            <a:r>
              <a:rPr lang="en-US" dirty="0"/>
              <a:t>system &amp; memory </a:t>
            </a:r>
            <a:r>
              <a:rPr lang="en-US" dirty="0" smtClean="0"/>
              <a:t>load</a:t>
            </a:r>
          </a:p>
          <a:p>
            <a:r>
              <a:rPr lang="en-US" dirty="0" smtClean="0"/>
              <a:t>Log analysis</a:t>
            </a:r>
            <a:endParaRPr lang="en-US" dirty="0"/>
          </a:p>
        </p:txBody>
      </p:sp>
      <p:pic>
        <p:nvPicPr>
          <p:cNvPr id="7170" name="Picture 2" descr="http://www.thetechnicalstuff.com/wp-content/uploads/2013/09/smem-linux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3733799"/>
            <a:ext cx="2400300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84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Process – Useful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command [options] parameters</a:t>
            </a:r>
          </a:p>
          <a:p>
            <a:pPr marL="0" indent="0">
              <a:buNone/>
            </a:pPr>
            <a:r>
              <a:rPr lang="en-US" dirty="0"/>
              <a:t>“Traditionally, UNIX command-line options consist of </a:t>
            </a:r>
            <a:r>
              <a:rPr lang="en-US" dirty="0" smtClean="0"/>
              <a:t>a dash</a:t>
            </a:r>
            <a:r>
              <a:rPr lang="en-US" dirty="0"/>
              <a:t>, followed by one or more lowercase letters. </a:t>
            </a:r>
            <a:r>
              <a:rPr lang="en-US" dirty="0" smtClean="0"/>
              <a:t>The GNU </a:t>
            </a:r>
            <a:r>
              <a:rPr lang="en-US" dirty="0"/>
              <a:t>utilities added a double-dash, followed by </a:t>
            </a:r>
            <a:r>
              <a:rPr lang="en-US" dirty="0" smtClean="0"/>
              <a:t>a complete </a:t>
            </a:r>
            <a:r>
              <a:rPr lang="en-US" dirty="0"/>
              <a:t>word or compound word.”</a:t>
            </a:r>
          </a:p>
          <a:p>
            <a:pPr marL="0" indent="0">
              <a:buNone/>
            </a:pPr>
            <a:r>
              <a:rPr lang="en-US" dirty="0"/>
              <a:t>Two very typical examples are: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-h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--help</a:t>
            </a:r>
          </a:p>
          <a:p>
            <a:pPr marL="0" indent="0">
              <a:buNone/>
            </a:pPr>
            <a:r>
              <a:rPr lang="en-US" dirty="0"/>
              <a:t>and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-v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--version</a:t>
            </a:r>
          </a:p>
        </p:txBody>
      </p:sp>
    </p:spTree>
    <p:extLst>
      <p:ext uri="{BB962C8B-B14F-4D97-AF65-F5344CB8AC3E}">
        <p14:creationId xmlns:p14="http://schemas.microsoft.com/office/powerpoint/2010/main" val="9667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Process – Command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i="1" dirty="0"/>
              <a:t>parameter </a:t>
            </a:r>
            <a:r>
              <a:rPr lang="en-US" dirty="0"/>
              <a:t>is what a command </a:t>
            </a:r>
            <a:r>
              <a:rPr lang="en-US" b="1" i="1" dirty="0" smtClean="0"/>
              <a:t>acts upon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Often </a:t>
            </a:r>
            <a:r>
              <a:rPr lang="en-US" dirty="0"/>
              <a:t>there are multiple parameters.</a:t>
            </a:r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Unix UPPERCASE and lowercase for </a:t>
            </a:r>
            <a:r>
              <a:rPr lang="en-US" dirty="0" smtClean="0"/>
              <a:t>both options </a:t>
            </a:r>
            <a:r>
              <a:rPr lang="en-US" dirty="0"/>
              <a:t>and parameters matter.</a:t>
            </a:r>
          </a:p>
          <a:p>
            <a:pPr marL="0" indent="0">
              <a:buNone/>
            </a:pPr>
            <a:r>
              <a:rPr lang="en-US" b="1" dirty="0" smtClean="0"/>
              <a:t>Spaces </a:t>
            </a:r>
            <a:r>
              <a:rPr lang="en-US" dirty="0"/>
              <a:t>___ are ___ critical ___</a:t>
            </a:r>
          </a:p>
          <a:p>
            <a:pPr marL="457200" lvl="1" indent="0">
              <a:buNone/>
            </a:pPr>
            <a:r>
              <a:rPr lang="en-US" dirty="0"/>
              <a:t>“-- help” is wrong.</a:t>
            </a:r>
          </a:p>
          <a:p>
            <a:pPr marL="457200" lvl="1" indent="0">
              <a:buNone/>
            </a:pPr>
            <a:r>
              <a:rPr lang="en-US" dirty="0"/>
              <a:t>“--help” is right.</a:t>
            </a:r>
          </a:p>
        </p:txBody>
      </p:sp>
    </p:spTree>
    <p:extLst>
      <p:ext uri="{BB962C8B-B14F-4D97-AF65-F5344CB8AC3E}">
        <p14:creationId xmlns:p14="http://schemas.microsoft.com/office/powerpoint/2010/main" val="413989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Process – Command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Let's start simple – </a:t>
            </a:r>
            <a:r>
              <a:rPr lang="en-US" i="1" dirty="0"/>
              <a:t>Follow along as we go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Display a list of files: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</a:t>
            </a:r>
          </a:p>
          <a:p>
            <a:pPr marL="0" indent="0">
              <a:buNone/>
            </a:pPr>
            <a:r>
              <a:rPr lang="en-US" dirty="0"/>
              <a:t>Display a list of files in a long listing format: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-l</a:t>
            </a:r>
          </a:p>
          <a:p>
            <a:pPr marL="0" indent="0">
              <a:buNone/>
            </a:pPr>
            <a:r>
              <a:rPr lang="en-US" dirty="0"/>
              <a:t>Display a list of all files in a long listing </a:t>
            </a:r>
            <a:r>
              <a:rPr lang="en-US" dirty="0" smtClean="0"/>
              <a:t>format with </a:t>
            </a:r>
            <a:r>
              <a:rPr lang="en-US" dirty="0"/>
              <a:t>human-readable file sizes: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1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Process – Command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Some equivalent ways to do “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alh</a:t>
            </a:r>
            <a:r>
              <a:rPr lang="en-US" dirty="0"/>
              <a:t>”: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-l -a -h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-l –all --human-readable</a:t>
            </a:r>
          </a:p>
          <a:p>
            <a:pPr marL="0" indent="0">
              <a:buNone/>
            </a:pPr>
            <a:r>
              <a:rPr lang="en-US" dirty="0"/>
              <a:t>Note that there is no double-dash option for</a:t>
            </a:r>
          </a:p>
          <a:p>
            <a:pPr marL="457200" lvl="1" indent="0">
              <a:buNone/>
            </a:pPr>
            <a:r>
              <a:rPr lang="en-US" dirty="0"/>
              <a:t>“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-l</a:t>
            </a:r>
            <a:r>
              <a:rPr lang="en-US" dirty="0"/>
              <a:t>”. You can figure this out by typing: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man ls</a:t>
            </a:r>
          </a:p>
          <a:p>
            <a:pPr marL="0" indent="0">
              <a:buNone/>
            </a:pPr>
            <a:r>
              <a:rPr lang="en-US" dirty="0"/>
              <a:t>Or by typing: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ls --help</a:t>
            </a:r>
          </a:p>
        </p:txBody>
      </p:sp>
    </p:spTree>
    <p:extLst>
      <p:ext uri="{BB962C8B-B14F-4D97-AF65-F5344CB8AC3E}">
        <p14:creationId xmlns:p14="http://schemas.microsoft.com/office/powerpoint/2010/main" val="15206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/>
              <a:t>By default, wired </a:t>
            </a:r>
            <a:r>
              <a:rPr lang="en-US" dirty="0" err="1"/>
              <a:t>ethernet</a:t>
            </a:r>
            <a:r>
              <a:rPr lang="en-US" dirty="0"/>
              <a:t> interfaces are found as </a:t>
            </a:r>
            <a:r>
              <a:rPr lang="en-US" dirty="0" err="1" smtClean="0"/>
              <a:t>ethX</a:t>
            </a:r>
            <a:r>
              <a:rPr lang="en-US" dirty="0" smtClean="0"/>
              <a:t>, with </a:t>
            </a:r>
            <a:r>
              <a:rPr lang="en-US" dirty="0"/>
              <a:t>X starting at 0</a:t>
            </a:r>
          </a:p>
          <a:p>
            <a:r>
              <a:rPr lang="en-US" dirty="0" smtClean="0"/>
              <a:t>These </a:t>
            </a:r>
            <a:r>
              <a:rPr lang="en-US" dirty="0"/>
              <a:t>are aliases to the actual physical adapter </a:t>
            </a:r>
            <a:r>
              <a:rPr lang="en-US" dirty="0" smtClean="0"/>
              <a:t>and driver</a:t>
            </a:r>
            <a:endParaRPr lang="en-US" dirty="0"/>
          </a:p>
          <a:p>
            <a:r>
              <a:rPr lang="en-US" dirty="0" smtClean="0"/>
              <a:t>Use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ifconfig</a:t>
            </a:r>
            <a:r>
              <a:rPr lang="en-US" i="1" dirty="0"/>
              <a:t> </a:t>
            </a:r>
            <a:r>
              <a:rPr lang="en-US" dirty="0"/>
              <a:t>to know the status of your </a:t>
            </a:r>
            <a:r>
              <a:rPr lang="en-US" dirty="0" smtClean="0"/>
              <a:t>Network Interfaces</a:t>
            </a:r>
            <a:endParaRPr lang="en-US" dirty="0"/>
          </a:p>
          <a:p>
            <a:r>
              <a:rPr lang="en-US" dirty="0" smtClean="0"/>
              <a:t>Wireless </a:t>
            </a:r>
            <a:r>
              <a:rPr lang="en-US" dirty="0"/>
              <a:t>interfaces a bit different</a:t>
            </a:r>
          </a:p>
          <a:p>
            <a:pPr marL="457200" lvl="1" indent="0">
              <a:buNone/>
            </a:pPr>
            <a:r>
              <a:rPr lang="en-US" dirty="0" smtClean="0"/>
              <a:t>Use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iwconfig</a:t>
            </a:r>
            <a:r>
              <a:rPr lang="en-US" dirty="0"/>
              <a:t> to manage these and display info</a:t>
            </a:r>
          </a:p>
        </p:txBody>
      </p:sp>
    </p:spTree>
    <p:extLst>
      <p:ext uri="{BB962C8B-B14F-4D97-AF65-F5344CB8AC3E}">
        <p14:creationId xmlns:p14="http://schemas.microsoft.com/office/powerpoint/2010/main" val="82530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Network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690687"/>
            <a:ext cx="7577798" cy="354633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5237017"/>
            <a:ext cx="10778544" cy="1475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Manually setup IP Address</a:t>
            </a:r>
          </a:p>
          <a:p>
            <a:pPr marL="457200" lvl="1" indent="0">
              <a:buNone/>
            </a:pP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tito@host1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:~$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ifconfig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eth0 10.10.0.173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netmask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255.255.255.0 up</a:t>
            </a:r>
            <a:endParaRPr lang="en-US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If you need to setup IP Address permanently</a:t>
            </a:r>
          </a:p>
          <a:p>
            <a:pPr marL="457200" lvl="1" indent="0">
              <a:buNone/>
            </a:pP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tito@host1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:~$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vi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/network/interfaces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65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dirty="0" smtClean="0"/>
              <a:t>For DHCP keep it as;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auto eth0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iface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eth0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inet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dhcp</a:t>
            </a:r>
            <a:endParaRPr lang="en-US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For static change it as;</a:t>
            </a:r>
          </a:p>
          <a:p>
            <a:pPr marL="0" indent="0">
              <a:buNone/>
            </a:pP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iface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eth0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inet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static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address 192.168.1.100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netmask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255.255.255.0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network 192.168.1.0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broadcast 192.168.1.255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gateway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192.168.1.254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 smtClean="0">
                <a:cs typeface="Courier New" panose="02070309020205020404" pitchFamily="49" charset="0"/>
              </a:rPr>
              <a:t>Save &amp; Close &amp; Restart;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init.d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/networking restart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7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Network – host name settings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Edit /</a:t>
            </a:r>
            <a:r>
              <a:rPr lang="en-US" dirty="0" err="1" smtClean="0"/>
              <a:t>etc</a:t>
            </a:r>
            <a:r>
              <a:rPr lang="en-US" dirty="0" smtClean="0"/>
              <a:t>/hostname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hostX.ws.bdnog.org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Edit /</a:t>
            </a:r>
            <a:r>
              <a:rPr lang="en-US" dirty="0" err="1" smtClean="0"/>
              <a:t>etc</a:t>
            </a:r>
            <a:r>
              <a:rPr lang="en-US" dirty="0" smtClean="0"/>
              <a:t>/hosts</a:t>
            </a: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127.0.0.1 localhost </a:t>
            </a:r>
          </a:p>
          <a:p>
            <a:pPr marL="0" lvl="0" indent="0">
              <a:buNone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10.10.0.X hostX.ws.bdnog.org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hostX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6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Ownership &amp; Permission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If we execute the command ls –l we find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[tito@dns1 tito]$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ls -l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total 66712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drwxr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xr-x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3 tito     admin        4096 Oct 24  2008 admin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-r--r--    1 tito     admin    12153357 Jun  4  2006 FSH2402GT_man.pdf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-r--r--    1 tito     admin      442868 Mar 23  2009 iptables-1.4.3.tar.bz2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-r--r--    1 tito     admin      475380 Aug  6  2010 iptables-1.4.9.1.tar.bz2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-r--r--    1 tito     admin    52703558 Feb  3  2009 linux-2.6.28.3.tar.bz2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-r--r--    1 root    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29252 May  4  2009 named.conf-04-05-09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The first name tito is the user who owns the file and the admin is the group owner.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We can change ownership of a file with</a:t>
            </a:r>
            <a:endParaRPr lang="en-US" dirty="0"/>
          </a:p>
          <a:p>
            <a:pPr marL="0" indent="0"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chown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–R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root:root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linux-2.6.28.3.tar.bz2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Ownership &amp; Permission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Here is the numerical value of permission level</a:t>
            </a:r>
          </a:p>
          <a:p>
            <a:pPr marL="0" indent="0">
              <a:buNone/>
            </a:pPr>
            <a:r>
              <a:rPr lang="en-US" dirty="0" smtClean="0"/>
              <a:t>Read = 4</a:t>
            </a:r>
          </a:p>
          <a:p>
            <a:pPr marL="0" indent="0">
              <a:buNone/>
            </a:pPr>
            <a:r>
              <a:rPr lang="en-US" dirty="0" smtClean="0"/>
              <a:t>Write = 2</a:t>
            </a:r>
          </a:p>
          <a:p>
            <a:pPr marL="0" indent="0">
              <a:buNone/>
            </a:pPr>
            <a:r>
              <a:rPr lang="en-US" dirty="0" smtClean="0"/>
              <a:t>Execute = 1</a:t>
            </a:r>
          </a:p>
          <a:p>
            <a:pPr marL="0" indent="0">
              <a:buNone/>
            </a:pPr>
            <a:r>
              <a:rPr lang="en-US" dirty="0" smtClean="0"/>
              <a:t>Thus, if you want to give yourself, your group, and everybody else permission to read and execute a program file and, in addition, give yourself (the User) write permission, the three-digit number is 755. You have a 7 (read/write/execute). Your group has a 5 (read/execute). And everybody else has a 5 (read/execute). </a:t>
            </a:r>
          </a:p>
          <a:p>
            <a:pPr marL="0" indent="0">
              <a:buNone/>
            </a:pPr>
            <a:r>
              <a:rPr lang="en-US" dirty="0" smtClean="0"/>
              <a:t>Here is a little table: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	User 	Group 	Others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Read	 4 	 4 	 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Write 	 2 	 2 	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Execute	 1 	 1 	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	---- 	---- 	----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Total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	==== 	==== 	====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Setting Permission</a:t>
            </a:r>
            <a:endParaRPr lang="en-US" u="sng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chmod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0755 filename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 smtClean="0"/>
              <a:t>Linux is a community developed UNIX like operating system primarily written in C &amp; assembly language.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 is the leading operating system on servers and other big iron systems such as mainframe computers and supercomputers.</a:t>
            </a:r>
            <a:endParaRPr lang="en-US" dirty="0"/>
          </a:p>
        </p:txBody>
      </p:sp>
      <p:pic>
        <p:nvPicPr>
          <p:cNvPr id="3074" name="Picture 2" descr="https://d11xdyzr0div58.cloudfront.net/static/vector_tux.864e6cdcc23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951" y="199109"/>
            <a:ext cx="2928340" cy="278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0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Backup &amp; Restoration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To have all file folder compressed in a single file we can use this as,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tar -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pczf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web.tar.gz 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/www/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here we are compressing the directory web in web.tar.gz.</a:t>
            </a:r>
          </a:p>
          <a:p>
            <a:pPr marL="457200" lvl="1" indent="0">
              <a:buNone/>
            </a:pPr>
            <a:r>
              <a:rPr lang="en-US" dirty="0" smtClean="0"/>
              <a:t>p here to have exact permission as is.</a:t>
            </a:r>
          </a:p>
          <a:p>
            <a:pPr marL="457200" lvl="1" indent="0">
              <a:buNone/>
            </a:pPr>
            <a:r>
              <a:rPr lang="en-US" dirty="0" smtClean="0"/>
              <a:t>c is to create.</a:t>
            </a:r>
          </a:p>
          <a:p>
            <a:pPr marL="457200" lvl="1" indent="0">
              <a:buNone/>
            </a:pPr>
            <a:r>
              <a:rPr lang="en-US" dirty="0" smtClean="0"/>
              <a:t>z is for zipping files.</a:t>
            </a:r>
          </a:p>
          <a:p>
            <a:pPr marL="457200" lvl="1" indent="0">
              <a:buNone/>
            </a:pPr>
            <a:r>
              <a:rPr lang="en-US" dirty="0" smtClean="0"/>
              <a:t>f if require any force.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have un-extracted from this file to folder we can do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tar –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zxvf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web.tar.gz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</a:t>
            </a:r>
            <a:r>
              <a:rPr lang="en-US" dirty="0" smtClean="0"/>
              <a:t>ere we are extracting to the folder we are in</a:t>
            </a:r>
          </a:p>
          <a:p>
            <a:pPr marL="457200" lvl="1" indent="0">
              <a:buNone/>
            </a:pPr>
            <a:r>
              <a:rPr lang="en-US" dirty="0"/>
              <a:t>x</a:t>
            </a:r>
            <a:r>
              <a:rPr lang="en-US" dirty="0" smtClean="0"/>
              <a:t> is for execute</a:t>
            </a:r>
          </a:p>
          <a:p>
            <a:pPr marL="457200" lvl="1" indent="0">
              <a:buNone/>
            </a:pPr>
            <a:r>
              <a:rPr lang="en-US" dirty="0"/>
              <a:t>v</a:t>
            </a:r>
            <a:r>
              <a:rPr lang="en-US" dirty="0" smtClean="0"/>
              <a:t> for verbose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86157" cy="4351338"/>
          </a:xfrm>
        </p:spPr>
        <p:txBody>
          <a:bodyPr anchor="ctr"/>
          <a:lstStyle/>
          <a:p>
            <a:r>
              <a:rPr lang="en-US" dirty="0" smtClean="0"/>
              <a:t>Be </a:t>
            </a:r>
            <a:r>
              <a:rPr lang="en-US" dirty="0"/>
              <a:t>able to edit a file using vi</a:t>
            </a:r>
          </a:p>
          <a:p>
            <a:r>
              <a:rPr lang="en-US" dirty="0" smtClean="0"/>
              <a:t>Begin </a:t>
            </a:r>
            <a:r>
              <a:rPr lang="en-US" dirty="0"/>
              <a:t>to understand the “language” </a:t>
            </a:r>
            <a:r>
              <a:rPr lang="en-US" dirty="0" smtClean="0"/>
              <a:t>of configuration </a:t>
            </a:r>
            <a:r>
              <a:rPr lang="en-US" dirty="0"/>
              <a:t>files</a:t>
            </a:r>
          </a:p>
          <a:p>
            <a:r>
              <a:rPr lang="en-US" dirty="0" smtClean="0"/>
              <a:t>Use </a:t>
            </a:r>
            <a:r>
              <a:rPr lang="en-US" dirty="0"/>
              <a:t>alternate editors: </a:t>
            </a:r>
            <a:r>
              <a:rPr lang="en-US" dirty="0" err="1" smtClean="0"/>
              <a:t>ee</a:t>
            </a:r>
            <a:r>
              <a:rPr lang="en-US" dirty="0" smtClean="0"/>
              <a:t>, joe</a:t>
            </a:r>
            <a:r>
              <a:rPr lang="en-US" dirty="0"/>
              <a:t>, </a:t>
            </a:r>
            <a:r>
              <a:rPr lang="en-US" dirty="0" err="1"/>
              <a:t>pico</a:t>
            </a:r>
            <a:r>
              <a:rPr lang="en-US" dirty="0"/>
              <a:t>, </a:t>
            </a:r>
            <a:r>
              <a:rPr lang="en-US" dirty="0" err="1"/>
              <a:t>nano</a:t>
            </a:r>
            <a:r>
              <a:rPr lang="en-US" dirty="0"/>
              <a:t>, </a:t>
            </a:r>
            <a:r>
              <a:rPr lang="en-US" dirty="0" err="1" smtClean="0"/>
              <a:t>emacs</a:t>
            </a:r>
            <a:r>
              <a:rPr lang="en-US" dirty="0" smtClean="0"/>
              <a:t>, </a:t>
            </a:r>
            <a:r>
              <a:rPr lang="en-US" dirty="0" err="1" smtClean="0"/>
              <a:t>xemacs</a:t>
            </a:r>
            <a:r>
              <a:rPr lang="en-US" dirty="0"/>
              <a:t>, </a:t>
            </a:r>
            <a:r>
              <a:rPr lang="en-US" dirty="0" err="1"/>
              <a:t>gedit</a:t>
            </a:r>
            <a:r>
              <a:rPr lang="en-US" dirty="0"/>
              <a:t>, etc.</a:t>
            </a:r>
          </a:p>
        </p:txBody>
      </p:sp>
      <p:pic>
        <p:nvPicPr>
          <p:cNvPr id="2050" name="Picture 2" descr="http://www.nostarch.com/sites/default/files/imagecache/product_full/mug_v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348" y="1690688"/>
            <a:ext cx="2943640" cy="296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nostarch.com/sites/default/files/imagecache/product_full/mug_vi_detai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237" y="4791343"/>
            <a:ext cx="5115945" cy="187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60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It's available!</a:t>
            </a:r>
          </a:p>
          <a:p>
            <a:r>
              <a:rPr lang="en-US" dirty="0" smtClean="0"/>
              <a:t>Wait</a:t>
            </a:r>
            <a:r>
              <a:rPr lang="en-US" dirty="0"/>
              <a:t>, what was that? Oh yeah, it's available!</a:t>
            </a:r>
          </a:p>
          <a:p>
            <a:r>
              <a:rPr lang="en-US" dirty="0" smtClean="0"/>
              <a:t>It's </a:t>
            </a:r>
            <a:r>
              <a:rPr lang="en-US" dirty="0"/>
              <a:t>has some very powerful features.</a:t>
            </a:r>
          </a:p>
          <a:p>
            <a:r>
              <a:rPr lang="en-US" dirty="0" smtClean="0"/>
              <a:t>It's </a:t>
            </a:r>
            <a:r>
              <a:rPr lang="en-US" dirty="0"/>
              <a:t>ubiquitous in UNIX and Linux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visudo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vipw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/>
              <a:t>etc.)</a:t>
            </a:r>
          </a:p>
          <a:p>
            <a:r>
              <a:rPr lang="en-US" dirty="0" smtClean="0"/>
              <a:t>Not </a:t>
            </a:r>
            <a:r>
              <a:rPr lang="en-US" dirty="0"/>
              <a:t>that hard to learn after initial </a:t>
            </a:r>
            <a:r>
              <a:rPr lang="en-US" dirty="0" smtClean="0"/>
              <a:t>learning curve</a:t>
            </a:r>
            <a:r>
              <a:rPr lang="en-US" dirty="0"/>
              <a:t>.</a:t>
            </a:r>
          </a:p>
          <a:p>
            <a:r>
              <a:rPr lang="en-US" dirty="0" smtClean="0"/>
              <a:t>Impress </a:t>
            </a:r>
            <a:r>
              <a:rPr lang="en-US" dirty="0"/>
              <a:t>your friends and family with </a:t>
            </a:r>
            <a:r>
              <a:rPr lang="en-US" dirty="0" smtClean="0"/>
              <a:t>your arcane </a:t>
            </a:r>
            <a:r>
              <a:rPr lang="en-US" dirty="0"/>
              <a:t>knowledge of computers.</a:t>
            </a:r>
          </a:p>
        </p:txBody>
      </p:sp>
    </p:spTree>
    <p:extLst>
      <p:ext uri="{BB962C8B-B14F-4D97-AF65-F5344CB8AC3E}">
        <p14:creationId xmlns:p14="http://schemas.microsoft.com/office/powerpoint/2010/main" val="8823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“so hard to use!!”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Like all things it's not really – once you </a:t>
            </a:r>
            <a:r>
              <a:rPr lang="en-US" dirty="0" smtClean="0"/>
              <a:t>are used </a:t>
            </a:r>
            <a:r>
              <a:rPr lang="en-US" dirty="0"/>
              <a:t>to how it works.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b="1" i="1" dirty="0"/>
              <a:t>critical </a:t>
            </a:r>
            <a:r>
              <a:rPr lang="en-US" dirty="0"/>
              <a:t>vi concept: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vi </a:t>
            </a:r>
            <a:r>
              <a:rPr lang="en-US" dirty="0"/>
              <a:t>has two modes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These </a:t>
            </a:r>
            <a:r>
              <a:rPr lang="en-US" dirty="0"/>
              <a:t>modes are </a:t>
            </a:r>
            <a:r>
              <a:rPr lang="en-US" b="1" i="1" dirty="0"/>
              <a:t>insert </a:t>
            </a:r>
            <a:r>
              <a:rPr lang="en-US" dirty="0" smtClean="0"/>
              <a:t>and </a:t>
            </a:r>
            <a:r>
              <a:rPr lang="en-US" b="1" i="1" dirty="0" smtClean="0"/>
              <a:t>command</a:t>
            </a:r>
            <a:endParaRPr lang="en-US" b="1" i="1" dirty="0"/>
          </a:p>
          <a:p>
            <a:pPr marL="0" indent="0">
              <a:buNone/>
            </a:pPr>
            <a:r>
              <a:rPr lang="en-US" dirty="0"/>
              <a:t>Let's see how we use these...</a:t>
            </a:r>
          </a:p>
        </p:txBody>
      </p:sp>
    </p:spTree>
    <p:extLst>
      <p:ext uri="{BB962C8B-B14F-4D97-AF65-F5344CB8AC3E}">
        <p14:creationId xmlns:p14="http://schemas.microsoft.com/office/powerpoint/2010/main" val="154499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Swapping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When </a:t>
            </a:r>
            <a:r>
              <a:rPr lang="en-US" dirty="0"/>
              <a:t>you open a file in vi you are </a:t>
            </a:r>
            <a:r>
              <a:rPr lang="en-US" dirty="0" smtClean="0"/>
              <a:t>in </a:t>
            </a:r>
            <a:r>
              <a:rPr lang="en-US" i="1" dirty="0" smtClean="0"/>
              <a:t>command </a:t>
            </a:r>
            <a:r>
              <a:rPr lang="en-US" i="1" dirty="0"/>
              <a:t>mode </a:t>
            </a:r>
            <a:r>
              <a:rPr lang="en-US" dirty="0"/>
              <a:t>by default.</a:t>
            </a:r>
          </a:p>
          <a:p>
            <a:r>
              <a:rPr lang="en-US" dirty="0" smtClean="0"/>
              <a:t>If </a:t>
            </a:r>
            <a:r>
              <a:rPr lang="en-US" dirty="0"/>
              <a:t>you wish to edit the file </a:t>
            </a:r>
            <a:r>
              <a:rPr lang="en-US" i="1" dirty="0"/>
              <a:t>you need to </a:t>
            </a:r>
            <a:r>
              <a:rPr lang="en-US" i="1" dirty="0" smtClean="0"/>
              <a:t>switch to </a:t>
            </a:r>
            <a:r>
              <a:rPr lang="en-US" i="1" dirty="0"/>
              <a:t>insert mode first</a:t>
            </a:r>
            <a:r>
              <a:rPr lang="en-US" dirty="0"/>
              <a:t>.</a:t>
            </a:r>
          </a:p>
          <a:p>
            <a:r>
              <a:rPr lang="en-US" dirty="0" smtClean="0"/>
              <a:t>To </a:t>
            </a:r>
            <a:r>
              <a:rPr lang="en-US" dirty="0"/>
              <a:t>exit </a:t>
            </a:r>
            <a:r>
              <a:rPr lang="en-US" i="1" dirty="0"/>
              <a:t>insert mode </a:t>
            </a:r>
            <a:r>
              <a:rPr lang="en-US" dirty="0"/>
              <a:t>press the </a:t>
            </a:r>
            <a:r>
              <a:rPr lang="en-US" b="1" dirty="0" err="1"/>
              <a:t>ESC</a:t>
            </a:r>
            <a:r>
              <a:rPr lang="en-US" dirty="0" err="1"/>
              <a:t>ape</a:t>
            </a:r>
            <a:r>
              <a:rPr lang="en-US" dirty="0"/>
              <a:t> key.</a:t>
            </a:r>
          </a:p>
          <a:p>
            <a:r>
              <a:rPr lang="en-US" dirty="0" smtClean="0"/>
              <a:t>If </a:t>
            </a:r>
            <a:r>
              <a:rPr lang="en-US" dirty="0"/>
              <a:t>you get used to this concept you </a:t>
            </a:r>
            <a:r>
              <a:rPr lang="en-US" dirty="0" smtClean="0"/>
              <a:t>are halfway </a:t>
            </a:r>
            <a:r>
              <a:rPr lang="en-US" dirty="0"/>
              <a:t>done to becoming a competent </a:t>
            </a:r>
            <a:r>
              <a:rPr lang="en-US" dirty="0" smtClean="0"/>
              <a:t>vi user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61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insert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Two common ways to enter insert </a:t>
            </a:r>
            <a:r>
              <a:rPr lang="en-US" dirty="0" smtClean="0"/>
              <a:t>mode upon </a:t>
            </a:r>
            <a:r>
              <a:rPr lang="en-US" dirty="0"/>
              <a:t>opening a file include:</a:t>
            </a:r>
          </a:p>
          <a:p>
            <a:r>
              <a:rPr lang="en-US" dirty="0" smtClean="0"/>
              <a:t>Press </a:t>
            </a:r>
            <a:r>
              <a:rPr lang="en-US" dirty="0"/>
              <a:t>the “</a:t>
            </a:r>
            <a:r>
              <a:rPr lang="en-US" dirty="0" err="1"/>
              <a:t>i</a:t>
            </a:r>
            <a:r>
              <a:rPr lang="en-US" dirty="0"/>
              <a:t>” key to start entering </a:t>
            </a:r>
            <a:r>
              <a:rPr lang="en-US" dirty="0" smtClean="0"/>
              <a:t>text directly </a:t>
            </a:r>
            <a:r>
              <a:rPr lang="en-US" dirty="0"/>
              <a:t>after your cursor.</a:t>
            </a:r>
          </a:p>
          <a:p>
            <a:r>
              <a:rPr lang="en-US" dirty="0" smtClean="0"/>
              <a:t>Press </a:t>
            </a:r>
            <a:r>
              <a:rPr lang="en-US" dirty="0"/>
              <a:t>the “o” key to add a new line </a:t>
            </a:r>
            <a:r>
              <a:rPr lang="en-US" i="1" dirty="0" smtClean="0"/>
              <a:t>below </a:t>
            </a:r>
            <a:r>
              <a:rPr lang="en-US" dirty="0" smtClean="0"/>
              <a:t>you </a:t>
            </a:r>
            <a:r>
              <a:rPr lang="en-US" dirty="0"/>
              <a:t>cursor and to start adding text on </a:t>
            </a:r>
            <a:r>
              <a:rPr lang="en-US" dirty="0" smtClean="0"/>
              <a:t>the new </a:t>
            </a:r>
            <a:r>
              <a:rPr lang="en-US" dirty="0"/>
              <a:t>line.</a:t>
            </a:r>
          </a:p>
          <a:p>
            <a:r>
              <a:rPr lang="en-US" dirty="0" smtClean="0"/>
              <a:t>Remember</a:t>
            </a:r>
            <a:r>
              <a:rPr lang="en-US" dirty="0"/>
              <a:t>, to exit </a:t>
            </a:r>
            <a:r>
              <a:rPr lang="en-US" i="1" dirty="0"/>
              <a:t>insert mode </a:t>
            </a:r>
            <a:r>
              <a:rPr lang="en-US" dirty="0"/>
              <a:t>press </a:t>
            </a:r>
            <a:r>
              <a:rPr lang="en-US" dirty="0" smtClean="0"/>
              <a:t>the </a:t>
            </a:r>
            <a:r>
              <a:rPr lang="en-US" b="1" dirty="0" err="1" smtClean="0"/>
              <a:t>ESC</a:t>
            </a:r>
            <a:r>
              <a:rPr lang="en-US" dirty="0" err="1" smtClean="0"/>
              <a:t>ape</a:t>
            </a:r>
            <a:r>
              <a:rPr lang="en-US" dirty="0" smtClean="0"/>
              <a:t> </a:t>
            </a:r>
            <a:r>
              <a:rPr lang="en-US" dirty="0"/>
              <a:t>key at any time.</a:t>
            </a:r>
          </a:p>
        </p:txBody>
      </p:sp>
    </p:spTree>
    <p:extLst>
      <p:ext uri="{BB962C8B-B14F-4D97-AF65-F5344CB8AC3E}">
        <p14:creationId xmlns:p14="http://schemas.microsoft.com/office/powerpoint/2010/main" val="8051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command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Many, many commands in vi, but some </a:t>
            </a:r>
            <a:r>
              <a:rPr lang="en-US" dirty="0" smtClean="0"/>
              <a:t>of the </a:t>
            </a:r>
            <a:r>
              <a:rPr lang="en-US" dirty="0"/>
              <a:t>most common and useful are:</a:t>
            </a:r>
          </a:p>
          <a:p>
            <a:pPr marL="457200" lvl="1" indent="0">
              <a:buNone/>
            </a:pPr>
            <a:r>
              <a:rPr lang="en-US" dirty="0" smtClean="0"/>
              <a:t>Press </a:t>
            </a:r>
            <a:r>
              <a:rPr lang="en-US" dirty="0"/>
              <a:t>“</a:t>
            </a:r>
            <a:r>
              <a:rPr lang="en-US" b="1" dirty="0"/>
              <a:t>x</a:t>
            </a:r>
            <a:r>
              <a:rPr lang="en-US" dirty="0"/>
              <a:t>” to delete a character at a time.</a:t>
            </a:r>
          </a:p>
          <a:p>
            <a:pPr marL="457200" lvl="1" indent="0">
              <a:buNone/>
            </a:pPr>
            <a:r>
              <a:rPr lang="en-US" dirty="0" smtClean="0"/>
              <a:t>Press </a:t>
            </a:r>
            <a:r>
              <a:rPr lang="en-US" dirty="0"/>
              <a:t>“</a:t>
            </a:r>
            <a:r>
              <a:rPr lang="en-US" b="1" dirty="0" err="1"/>
              <a:t>dd</a:t>
            </a:r>
            <a:r>
              <a:rPr lang="en-US" dirty="0"/>
              <a:t>” quickly to press the line you are on.</a:t>
            </a:r>
          </a:p>
          <a:p>
            <a:pPr marL="457200" lvl="1" indent="0">
              <a:buNone/>
            </a:pPr>
            <a:r>
              <a:rPr lang="en-US" dirty="0" smtClean="0"/>
              <a:t>Press </a:t>
            </a:r>
            <a:r>
              <a:rPr lang="en-US" dirty="0"/>
              <a:t>“/”, and text to search for and </a:t>
            </a:r>
            <a:r>
              <a:rPr lang="en-US" dirty="0" smtClean="0"/>
              <a:t>press &lt;ENTER</a:t>
            </a:r>
            <a:r>
              <a:rPr lang="en-US" dirty="0"/>
              <a:t>&gt;.</a:t>
            </a:r>
          </a:p>
          <a:p>
            <a:pPr lvl="2"/>
            <a:r>
              <a:rPr lang="en-US" dirty="0" smtClean="0"/>
              <a:t>Press “n” to </a:t>
            </a:r>
            <a:r>
              <a:rPr lang="en-US" dirty="0"/>
              <a:t>find the next occurrence of text.</a:t>
            </a:r>
          </a:p>
          <a:p>
            <a:pPr lvl="2"/>
            <a:r>
              <a:rPr lang="en-US" dirty="0" smtClean="0"/>
              <a:t>Press “N” to </a:t>
            </a:r>
            <a:r>
              <a:rPr lang="en-US" dirty="0"/>
              <a:t>find previous occurrences of text.</a:t>
            </a:r>
          </a:p>
        </p:txBody>
      </p:sp>
    </p:spTree>
    <p:extLst>
      <p:ext uri="{BB962C8B-B14F-4D97-AF65-F5344CB8AC3E}">
        <p14:creationId xmlns:p14="http://schemas.microsoft.com/office/powerpoint/2010/main" val="41547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saving &amp; exit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vi press the </a:t>
            </a:r>
            <a:r>
              <a:rPr lang="en-US" i="1" dirty="0" err="1"/>
              <a:t>ESC</a:t>
            </a:r>
            <a:r>
              <a:rPr lang="en-US" dirty="0" err="1"/>
              <a:t>ape</a:t>
            </a:r>
            <a:r>
              <a:rPr lang="en-US" dirty="0"/>
              <a:t> key to verify you are </a:t>
            </a:r>
            <a:r>
              <a:rPr lang="en-US" dirty="0" smtClean="0"/>
              <a:t>in command </a:t>
            </a:r>
            <a:r>
              <a:rPr lang="en-US" dirty="0"/>
              <a:t>mode.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Depending </a:t>
            </a:r>
            <a:r>
              <a:rPr lang="en-US" dirty="0"/>
              <a:t>on what you want to do press: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smtClean="0"/>
              <a:t>:w </a:t>
            </a:r>
            <a:r>
              <a:rPr lang="en-US" dirty="0"/>
              <a:t>→ write the file to disk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smtClean="0"/>
              <a:t>:</a:t>
            </a:r>
            <a:r>
              <a:rPr lang="en-US" b="1" dirty="0" err="1" smtClean="0"/>
              <a:t>wq</a:t>
            </a:r>
            <a:r>
              <a:rPr lang="en-US" b="1" dirty="0" smtClean="0"/>
              <a:t> </a:t>
            </a:r>
            <a:r>
              <a:rPr lang="en-US" dirty="0"/>
              <a:t>→ write the file to disk, then quit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smtClean="0"/>
              <a:t>:q </a:t>
            </a:r>
            <a:r>
              <a:rPr lang="en-US" dirty="0"/>
              <a:t>→ quit the file (only works if no changes)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smtClean="0"/>
              <a:t>:q</a:t>
            </a:r>
            <a:r>
              <a:rPr lang="en-US" b="1" dirty="0"/>
              <a:t>! </a:t>
            </a:r>
            <a:r>
              <a:rPr lang="en-US" dirty="0"/>
              <a:t>→ quit and lose any changes made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smtClean="0"/>
              <a:t>:w</a:t>
            </a:r>
            <a:r>
              <a:rPr lang="en-US" b="1" dirty="0"/>
              <a:t>! </a:t>
            </a:r>
            <a:r>
              <a:rPr lang="en-US" dirty="0"/>
              <a:t>→ override r/o file permission if you </a:t>
            </a:r>
            <a:r>
              <a:rPr lang="en-US" dirty="0" smtClean="0"/>
              <a:t>are owner </a:t>
            </a:r>
            <a:r>
              <a:rPr lang="en-US" dirty="0"/>
              <a:t>or </a:t>
            </a:r>
            <a:r>
              <a:rPr lang="en-US" i="1" dirty="0"/>
              <a:t>root </a:t>
            </a:r>
            <a:r>
              <a:rPr lang="en-US" dirty="0"/>
              <a:t>and write the file to disk.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smtClean="0"/>
              <a:t>:</a:t>
            </a:r>
            <a:r>
              <a:rPr lang="en-US" b="1" dirty="0" err="1" smtClean="0"/>
              <a:t>w!q</a:t>
            </a:r>
            <a:r>
              <a:rPr lang="en-US" b="1" dirty="0" smtClean="0"/>
              <a:t> </a:t>
            </a:r>
            <a:r>
              <a:rPr lang="en-US" dirty="0"/>
              <a:t>→ override r/o file permission if you </a:t>
            </a:r>
            <a:r>
              <a:rPr lang="en-US" dirty="0" smtClean="0"/>
              <a:t>are owner </a:t>
            </a:r>
            <a:r>
              <a:rPr lang="en-US" dirty="0"/>
              <a:t>or </a:t>
            </a:r>
            <a:r>
              <a:rPr lang="en-US" i="1" dirty="0"/>
              <a:t>root </a:t>
            </a:r>
            <a:r>
              <a:rPr lang="en-US" dirty="0"/>
              <a:t>and write the file to </a:t>
            </a:r>
            <a:r>
              <a:rPr lang="en-US" dirty="0" smtClean="0"/>
              <a:t>disk and </a:t>
            </a:r>
            <a:r>
              <a:rPr lang="en-US" dirty="0"/>
              <a:t>quit.</a:t>
            </a:r>
          </a:p>
        </p:txBody>
      </p:sp>
    </p:spTree>
    <p:extLst>
      <p:ext uri="{BB962C8B-B14F-4D97-AF65-F5344CB8AC3E}">
        <p14:creationId xmlns:p14="http://schemas.microsoft.com/office/powerpoint/2010/main" val="27291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speed up editing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vi press the </a:t>
            </a:r>
            <a:r>
              <a:rPr lang="en-US" i="1" dirty="0" err="1"/>
              <a:t>ESC</a:t>
            </a:r>
            <a:r>
              <a:rPr lang="en-US" dirty="0" err="1"/>
              <a:t>ape</a:t>
            </a:r>
            <a:r>
              <a:rPr lang="en-US" dirty="0"/>
              <a:t> key to verify you are </a:t>
            </a:r>
            <a:r>
              <a:rPr lang="en-US" dirty="0" smtClean="0"/>
              <a:t>in command </a:t>
            </a:r>
            <a:r>
              <a:rPr lang="en-US" dirty="0"/>
              <a:t>mode.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search for the first occurrence of something:</a:t>
            </a:r>
          </a:p>
          <a:p>
            <a:pPr lvl="1"/>
            <a:r>
              <a:rPr lang="en-US" b="1" dirty="0" smtClean="0"/>
              <a:t>/string </a:t>
            </a:r>
            <a:r>
              <a:rPr lang="en-US" dirty="0"/>
              <a:t>→ press &lt;ENTER&gt;</a:t>
            </a:r>
          </a:p>
          <a:p>
            <a:pPr lvl="1"/>
            <a:r>
              <a:rPr lang="en-US" dirty="0" smtClean="0"/>
              <a:t>“</a:t>
            </a:r>
            <a:r>
              <a:rPr lang="en-US" b="1" dirty="0" smtClean="0"/>
              <a:t>n</a:t>
            </a:r>
            <a:r>
              <a:rPr lang="en-US" dirty="0"/>
              <a:t>” → press “n” for each following occurrence</a:t>
            </a:r>
          </a:p>
          <a:p>
            <a:pPr lvl="1"/>
            <a:r>
              <a:rPr lang="en-US" dirty="0" smtClean="0"/>
              <a:t>“</a:t>
            </a:r>
            <a:r>
              <a:rPr lang="en-US" b="1" dirty="0" smtClean="0"/>
              <a:t>N</a:t>
            </a:r>
            <a:r>
              <a:rPr lang="en-US" dirty="0"/>
              <a:t>” → press “N” for each previous occurrence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replace </a:t>
            </a:r>
            <a:r>
              <a:rPr lang="en-US" i="1" dirty="0"/>
              <a:t>all </a:t>
            </a:r>
            <a:r>
              <a:rPr lang="en-US" dirty="0"/>
              <a:t>occurrences of a string in a file:</a:t>
            </a:r>
          </a:p>
          <a:p>
            <a:pPr lvl="1"/>
            <a:r>
              <a:rPr lang="en-US" b="1" dirty="0" smtClean="0"/>
              <a:t>:%</a:t>
            </a:r>
            <a:r>
              <a:rPr lang="en-US" b="1" dirty="0"/>
              <a:t>s/</a:t>
            </a:r>
            <a:r>
              <a:rPr lang="en-US" b="1" i="1" dirty="0" err="1"/>
              <a:t>old_string</a:t>
            </a:r>
            <a:r>
              <a:rPr lang="en-US" b="1" dirty="0"/>
              <a:t>/</a:t>
            </a:r>
            <a:r>
              <a:rPr lang="en-US" b="1" i="1" dirty="0" err="1"/>
              <a:t>new_string</a:t>
            </a:r>
            <a:r>
              <a:rPr lang="en-US" b="1" dirty="0"/>
              <a:t>/g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replace </a:t>
            </a:r>
            <a:r>
              <a:rPr lang="en-US" i="1" dirty="0"/>
              <a:t>all </a:t>
            </a:r>
            <a:r>
              <a:rPr lang="en-US" dirty="0"/>
              <a:t>occurrences of a string in a file:</a:t>
            </a:r>
          </a:p>
          <a:p>
            <a:pPr lvl="1"/>
            <a:r>
              <a:rPr lang="en-US" b="1" dirty="0" smtClean="0"/>
              <a:t>:%</a:t>
            </a:r>
            <a:r>
              <a:rPr lang="en-US" b="1" dirty="0"/>
              <a:t>s/</a:t>
            </a:r>
            <a:r>
              <a:rPr lang="en-US" b="1" i="1" dirty="0" err="1"/>
              <a:t>old_string</a:t>
            </a:r>
            <a:r>
              <a:rPr lang="en-US" b="1" dirty="0"/>
              <a:t>/</a:t>
            </a:r>
            <a:r>
              <a:rPr lang="en-US" b="1" i="1" dirty="0" err="1"/>
              <a:t>new_string</a:t>
            </a:r>
            <a:r>
              <a:rPr lang="en-US" b="1" dirty="0"/>
              <a:t>/</a:t>
            </a:r>
            <a:r>
              <a:rPr lang="en-US" b="1" dirty="0" err="1"/>
              <a:t>gc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16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Speeding up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vi press the </a:t>
            </a:r>
            <a:r>
              <a:rPr lang="en-US" i="1" dirty="0" err="1"/>
              <a:t>ESC</a:t>
            </a:r>
            <a:r>
              <a:rPr lang="en-US" dirty="0" err="1"/>
              <a:t>ape</a:t>
            </a:r>
            <a:r>
              <a:rPr lang="en-US" dirty="0"/>
              <a:t> key to verify you are </a:t>
            </a:r>
            <a:r>
              <a:rPr lang="en-US" dirty="0" smtClean="0"/>
              <a:t>in command </a:t>
            </a:r>
            <a:r>
              <a:rPr lang="en-US" dirty="0"/>
              <a:t>mode.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</a:t>
            </a:r>
            <a:r>
              <a:rPr lang="en-US" dirty="0"/>
              <a:t>directly to a specific line number</a:t>
            </a:r>
          </a:p>
          <a:p>
            <a:pPr lvl="1"/>
            <a:r>
              <a:rPr lang="en-US" b="1" dirty="0" smtClean="0"/>
              <a:t>:NN </a:t>
            </a:r>
            <a:r>
              <a:rPr lang="en-US" dirty="0"/>
              <a:t>→ press &lt;ENTER&gt;. If NN=100, go to line 100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</a:t>
            </a:r>
            <a:r>
              <a:rPr lang="en-US" dirty="0"/>
              <a:t>to start/end of a </a:t>
            </a:r>
            <a:r>
              <a:rPr lang="en-US" dirty="0" smtClean="0"/>
              <a:t>line </a:t>
            </a:r>
          </a:p>
          <a:p>
            <a:pPr lvl="1"/>
            <a:r>
              <a:rPr lang="en-US" dirty="0" smtClean="0"/>
              <a:t>press </a:t>
            </a:r>
            <a:r>
              <a:rPr lang="en-US" i="1" dirty="0"/>
              <a:t>Home </a:t>
            </a:r>
            <a:r>
              <a:rPr lang="en-US" dirty="0"/>
              <a:t>or press </a:t>
            </a:r>
            <a:r>
              <a:rPr lang="en-US" i="1" dirty="0"/>
              <a:t>End </a:t>
            </a:r>
            <a:r>
              <a:rPr lang="en-US" dirty="0"/>
              <a:t>on your keyboard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</a:t>
            </a:r>
            <a:r>
              <a:rPr lang="en-US" dirty="0"/>
              <a:t>to top/bottom of a file:</a:t>
            </a:r>
          </a:p>
          <a:p>
            <a:pPr lvl="1"/>
            <a:r>
              <a:rPr lang="en-US" dirty="0" smtClean="0"/>
              <a:t>press </a:t>
            </a:r>
            <a:r>
              <a:rPr lang="en-US" i="1" dirty="0"/>
              <a:t>ctrl-Home </a:t>
            </a:r>
            <a:r>
              <a:rPr lang="en-US" dirty="0"/>
              <a:t>or press </a:t>
            </a:r>
            <a:r>
              <a:rPr lang="en-US" i="1" dirty="0"/>
              <a:t>ctrl-End </a:t>
            </a:r>
            <a:r>
              <a:rPr lang="en-US" dirty="0"/>
              <a:t>on your keyboard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Undo </a:t>
            </a:r>
            <a:r>
              <a:rPr lang="en-US" dirty="0"/>
              <a:t>the last change you made (in command mode)</a:t>
            </a:r>
          </a:p>
          <a:p>
            <a:pPr lvl="1"/>
            <a:r>
              <a:rPr lang="en-US" b="1" dirty="0" smtClean="0"/>
              <a:t>press </a:t>
            </a:r>
            <a:r>
              <a:rPr lang="en-US" dirty="0"/>
              <a:t>“</a:t>
            </a:r>
            <a:r>
              <a:rPr lang="en-US" b="1" dirty="0"/>
              <a:t>u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716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Timeline</a:t>
            </a:r>
            <a:endParaRPr lang="en-US" dirty="0"/>
          </a:p>
        </p:txBody>
      </p:sp>
      <p:pic>
        <p:nvPicPr>
          <p:cNvPr id="1026" name="Picture 2" descr="http://upload.wikimedia.org/wikipedia/commons/thumb/c/cd/Unix_timeline.en.svg/1280px-Unix_timeline.en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383" y="1161388"/>
            <a:ext cx="7980217" cy="572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16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File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There are patterns to how </a:t>
            </a:r>
            <a:r>
              <a:rPr lang="en-US" dirty="0" smtClean="0"/>
              <a:t>configuration files </a:t>
            </a:r>
            <a:r>
              <a:rPr lang="en-US" dirty="0"/>
              <a:t>work:</a:t>
            </a:r>
          </a:p>
          <a:p>
            <a:r>
              <a:rPr lang="en-US" dirty="0" smtClean="0"/>
              <a:t>The </a:t>
            </a:r>
            <a:r>
              <a:rPr lang="en-US" dirty="0"/>
              <a:t>most common </a:t>
            </a:r>
            <a:r>
              <a:rPr lang="en-US" dirty="0" smtClean="0"/>
              <a:t>comment character </a:t>
            </a:r>
            <a:r>
              <a:rPr lang="en-US" dirty="0"/>
              <a:t>is “#”.</a:t>
            </a:r>
          </a:p>
          <a:p>
            <a:r>
              <a:rPr lang="en-US" dirty="0" smtClean="0"/>
              <a:t>After </a:t>
            </a:r>
            <a:r>
              <a:rPr lang="en-US" dirty="0"/>
              <a:t>that you'll see “/* .... */” or “//”.</a:t>
            </a:r>
          </a:p>
          <a:p>
            <a:r>
              <a:rPr lang="en-US" dirty="0" smtClean="0"/>
              <a:t>There </a:t>
            </a:r>
            <a:r>
              <a:rPr lang="en-US" dirty="0"/>
              <a:t>are a few others, but they </a:t>
            </a:r>
            <a:r>
              <a:rPr lang="en-US" dirty="0" smtClean="0"/>
              <a:t>are less </a:t>
            </a:r>
            <a:r>
              <a:rPr lang="en-US" dirty="0"/>
              <a:t>common.</a:t>
            </a:r>
          </a:p>
        </p:txBody>
      </p:sp>
    </p:spTree>
    <p:extLst>
      <p:ext uri="{BB962C8B-B14F-4D97-AF65-F5344CB8AC3E}">
        <p14:creationId xmlns:p14="http://schemas.microsoft.com/office/powerpoint/2010/main" val="299190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Some configuration files have lots </a:t>
            </a:r>
            <a:r>
              <a:rPr lang="en-US" dirty="0" smtClean="0"/>
              <a:t>of comments </a:t>
            </a:r>
            <a:r>
              <a:rPr lang="en-US" dirty="0"/>
              <a:t>and few directives. Others </a:t>
            </a:r>
            <a:r>
              <a:rPr lang="en-US" dirty="0" smtClean="0"/>
              <a:t>are the </a:t>
            </a:r>
            <a:r>
              <a:rPr lang="en-US" dirty="0"/>
              <a:t>opposite.</a:t>
            </a:r>
          </a:p>
          <a:p>
            <a:pPr marL="0" indent="0">
              <a:buNone/>
            </a:pPr>
            <a:r>
              <a:rPr lang="en-US" dirty="0"/>
              <a:t>Blocks of configuration may be indicated </a:t>
            </a:r>
            <a:r>
              <a:rPr lang="en-US" dirty="0" smtClean="0"/>
              <a:t>in a </a:t>
            </a:r>
            <a:r>
              <a:rPr lang="en-US" dirty="0"/>
              <a:t>programmatic manner,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i.e</a:t>
            </a:r>
            <a:r>
              <a:rPr lang="en-US" dirty="0"/>
              <a:t>.:</a:t>
            </a:r>
          </a:p>
          <a:p>
            <a:pPr marL="457200" lvl="1" indent="0">
              <a:buNone/>
            </a:pPr>
            <a:r>
              <a:rPr lang="en-US" dirty="0"/>
              <a:t>&lt;</a:t>
            </a:r>
            <a:r>
              <a:rPr lang="en-US" dirty="0" err="1"/>
              <a:t>VirtualHost</a:t>
            </a:r>
            <a:r>
              <a:rPr lang="en-US" dirty="0"/>
              <a:t> *&gt;</a:t>
            </a:r>
          </a:p>
          <a:p>
            <a:pPr marL="457200" lvl="1" indent="0">
              <a:buNone/>
            </a:pPr>
            <a:r>
              <a:rPr lang="en-US" dirty="0"/>
              <a:t>&lt;</a:t>
            </a:r>
            <a:r>
              <a:rPr lang="en-US" dirty="0" err="1"/>
              <a:t>SubSection</a:t>
            </a:r>
            <a:r>
              <a:rPr lang="en-US" dirty="0"/>
              <a:t>&gt;</a:t>
            </a:r>
          </a:p>
          <a:p>
            <a:pPr marL="457200" lvl="1" indent="0">
              <a:buNone/>
            </a:pPr>
            <a:r>
              <a:rPr lang="en-US" dirty="0"/>
              <a:t>directive</a:t>
            </a:r>
          </a:p>
          <a:p>
            <a:pPr marL="457200" lvl="1" indent="0">
              <a:buNone/>
            </a:pPr>
            <a:r>
              <a:rPr lang="en-US" dirty="0"/>
              <a:t>directive</a:t>
            </a:r>
          </a:p>
          <a:p>
            <a:pPr marL="457200" lvl="1" indent="0">
              <a:buNone/>
            </a:pPr>
            <a:r>
              <a:rPr lang="en-US" dirty="0"/>
              <a:t>&lt;/</a:t>
            </a:r>
            <a:r>
              <a:rPr lang="en-US" dirty="0" err="1"/>
              <a:t>SubSection</a:t>
            </a:r>
            <a:r>
              <a:rPr lang="en-US" dirty="0"/>
              <a:t>&gt;</a:t>
            </a:r>
          </a:p>
          <a:p>
            <a:pPr marL="457200" lvl="1" indent="0">
              <a:buNone/>
            </a:pPr>
            <a:r>
              <a:rPr lang="en-US" dirty="0"/>
              <a:t>&lt;/</a:t>
            </a:r>
            <a:r>
              <a:rPr lang="en-US" dirty="0" err="1"/>
              <a:t>VirtualHost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4754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Another standard is to do the following: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## comment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## comment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default setting=off</a:t>
            </a:r>
          </a:p>
          <a:p>
            <a:pPr marL="0" indent="0">
              <a:buNone/>
            </a:pPr>
            <a:r>
              <a:rPr lang="en-US" dirty="0"/>
              <a:t>To change the default do: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default setting=on</a:t>
            </a:r>
          </a:p>
        </p:txBody>
      </p:sp>
    </p:spTree>
    <p:extLst>
      <p:ext uri="{BB962C8B-B14F-4D97-AF65-F5344CB8AC3E}">
        <p14:creationId xmlns:p14="http://schemas.microsoft.com/office/powerpoint/2010/main" val="8181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Things to watch out for:</a:t>
            </a:r>
          </a:p>
          <a:p>
            <a:r>
              <a:rPr lang="en-US" dirty="0" smtClean="0"/>
              <a:t>Spaces</a:t>
            </a:r>
            <a:endParaRPr lang="en-US" dirty="0"/>
          </a:p>
          <a:p>
            <a:r>
              <a:rPr lang="en-US" dirty="0" smtClean="0"/>
              <a:t>Quotes </a:t>
            </a:r>
            <a:r>
              <a:rPr lang="en-US" dirty="0"/>
              <a:t>and single quotes: “directive” </a:t>
            </a:r>
            <a:r>
              <a:rPr lang="en-US" dirty="0" smtClean="0"/>
              <a:t>or 'directive</a:t>
            </a:r>
            <a:r>
              <a:rPr lang="en-US" dirty="0"/>
              <a:t>'</a:t>
            </a:r>
          </a:p>
          <a:p>
            <a:r>
              <a:rPr lang="en-US" dirty="0" smtClean="0"/>
              <a:t>Caps </a:t>
            </a:r>
            <a:r>
              <a:rPr lang="en-US" dirty="0"/>
              <a:t>or </a:t>
            </a:r>
            <a:r>
              <a:rPr lang="en-US" dirty="0" err="1"/>
              <a:t>CamelCase</a:t>
            </a:r>
            <a:r>
              <a:rPr lang="en-US" dirty="0"/>
              <a:t> syntax</a:t>
            </a:r>
          </a:p>
          <a:p>
            <a:pPr marL="457200" lvl="1" indent="0">
              <a:buNone/>
            </a:pPr>
            <a:r>
              <a:rPr lang="en-US" dirty="0" smtClean="0"/>
              <a:t>Localhost</a:t>
            </a:r>
            <a:r>
              <a:rPr lang="en-US" dirty="0"/>
              <a:t>=”</a:t>
            </a:r>
            <a:r>
              <a:rPr lang="en-US" dirty="0" err="1"/>
              <a:t>myhost</a:t>
            </a:r>
            <a:r>
              <a:rPr lang="en-US" dirty="0"/>
              <a:t>”</a:t>
            </a:r>
          </a:p>
          <a:p>
            <a:pPr marL="457200" lvl="1" indent="0">
              <a:buNone/>
            </a:pPr>
            <a:r>
              <a:rPr lang="en-US" dirty="0" err="1" smtClean="0"/>
              <a:t>LocalHost</a:t>
            </a:r>
            <a:r>
              <a:rPr lang="en-US" dirty="0"/>
              <a:t>=”</a:t>
            </a:r>
            <a:r>
              <a:rPr lang="en-US" dirty="0" err="1"/>
              <a:t>myhost</a:t>
            </a:r>
            <a:r>
              <a:rPr lang="en-US" dirty="0"/>
              <a:t>”</a:t>
            </a:r>
          </a:p>
          <a:p>
            <a:r>
              <a:rPr lang="en-US" dirty="0" smtClean="0"/>
              <a:t>Line </a:t>
            </a:r>
            <a:r>
              <a:rPr lang="en-US" dirty="0"/>
              <a:t>end indicator (: or ;)</a:t>
            </a:r>
          </a:p>
          <a:p>
            <a:r>
              <a:rPr lang="en-US" dirty="0" smtClean="0"/>
              <a:t>New-line </a:t>
            </a:r>
            <a:r>
              <a:rPr lang="en-US" dirty="0"/>
              <a:t>or continuation character “\”.</a:t>
            </a:r>
          </a:p>
        </p:txBody>
      </p:sp>
    </p:spTree>
    <p:extLst>
      <p:ext uri="{BB962C8B-B14F-4D97-AF65-F5344CB8AC3E}">
        <p14:creationId xmlns:p14="http://schemas.microsoft.com/office/powerpoint/2010/main" val="4410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Config</a:t>
            </a:r>
            <a:r>
              <a:rPr lang="en-US" dirty="0" smtClean="0"/>
              <a:t> Files – vi quick reference</a:t>
            </a:r>
            <a:endParaRPr lang="en-US" dirty="0"/>
          </a:p>
        </p:txBody>
      </p:sp>
      <p:pic>
        <p:nvPicPr>
          <p:cNvPr id="4" name="Picture 4" descr="http://www.nostarch.com/sites/default/files/imagecache/product_full/mug_vi_detail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26" y="1832159"/>
            <a:ext cx="10668830" cy="390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9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Software management</a:t>
            </a:r>
          </a:p>
          <a:p>
            <a:pPr marL="0" indent="0">
              <a:buNone/>
            </a:pPr>
            <a:r>
              <a:rPr lang="en-US" dirty="0"/>
              <a:t>Command Line</a:t>
            </a:r>
          </a:p>
          <a:p>
            <a:r>
              <a:rPr lang="en-US" b="1" dirty="0" err="1" smtClean="0"/>
              <a:t>dpkg</a:t>
            </a:r>
            <a:endParaRPr lang="en-US" b="1" dirty="0"/>
          </a:p>
          <a:p>
            <a:pPr marL="457200" lvl="1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dpkg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--get-selections,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dpkg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-reconfigure,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dpkg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-query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 smtClean="0"/>
              <a:t>Apt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apt-cache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apt-cache policy, apt-cache search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apt-get, apt-get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install, apt-get remove, apt-get purge,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apt-get clean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meta-packages </a:t>
            </a:r>
            <a:r>
              <a:rPr lang="en-US" dirty="0"/>
              <a:t>(build-essentials, </a:t>
            </a:r>
            <a:r>
              <a:rPr lang="en-US" dirty="0" err="1"/>
              <a:t>ubuntu</a:t>
            </a:r>
            <a:r>
              <a:rPr lang="en-US" dirty="0"/>
              <a:t>-desktop)</a:t>
            </a:r>
          </a:p>
          <a:p>
            <a:r>
              <a:rPr lang="en-US" dirty="0" smtClean="0"/>
              <a:t>repositories </a:t>
            </a:r>
            <a:r>
              <a:rPr lang="en-US" dirty="0"/>
              <a:t>– Controlled by </a:t>
            </a:r>
            <a:r>
              <a:rPr lang="en-US" i="1" dirty="0"/>
              <a:t>/</a:t>
            </a:r>
            <a:r>
              <a:rPr lang="en-US" i="1" dirty="0" err="1"/>
              <a:t>etc</a:t>
            </a:r>
            <a:r>
              <a:rPr lang="en-US" i="1" dirty="0"/>
              <a:t>/apt/</a:t>
            </a:r>
            <a:r>
              <a:rPr lang="en-US" i="1" dirty="0" err="1"/>
              <a:t>sources.list</a:t>
            </a:r>
            <a:endParaRPr lang="en-US" i="1" dirty="0"/>
          </a:p>
          <a:p>
            <a:r>
              <a:rPr lang="en-US" b="1" dirty="0" smtClean="0"/>
              <a:t>aptitude</a:t>
            </a:r>
            <a:r>
              <a:rPr lang="en-US" b="1" dirty="0"/>
              <a:t>!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aptitude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search, aptitude clean, aptitude remove,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aptitude purge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Startup scripts</a:t>
            </a:r>
          </a:p>
          <a:p>
            <a:pPr lvl="1"/>
            <a:r>
              <a:rPr lang="en-US" dirty="0"/>
              <a:t>In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init.d</a:t>
            </a:r>
            <a:r>
              <a:rPr lang="en-US" dirty="0"/>
              <a:t>/ </a:t>
            </a:r>
            <a:r>
              <a:rPr lang="en-US" dirty="0" smtClean="0"/>
              <a:t>     (</a:t>
            </a:r>
            <a:r>
              <a:rPr lang="en-US" dirty="0"/>
              <a:t>System V)</a:t>
            </a:r>
          </a:p>
          <a:p>
            <a:pPr lvl="1"/>
            <a:r>
              <a:rPr lang="en-US" dirty="0"/>
              <a:t>In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init</a:t>
            </a:r>
            <a:r>
              <a:rPr lang="en-US" dirty="0"/>
              <a:t>/ </a:t>
            </a:r>
            <a:r>
              <a:rPr lang="en-US" dirty="0" smtClean="0"/>
              <a:t>        (</a:t>
            </a:r>
            <a:r>
              <a:rPr lang="en-US" dirty="0"/>
              <a:t>Ubuntu 12.04 LTS and Upstart)</a:t>
            </a:r>
          </a:p>
          <a:p>
            <a:pPr marL="457200" lvl="1" indent="0">
              <a:buNone/>
            </a:pPr>
            <a:r>
              <a:rPr lang="en-US" b="1" dirty="0"/>
              <a:t>NOTE! </a:t>
            </a:r>
            <a:r>
              <a:rPr lang="en-US" dirty="0"/>
              <a:t>Upon install services </a:t>
            </a:r>
            <a:r>
              <a:rPr lang="en-US" dirty="0" smtClean="0"/>
              <a:t>run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Controlling </a:t>
            </a:r>
            <a:r>
              <a:rPr lang="en-US" b="1" dirty="0"/>
              <a:t>services</a:t>
            </a:r>
          </a:p>
          <a:p>
            <a:pPr lvl="1"/>
            <a:r>
              <a:rPr lang="en-US" dirty="0" smtClean="0"/>
              <a:t>update-</a:t>
            </a:r>
            <a:r>
              <a:rPr lang="en-US" dirty="0" err="1" smtClean="0"/>
              <a:t>rc.d</a:t>
            </a:r>
            <a:r>
              <a:rPr lang="en-US" dirty="0" smtClean="0"/>
              <a:t> (</a:t>
            </a:r>
            <a:r>
              <a:rPr lang="en-US" dirty="0"/>
              <a:t>default method)</a:t>
            </a:r>
          </a:p>
          <a:p>
            <a:pPr lvl="1"/>
            <a:r>
              <a:rPr lang="en-US" dirty="0" smtClean="0"/>
              <a:t>Stop/Start/Restart/Reload/Status Services</a:t>
            </a:r>
          </a:p>
          <a:p>
            <a:pPr marL="914400" lvl="2" indent="0">
              <a:buNone/>
            </a:pPr>
            <a:r>
              <a:rPr lang="en-US" dirty="0" smtClean="0"/>
              <a:t># </a:t>
            </a:r>
            <a:r>
              <a:rPr lang="en-US" dirty="0"/>
              <a:t>service &lt;Service&gt; &lt;Action&gt;!</a:t>
            </a:r>
          </a:p>
          <a:p>
            <a:pPr marL="914400" lvl="2" indent="0">
              <a:buNone/>
            </a:pPr>
            <a:r>
              <a:rPr lang="en-US" dirty="0"/>
              <a:t>or, “old school”</a:t>
            </a:r>
          </a:p>
          <a:p>
            <a:pPr marL="914400" lvl="2" indent="0">
              <a:buNone/>
            </a:pPr>
            <a:r>
              <a:rPr lang="en-US" dirty="0"/>
              <a:t>#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init.d</a:t>
            </a:r>
            <a:r>
              <a:rPr lang="en-US" dirty="0"/>
              <a:t>/&lt;service&gt; &lt;action&gt;</a:t>
            </a:r>
          </a:p>
        </p:txBody>
      </p:sp>
    </p:spTree>
    <p:extLst>
      <p:ext uri="{BB962C8B-B14F-4D97-AF65-F5344CB8AC3E}">
        <p14:creationId xmlns:p14="http://schemas.microsoft.com/office/powerpoint/2010/main" val="40150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Check for a process by name</a:t>
            </a:r>
          </a:p>
          <a:p>
            <a:pPr marL="457200" lvl="1" indent="0">
              <a:buNone/>
            </a:pPr>
            <a:r>
              <a:rPr lang="en-US" dirty="0"/>
              <a:t>– </a:t>
            </a:r>
            <a:r>
              <a:rPr lang="en-US" dirty="0" err="1"/>
              <a:t>ps</a:t>
            </a:r>
            <a:r>
              <a:rPr lang="en-US" dirty="0"/>
              <a:t> </a:t>
            </a:r>
            <a:r>
              <a:rPr lang="en-US" dirty="0" err="1"/>
              <a:t>auxwww</a:t>
            </a:r>
            <a:r>
              <a:rPr lang="en-US" dirty="0"/>
              <a:t> | </a:t>
            </a:r>
            <a:r>
              <a:rPr lang="en-US" dirty="0" err="1"/>
              <a:t>grep</a:t>
            </a:r>
            <a:r>
              <a:rPr lang="en-US" dirty="0"/>
              <a:t> </a:t>
            </a:r>
            <a:r>
              <a:rPr lang="en-US" dirty="0" smtClean="0"/>
              <a:t>apache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Stop </a:t>
            </a:r>
            <a:r>
              <a:rPr lang="en-US" dirty="0"/>
              <a:t>the process by PID (Process ID). From above listing:</a:t>
            </a:r>
          </a:p>
          <a:p>
            <a:pPr marL="457200" lvl="1" indent="0">
              <a:buNone/>
            </a:pPr>
            <a:r>
              <a:rPr lang="en-US" dirty="0"/>
              <a:t>- </a:t>
            </a:r>
            <a:r>
              <a:rPr lang="en-US" dirty="0" err="1"/>
              <a:t>sudo</a:t>
            </a:r>
            <a:r>
              <a:rPr lang="en-US" dirty="0"/>
              <a:t> kill 1029 (why this one?)</a:t>
            </a:r>
          </a:p>
          <a:p>
            <a:pPr marL="457200" lvl="1" indent="0">
              <a:buNone/>
            </a:pPr>
            <a:r>
              <a:rPr lang="en-US" dirty="0"/>
              <a:t>- </a:t>
            </a:r>
            <a:r>
              <a:rPr lang="en-US" dirty="0" err="1"/>
              <a:t>Sudo</a:t>
            </a:r>
            <a:r>
              <a:rPr lang="en-US" dirty="0"/>
              <a:t> kill -9 1029 (force stop if hung)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280" y="2700998"/>
            <a:ext cx="8620243" cy="1322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275" y="5790103"/>
            <a:ext cx="8461117" cy="44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7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Common case log are resided in /</a:t>
            </a:r>
            <a:r>
              <a:rPr lang="en-US" dirty="0" err="1" smtClean="0"/>
              <a:t>var</a:t>
            </a:r>
            <a:r>
              <a:rPr lang="en-US" dirty="0" smtClean="0"/>
              <a:t>/log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 view current activity in log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ail –f 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/log/messages</a:t>
            </a:r>
          </a:p>
          <a:p>
            <a:pPr marL="0" indent="0">
              <a:buNone/>
            </a:pPr>
            <a:r>
              <a:rPr lang="en-US" dirty="0" smtClean="0"/>
              <a:t>To view last few line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ail –n 10 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/log/messages</a:t>
            </a:r>
          </a:p>
          <a:p>
            <a:pPr marL="0" indent="0">
              <a:buNone/>
            </a:pPr>
            <a:r>
              <a:rPr lang="en-US" dirty="0" smtClean="0"/>
              <a:t>To view specific string in log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ail –f 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/log/messages |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tcp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More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dirty="0" smtClean="0">
                <a:cs typeface="Courier New" panose="02070309020205020404" pitchFamily="49" charset="0"/>
              </a:rPr>
              <a:t> – Display driver messaged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2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the following command and see </a:t>
            </a:r>
            <a:r>
              <a:rPr lang="en-US" dirty="0" smtClean="0"/>
              <a:t>what happens</a:t>
            </a:r>
            <a:endParaRPr lang="en-US" dirty="0"/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top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Press ‘q’ to exit</a:t>
            </a:r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free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–g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–h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netstat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|more</a:t>
            </a:r>
          </a:p>
        </p:txBody>
      </p:sp>
    </p:spTree>
    <p:extLst>
      <p:ext uri="{BB962C8B-B14F-4D97-AF65-F5344CB8AC3E}">
        <p14:creationId xmlns:p14="http://schemas.microsoft.com/office/powerpoint/2010/main" val="47119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File System</a:t>
            </a:r>
            <a:endParaRPr lang="en-US" dirty="0"/>
          </a:p>
        </p:txBody>
      </p:sp>
      <p:pic>
        <p:nvPicPr>
          <p:cNvPr id="4" name="Content Placeholder 3" descr="C:\Users\ALFARUQ\Desktop\L3 Training\filesystemhierarchyhb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080" y="1267972"/>
            <a:ext cx="8271920" cy="538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08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log.opusway.com/wp/wp-content/uploads/2014/01/linux-what-who-ques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95" y="2412642"/>
            <a:ext cx="4191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564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File System ( Details )</a:t>
            </a:r>
            <a:endParaRPr lang="en-US" dirty="0"/>
          </a:p>
        </p:txBody>
      </p:sp>
      <p:pic>
        <p:nvPicPr>
          <p:cNvPr id="4" name="Content Placeholder 3" descr="C:\Users\ALFARUQ\Desktop\L3 Training\linux_file_structur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53344" y="-1073726"/>
            <a:ext cx="5257802" cy="1023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30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File System – Partitioning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Single </a:t>
            </a:r>
            <a:r>
              <a:rPr lang="en-US" dirty="0"/>
              <a:t>large partition or multiple?</a:t>
            </a:r>
          </a:p>
          <a:p>
            <a:r>
              <a:rPr lang="en-US" dirty="0" smtClean="0"/>
              <a:t>A </a:t>
            </a:r>
            <a:r>
              <a:rPr lang="en-US" dirty="0"/>
              <a:t>single partition is flexible, but a </a:t>
            </a:r>
            <a:r>
              <a:rPr lang="en-US" dirty="0" smtClean="0"/>
              <a:t>rogue program </a:t>
            </a:r>
            <a:r>
              <a:rPr lang="en-US" dirty="0"/>
              <a:t>can fill it up…</a:t>
            </a:r>
          </a:p>
          <a:p>
            <a:r>
              <a:rPr lang="en-US" dirty="0" smtClean="0"/>
              <a:t>Multiple </a:t>
            </a:r>
            <a:r>
              <a:rPr lang="en-US" dirty="0"/>
              <a:t>partitions provides a </a:t>
            </a:r>
            <a:r>
              <a:rPr lang="en-US" dirty="0" smtClean="0"/>
              <a:t>more “protected</a:t>
            </a:r>
            <a:r>
              <a:rPr lang="en-US" dirty="0"/>
              <a:t>” approach, but you may need </a:t>
            </a:r>
            <a:r>
              <a:rPr lang="en-US" dirty="0" smtClean="0"/>
              <a:t>to resize </a:t>
            </a:r>
            <a:r>
              <a:rPr lang="en-US" dirty="0"/>
              <a:t>later, on older </a:t>
            </a:r>
            <a:r>
              <a:rPr lang="en-US" dirty="0" err="1"/>
              <a:t>filesystems</a:t>
            </a:r>
            <a:r>
              <a:rPr lang="en-US" dirty="0"/>
              <a:t>, or without </a:t>
            </a:r>
            <a:r>
              <a:rPr lang="en-US" dirty="0" smtClean="0"/>
              <a:t>a “Volume </a:t>
            </a:r>
            <a:r>
              <a:rPr lang="en-US" dirty="0"/>
              <a:t>Manager</a:t>
            </a:r>
            <a:r>
              <a:rPr lang="en-US" dirty="0" smtClean="0"/>
              <a:t>”</a:t>
            </a:r>
          </a:p>
          <a:p>
            <a:pPr marL="457200" lvl="1" indent="0">
              <a:buNone/>
            </a:pPr>
            <a:r>
              <a:rPr lang="en-US" dirty="0" smtClean="0"/>
              <a:t>- </a:t>
            </a:r>
            <a:r>
              <a:rPr lang="en-US" dirty="0"/>
              <a:t>Is </a:t>
            </a:r>
            <a:r>
              <a:rPr lang="en-US" b="1" dirty="0"/>
              <a:t>/</a:t>
            </a:r>
            <a:r>
              <a:rPr lang="en-US" b="1" dirty="0" err="1"/>
              <a:t>var</a:t>
            </a:r>
            <a:r>
              <a:rPr lang="en-US" b="1" dirty="0"/>
              <a:t> </a:t>
            </a:r>
            <a:r>
              <a:rPr lang="en-US" dirty="0"/>
              <a:t>big enough? /</a:t>
            </a:r>
            <a:r>
              <a:rPr lang="en-US" dirty="0" err="1"/>
              <a:t>tmp</a:t>
            </a:r>
            <a:r>
              <a:rPr lang="en-US" dirty="0"/>
              <a:t>?</a:t>
            </a:r>
          </a:p>
          <a:p>
            <a:pPr marL="457200" lvl="1" indent="0">
              <a:buNone/>
            </a:pPr>
            <a:r>
              <a:rPr lang="en-US" dirty="0"/>
              <a:t>- How much </a:t>
            </a:r>
            <a:r>
              <a:rPr lang="en-US" i="1" dirty="0"/>
              <a:t>swap </a:t>
            </a:r>
            <a:r>
              <a:rPr lang="en-US" dirty="0"/>
              <a:t>should you define?</a:t>
            </a:r>
          </a:p>
        </p:txBody>
      </p:sp>
    </p:spTree>
    <p:extLst>
      <p:ext uri="{BB962C8B-B14F-4D97-AF65-F5344CB8AC3E}">
        <p14:creationId xmlns:p14="http://schemas.microsoft.com/office/powerpoint/2010/main" val="37234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File System -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Partitioning is just a logical division</a:t>
            </a:r>
          </a:p>
          <a:p>
            <a:r>
              <a:rPr lang="en-US" dirty="0" smtClean="0"/>
              <a:t>If </a:t>
            </a:r>
            <a:r>
              <a:rPr lang="en-US" dirty="0"/>
              <a:t>your hard drive dies, most likely </a:t>
            </a:r>
            <a:r>
              <a:rPr lang="en-US" i="1" dirty="0"/>
              <a:t>everything </a:t>
            </a:r>
            <a:r>
              <a:rPr lang="en-US" dirty="0" smtClean="0"/>
              <a:t>will be </a:t>
            </a:r>
            <a:r>
              <a:rPr lang="en-US" dirty="0"/>
              <a:t>lost.</a:t>
            </a:r>
          </a:p>
          <a:p>
            <a:r>
              <a:rPr lang="en-US" dirty="0" smtClean="0"/>
              <a:t>If </a:t>
            </a:r>
            <a:r>
              <a:rPr lang="en-US" dirty="0"/>
              <a:t>you want data security, then you need to </a:t>
            </a:r>
            <a:r>
              <a:rPr lang="en-US" dirty="0" smtClean="0"/>
              <a:t>set up </a:t>
            </a:r>
            <a:r>
              <a:rPr lang="en-US" dirty="0"/>
              <a:t>mirroring or RAID with a separate drive.</a:t>
            </a:r>
          </a:p>
          <a:p>
            <a:pPr marL="0" indent="0">
              <a:buNone/>
            </a:pPr>
            <a:r>
              <a:rPr lang="en-US" dirty="0"/>
              <a:t>Remember,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/” </a:t>
            </a:r>
            <a:r>
              <a:rPr lang="en-US" dirty="0"/>
              <a:t>on a mirror will erase everything on </a:t>
            </a:r>
            <a:r>
              <a:rPr lang="en-US" dirty="0" err="1" smtClean="0"/>
              <a:t>bothdisks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Data </a:t>
            </a:r>
            <a:r>
              <a:rPr lang="en-US" dirty="0"/>
              <a:t>Security &lt;==&gt; </a:t>
            </a:r>
            <a:r>
              <a:rPr lang="en-US" dirty="0" smtClean="0"/>
              <a:t>Backup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Some commands du, </a:t>
            </a:r>
            <a:r>
              <a:rPr lang="en-US" dirty="0" err="1" smtClean="0"/>
              <a:t>df</a:t>
            </a:r>
            <a:r>
              <a:rPr lang="en-US" dirty="0" smtClean="0"/>
              <a:t>, mount should be followed</a:t>
            </a:r>
            <a:endParaRPr lang="en-US" dirty="0"/>
          </a:p>
        </p:txBody>
      </p:sp>
      <p:sp>
        <p:nvSpPr>
          <p:cNvPr id="4" name="Smiley Face 3"/>
          <p:cNvSpPr/>
          <p:nvPr/>
        </p:nvSpPr>
        <p:spPr>
          <a:xfrm>
            <a:off x="2467590" y="4130948"/>
            <a:ext cx="500693" cy="497323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2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get the </a:t>
            </a:r>
            <a:r>
              <a:rPr lang="en-US" dirty="0" smtClean="0"/>
              <a:t>Ubuntu </a:t>
            </a:r>
            <a:r>
              <a:rPr lang="en-US" dirty="0"/>
              <a:t>splash screen, select "install" instead of "graphical install".</a:t>
            </a:r>
          </a:p>
          <a:p>
            <a:pPr marL="0" indent="0">
              <a:buNone/>
            </a:pPr>
            <a:r>
              <a:rPr lang="en-US" dirty="0"/>
              <a:t>Language: English</a:t>
            </a:r>
          </a:p>
          <a:p>
            <a:pPr marL="0" indent="0">
              <a:buNone/>
            </a:pPr>
            <a:r>
              <a:rPr lang="en-US" dirty="0"/>
              <a:t>Country: other, Asia, </a:t>
            </a:r>
            <a:r>
              <a:rPr lang="en-US" dirty="0" smtClean="0"/>
              <a:t>Dhaka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Locale settings: United States</a:t>
            </a:r>
          </a:p>
          <a:p>
            <a:pPr marL="0" indent="0">
              <a:buNone/>
            </a:pPr>
            <a:r>
              <a:rPr lang="en-US" dirty="0" err="1"/>
              <a:t>Keymap</a:t>
            </a:r>
            <a:r>
              <a:rPr lang="en-US" dirty="0"/>
              <a:t>: American English</a:t>
            </a:r>
          </a:p>
          <a:p>
            <a:pPr marL="0" indent="0">
              <a:buNone/>
            </a:pPr>
            <a:r>
              <a:rPr lang="en-US" dirty="0"/>
              <a:t>Load missing firmware from removable media? No</a:t>
            </a:r>
          </a:p>
          <a:p>
            <a:pPr marL="0" indent="0">
              <a:buNone/>
            </a:pPr>
            <a:r>
              <a:rPr lang="en-US" dirty="0"/>
              <a:t>Primary network interface: eth0</a:t>
            </a:r>
          </a:p>
          <a:p>
            <a:pPr marL="0" indent="0">
              <a:buNone/>
            </a:pPr>
            <a:r>
              <a:rPr lang="en-US" dirty="0"/>
              <a:t>Hostname: as allocated by instructor (</a:t>
            </a:r>
            <a:r>
              <a:rPr lang="en-US" dirty="0" err="1"/>
              <a:t>hostX</a:t>
            </a:r>
            <a:r>
              <a:rPr lang="en-US" dirty="0"/>
              <a:t> where X is a number)</a:t>
            </a:r>
          </a:p>
          <a:p>
            <a:pPr marL="0" indent="0">
              <a:buNone/>
            </a:pPr>
            <a:r>
              <a:rPr lang="en-US" dirty="0"/>
              <a:t>Domain name: </a:t>
            </a:r>
            <a:r>
              <a:rPr lang="en-US" dirty="0" smtClean="0"/>
              <a:t>ws.bdnog.org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Root password: use the class root password</a:t>
            </a:r>
          </a:p>
          <a:p>
            <a:pPr marL="0" indent="0">
              <a:buNone/>
            </a:pPr>
            <a:r>
              <a:rPr lang="en-US" dirty="0"/>
              <a:t>Full name for new user: </a:t>
            </a:r>
            <a:r>
              <a:rPr lang="en-US" dirty="0" err="1" smtClean="0"/>
              <a:t>bdnog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Username: </a:t>
            </a:r>
            <a:r>
              <a:rPr lang="en-US" dirty="0" smtClean="0"/>
              <a:t>“</a:t>
            </a:r>
            <a:r>
              <a:rPr lang="en-US" dirty="0" err="1" smtClean="0"/>
              <a:t>bdnog</a:t>
            </a:r>
            <a:r>
              <a:rPr lang="en-US" dirty="0" smtClean="0"/>
              <a:t>"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Password: </a:t>
            </a:r>
            <a:r>
              <a:rPr lang="en-US" dirty="0" smtClean="0"/>
              <a:t>bdnog3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2661</Words>
  <Application>Microsoft Office PowerPoint</Application>
  <PresentationFormat>Widescreen</PresentationFormat>
  <Paragraphs>465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Linux Hands-on</vt:lpstr>
      <vt:lpstr>Agenda</vt:lpstr>
      <vt:lpstr>About Linux</vt:lpstr>
      <vt:lpstr>Linux Timeline</vt:lpstr>
      <vt:lpstr>Linux File System</vt:lpstr>
      <vt:lpstr>Linux File System ( Details )</vt:lpstr>
      <vt:lpstr>Linux File System – Partitioning Consideration</vt:lpstr>
      <vt:lpstr>Linux File System - Notes</vt:lpstr>
      <vt:lpstr>Linux Installation</vt:lpstr>
      <vt:lpstr>Linux Installation</vt:lpstr>
      <vt:lpstr>Linux Installation</vt:lpstr>
      <vt:lpstr>System Access</vt:lpstr>
      <vt:lpstr>System Access</vt:lpstr>
      <vt:lpstr>System Access</vt:lpstr>
      <vt:lpstr>System Access</vt:lpstr>
      <vt:lpstr>System Access</vt:lpstr>
      <vt:lpstr>System Access - Shells</vt:lpstr>
      <vt:lpstr>User Process</vt:lpstr>
      <vt:lpstr>User Process – Useful Commands</vt:lpstr>
      <vt:lpstr>User Process – Useful Commands</vt:lpstr>
      <vt:lpstr>User Process – Command Parameters</vt:lpstr>
      <vt:lpstr>User Process – Command Examples</vt:lpstr>
      <vt:lpstr>User Process – Command Examples</vt:lpstr>
      <vt:lpstr>Setting Up Network</vt:lpstr>
      <vt:lpstr>Setting Up Network</vt:lpstr>
      <vt:lpstr>Setting Up Network</vt:lpstr>
      <vt:lpstr>Setting Up Network – host name settings </vt:lpstr>
      <vt:lpstr>Ownership &amp; Permission Level</vt:lpstr>
      <vt:lpstr>Ownership &amp; Permission Level</vt:lpstr>
      <vt:lpstr>File Backup &amp; Restoration</vt:lpstr>
      <vt:lpstr>Editing Config Files</vt:lpstr>
      <vt:lpstr>Editing Config Files – vi Philosophy</vt:lpstr>
      <vt:lpstr>Editing Config Files – vi “so hard to use!!”</vt:lpstr>
      <vt:lpstr>Editing Config Files – Swapping Modes</vt:lpstr>
      <vt:lpstr>Editing Config Files – vi insert mode</vt:lpstr>
      <vt:lpstr>Editing Config Files – vi command mode</vt:lpstr>
      <vt:lpstr>Editing config Files – vi saving &amp; exit</vt:lpstr>
      <vt:lpstr>Editing Config Files – vi speed up editing</vt:lpstr>
      <vt:lpstr>Editing Config Files – Speeding up more</vt:lpstr>
      <vt:lpstr>Editing Config Files – File Pattern</vt:lpstr>
      <vt:lpstr>Editing Config Files - Continued</vt:lpstr>
      <vt:lpstr>Editing Config Files - Continued</vt:lpstr>
      <vt:lpstr>Editing Config Files - Continued</vt:lpstr>
      <vt:lpstr>Editing Config Files – vi quick reference</vt:lpstr>
      <vt:lpstr>Software Management</vt:lpstr>
      <vt:lpstr>Service Management</vt:lpstr>
      <vt:lpstr>Process Management</vt:lpstr>
      <vt:lpstr>Log Analysis</vt:lpstr>
      <vt:lpstr>Some More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Hands-on</dc:title>
  <dc:creator>tito</dc:creator>
  <cp:lastModifiedBy>tito</cp:lastModifiedBy>
  <cp:revision>35</cp:revision>
  <dcterms:created xsi:type="dcterms:W3CDTF">2015-05-19T17:30:49Z</dcterms:created>
  <dcterms:modified xsi:type="dcterms:W3CDTF">2015-05-20T05:47:37Z</dcterms:modified>
</cp:coreProperties>
</file>